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1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4" r:id="rId15"/>
    <p:sldId id="448" r:id="rId16"/>
    <p:sldId id="450" r:id="rId17"/>
    <p:sldId id="451" r:id="rId18"/>
    <p:sldId id="449" r:id="rId19"/>
    <p:sldId id="45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4"/>
            <p14:sldId id="448"/>
            <p14:sldId id="450"/>
            <p14:sldId id="451"/>
            <p14:sldId id="449"/>
            <p14:sldId id="453"/>
          </p14:sldIdLst>
        </p14:section>
        <p14:section name="Unused" id="{92A7A9F2-3786-4115-8420-00D575879BE6}">
          <p14:sldIdLst/>
        </p14:section>
        <p14:section name="Extra Content" id="{7B3EEE32-D6C6-4EDD-BCF7-20BDD03E5D6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 autoAdjust="0"/>
    <p:restoredTop sz="95016" autoAdjust="0"/>
  </p:normalViewPr>
  <p:slideViewPr>
    <p:cSldViewPr snapToGrid="0">
      <p:cViewPr varScale="1">
        <p:scale>
          <a:sx n="122" d="100"/>
          <a:sy n="122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modSection">
      <pc:chgData name="Nicholson, Delmer (Bill) (nicholdw)" userId="b56c8833-ee42-4335-8085-70d597acedf2" providerId="ADAL" clId="{FB213E8F-52F0-4CAB-A62F-63FF4F093653}" dt="2024-09-17T18:39:38.447" v="711" actId="6549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16T16:22:29.719" v="704" actId="1038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 mod">
        <pc:chgData name="Nicholson, Delmer (Bill) (nicholdw)" userId="b56c8833-ee42-4335-8085-70d597acedf2" providerId="ADAL" clId="{FB213E8F-52F0-4CAB-A62F-63FF4F093653}" dt="2024-09-16T16:04:58.651" v="678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16T16:04:58.651" v="678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6T15:38:30.029" v="391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16T15:38:30.029" v="391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14.416" v="710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17T18:39:14.416" v="710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16T16:04:03.919" v="653" actId="20577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16T16:04:03.919" v="653" actId="20577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mod">
        <pc:chgData name="Nicholson, Delmer (Bill) (nicholdw)" userId="b56c8833-ee42-4335-8085-70d597acedf2" providerId="ADAL" clId="{FB213E8F-52F0-4CAB-A62F-63FF4F093653}" dt="2024-09-16T15:50:18.369" v="478" actId="478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17T18:38:42.024" v="70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17T18:38:42.024" v="70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/>
              <a:t>AI Benchmarks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CCSC-MW Fall 2024 Conference Tutorial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</a:t>
            </a:r>
            <a:r>
              <a:rPr lang="en-US"/>
              <a:t>Professor Educator</a:t>
            </a:r>
          </a:p>
          <a:p>
            <a:r>
              <a:rPr lang="en-US"/>
              <a:t>    Information Systems Program</a:t>
            </a:r>
            <a:endParaRPr lang="en-US" dirty="0"/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{"input":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"target":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the corpus of questions</a:t>
            </a:r>
          </a:p>
          <a:p>
            <a:r>
              <a:rPr lang="en-US"/>
              <a:t>Load the questions into a list of dictionaries and a big text string.</a:t>
            </a:r>
          </a:p>
          <a:p>
            <a:r>
              <a:rPr lang="en-US"/>
              <a:t>Perform analysis</a:t>
            </a:r>
          </a:p>
          <a:p>
            <a:pPr lvl="1"/>
            <a:r>
              <a:rPr lang="en-US"/>
              <a:t>Select a random question</a:t>
            </a:r>
          </a:p>
          <a:p>
            <a:pPr lvl="1"/>
            <a:r>
              <a:rPr lang="en-US"/>
              <a:t>Compute readability indices</a:t>
            </a:r>
          </a:p>
          <a:p>
            <a:pPr lvl="1"/>
            <a:r>
              <a:rPr lang="en-US"/>
              <a:t>Build a word cloud</a:t>
            </a:r>
          </a:p>
          <a:p>
            <a:pPr lvl="1"/>
            <a:r>
              <a:rPr lang="en-US"/>
              <a:t>Compute word frequencies</a:t>
            </a:r>
          </a:p>
          <a:p>
            <a:pPr lvl="1"/>
            <a:r>
              <a:rPr lang="en-US"/>
              <a:t>Compute longest words</a:t>
            </a:r>
          </a:p>
          <a:p>
            <a:pPr lvl="1"/>
            <a:r>
              <a:rPr lang="en-US"/>
              <a:t>Find words not in the dictionary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/>
              <a:t>Jupyter Notebooks</a:t>
            </a:r>
          </a:p>
          <a:p>
            <a:endParaRPr lang="en-US"/>
          </a:p>
          <a:p>
            <a:r>
              <a:rPr lang="en-US"/>
              <a:t>Each benchmark has an entry point module: </a:t>
            </a:r>
            <a:r>
              <a:rPr lang="en-US" b="1"/>
              <a:t>Main {benchmark}.ipynb</a:t>
            </a:r>
          </a:p>
          <a:p>
            <a:endParaRPr lang="en-US"/>
          </a:p>
          <a:p>
            <a:r>
              <a:rPr lang="en-US"/>
              <a:t>Each benchmark has a directory structure</a:t>
            </a:r>
          </a:p>
          <a:p>
            <a:pPr lvl="1"/>
            <a:r>
              <a:rPr lang="en-US"/>
              <a:t>A folder with the benchmark name, containing</a:t>
            </a:r>
          </a:p>
          <a:p>
            <a:pPr lvl="2"/>
            <a:r>
              <a:rPr lang="en-US"/>
              <a:t>Questions in a folder called </a:t>
            </a:r>
            <a:r>
              <a:rPr lang="en-US" b="1"/>
              <a:t>data</a:t>
            </a:r>
          </a:p>
          <a:p>
            <a:pPr lvl="2"/>
            <a:r>
              <a:rPr lang="en-US"/>
              <a:t>Results in a folder called </a:t>
            </a:r>
            <a:r>
              <a:rPr lang="en-US" b="1"/>
              <a:t>results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questions in different formats, from different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code, we end up with:</a:t>
            </a:r>
          </a:p>
          <a:p>
            <a:pPr lvl="1"/>
            <a:r>
              <a:rPr lang="en-US"/>
              <a:t>A dictionary called </a:t>
            </a:r>
            <a:r>
              <a:rPr lang="en-US" i="1"/>
              <a:t>questions</a:t>
            </a:r>
            <a:r>
              <a:rPr lang="en-US"/>
              <a:t> with 2 keys:</a:t>
            </a:r>
          </a:p>
          <a:p>
            <a:pPr lvl="2"/>
            <a:r>
              <a:rPr lang="en-US"/>
              <a:t>Key “input”-&gt; the text of the question</a:t>
            </a:r>
          </a:p>
          <a:p>
            <a:pPr lvl="2"/>
            <a:r>
              <a:rPr lang="en-US"/>
              <a:t>Key “target” -&gt; the text of the possible answers</a:t>
            </a:r>
          </a:p>
          <a:p>
            <a:pPr lvl="2"/>
            <a:endParaRPr lang="en-US"/>
          </a:p>
          <a:p>
            <a:pPr lvl="1"/>
            <a:r>
              <a:rPr lang="en-US"/>
              <a:t>A humongous string called </a:t>
            </a:r>
            <a:r>
              <a:rPr lang="en-US" i="1"/>
              <a:t>text</a:t>
            </a:r>
          </a:p>
          <a:p>
            <a:pPr lvl="2"/>
            <a:r>
              <a:rPr lang="en-US"/>
              <a:t>All the questions and answers appended together. </a:t>
            </a:r>
          </a:p>
          <a:p>
            <a:pPr lvl="2"/>
            <a:r>
              <a:rPr lang="en-US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directory structure</a:t>
            </a:r>
          </a:p>
          <a:p>
            <a:endParaRPr lang="en-US"/>
          </a:p>
          <a:p>
            <a:r>
              <a:rPr lang="en-US"/>
              <a:t>Add a processor class to load the original data</a:t>
            </a:r>
          </a:p>
          <a:p>
            <a:pPr lvl="1"/>
            <a:r>
              <a:rPr lang="en-US"/>
              <a:t>Json_Processor.ipynb, or</a:t>
            </a:r>
          </a:p>
          <a:p>
            <a:pPr lvl="1"/>
            <a:r>
              <a:rPr lang="en-US"/>
              <a:t>CSV_Processor.ipynb</a:t>
            </a:r>
          </a:p>
          <a:p>
            <a:pPr lvl="1"/>
            <a:endParaRPr lang="en-US"/>
          </a:p>
          <a:p>
            <a:r>
              <a:rPr lang="en-US"/>
              <a:t>Start with a copy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 Template.ipynb</a:t>
            </a:r>
          </a:p>
          <a:p>
            <a:pPr lvl="1"/>
            <a:r>
              <a:rPr lang="en-US"/>
              <a:t>Follow the “ToDo”s in that notebook</a:t>
            </a:r>
          </a:p>
          <a:p>
            <a:pPr lvl="1"/>
            <a:r>
              <a:rPr lang="en-US"/>
              <a:t>Run the notebook, look in the results folder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Filter out common words prior to analysis</a:t>
            </a:r>
          </a:p>
          <a:p>
            <a:pPr lvl="1"/>
            <a:r>
              <a:rPr lang="en-US"/>
              <a:t>See function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</a:p>
          <a:p>
            <a:pPr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Implement Sentiment Analysis</a:t>
            </a:r>
          </a:p>
          <a:p>
            <a:endParaRPr lang="en-US"/>
          </a:p>
          <a:p>
            <a:r>
              <a:rPr lang="en-US"/>
              <a:t>Read up on Word Clouds (what value do they provide?)</a:t>
            </a:r>
          </a:p>
          <a:p>
            <a:endParaRPr lang="en-US"/>
          </a:p>
          <a:p>
            <a:r>
              <a:rPr lang="en-US"/>
              <a:t>Investigate the impact on leaderboards from subtle changes to the questions.</a:t>
            </a:r>
          </a:p>
          <a:p>
            <a:endParaRPr lang="en-US"/>
          </a:p>
          <a:p>
            <a:r>
              <a:rPr lang="en-US"/>
              <a:t>Investigate grammar issues in questions 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1E5E-B80B-A889-1772-8A5260B7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693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509" y="1827128"/>
            <a:ext cx="9302185" cy="2175705"/>
          </a:xfrm>
        </p:spPr>
        <p:txBody>
          <a:bodyPr>
            <a:normAutofit fontScale="92500" lnSpcReduction="20000"/>
          </a:bodyPr>
          <a:lstStyle/>
          <a:p>
            <a:r>
              <a:rPr lang="en-US" sz="3900"/>
              <a:t>Motivation for studying AI benchmarks</a:t>
            </a:r>
          </a:p>
          <a:p>
            <a:r>
              <a:rPr lang="en-US" sz="3900"/>
              <a:t>General </a:t>
            </a:r>
            <a:r>
              <a:rPr lang="en-US" sz="3900" dirty="0"/>
              <a:t>overview </a:t>
            </a:r>
            <a:r>
              <a:rPr lang="en-US" sz="3900"/>
              <a:t>of some </a:t>
            </a:r>
            <a:r>
              <a:rPr lang="en-US" sz="3900" dirty="0"/>
              <a:t>benchmarks</a:t>
            </a:r>
          </a:p>
          <a:p>
            <a:r>
              <a:rPr lang="en-US" sz="3900"/>
              <a:t>Analyze benchmark contents with Python</a:t>
            </a:r>
          </a:p>
          <a:p>
            <a:r>
              <a:rPr lang="en-US" sz="390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in AI 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Benchmarks processed </a:t>
            </a:r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31143</TotalTime>
  <Words>925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1_Office Theme</vt:lpstr>
      <vt:lpstr>AI Benchmarks  CCSC-MW Fall 2024 Conference Tutorial</vt:lpstr>
      <vt:lpstr>Our focus today</vt:lpstr>
      <vt:lpstr>PowerPoint Presentation</vt:lpstr>
      <vt:lpstr>Leaderboard : Google Gemini vs GPT-4</vt:lpstr>
      <vt:lpstr>General overview of our benchmarks</vt:lpstr>
      <vt:lpstr>Benchmarks processed today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We don’t care about</vt:lpstr>
      <vt:lpstr>Our Software Architecture</vt:lpstr>
      <vt:lpstr>Consuming questions in different formats, from different sources.</vt:lpstr>
      <vt:lpstr>Build your own benchmark processor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Nicholson, Delmer (Bill) (nicholdw)</cp:lastModifiedBy>
  <cp:revision>53</cp:revision>
  <dcterms:created xsi:type="dcterms:W3CDTF">2024-01-18T12:21:31Z</dcterms:created>
  <dcterms:modified xsi:type="dcterms:W3CDTF">2024-09-17T20:00:30Z</dcterms:modified>
</cp:coreProperties>
</file>