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5" r:id="rId15"/>
    <p:sldId id="454" r:id="rId16"/>
    <p:sldId id="448" r:id="rId17"/>
    <p:sldId id="450" r:id="rId18"/>
    <p:sldId id="451" r:id="rId19"/>
    <p:sldId id="336" r:id="rId20"/>
    <p:sldId id="340" r:id="rId21"/>
    <p:sldId id="449" r:id="rId22"/>
    <p:sldId id="349" r:id="rId23"/>
    <p:sldId id="456" r:id="rId24"/>
    <p:sldId id="341" r:id="rId25"/>
    <p:sldId id="358" r:id="rId26"/>
    <p:sldId id="378" r:id="rId27"/>
    <p:sldId id="44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5"/>
            <p14:sldId id="454"/>
            <p14:sldId id="448"/>
            <p14:sldId id="450"/>
            <p14:sldId id="451"/>
            <p14:sldId id="336"/>
            <p14:sldId id="340"/>
            <p14:sldId id="449"/>
            <p14:sldId id="349"/>
          </p14:sldIdLst>
        </p14:section>
        <p14:section name="Extra Content" id="{7B3EEE32-D6C6-4EDD-BCF7-20BDD03E5D6D}">
          <p14:sldIdLst>
            <p14:sldId id="456"/>
            <p14:sldId id="341"/>
            <p14:sldId id="358"/>
            <p14:sldId id="378"/>
            <p14:sldId id="443"/>
          </p14:sldIdLst>
        </p14:section>
        <p14:section name="Unused" id="{92A7A9F2-3786-4115-8420-00D575879B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9" autoAdjust="0"/>
    <p:restoredTop sz="95016" autoAdjust="0"/>
  </p:normalViewPr>
  <p:slideViewPr>
    <p:cSldViewPr snapToGrid="0">
      <p:cViewPr varScale="1">
        <p:scale>
          <a:sx n="79" d="100"/>
          <a:sy n="79" d="100"/>
        </p:scale>
        <p:origin x="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sldOrd modSection">
      <pc:chgData name="Nicholson, Delmer (Bill) (nicholdw)" userId="b56c8833-ee42-4335-8085-70d597acedf2" providerId="ADAL" clId="{FB213E8F-52F0-4CAB-A62F-63FF4F093653}" dt="2024-09-20T17:36:27.888" v="1306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16T16:22:29.719" v="704" actId="1038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modSp mod modAnim">
        <pc:chgData name="Nicholson, Delmer (Bill) (nicholdw)" userId="b56c8833-ee42-4335-8085-70d597acedf2" providerId="ADAL" clId="{FB213E8F-52F0-4CAB-A62F-63FF4F093653}" dt="2024-09-20T16:54:52.326" v="1263" actId="20577"/>
        <pc:sldMkLst>
          <pc:docMk/>
          <pc:sldMk cId="791857963" sldId="333"/>
        </pc:sldMkLst>
        <pc:spChg chg="mod">
          <ac:chgData name="Nicholson, Delmer (Bill) (nicholdw)" userId="b56c8833-ee42-4335-8085-70d597acedf2" providerId="ADAL" clId="{FB213E8F-52F0-4CAB-A62F-63FF4F093653}" dt="2024-09-20T16:54:52.326" v="1263" actId="20577"/>
          <ac:spMkLst>
            <pc:docMk/>
            <pc:sldMk cId="791857963" sldId="333"/>
            <ac:spMk id="3" creationId="{A2BCAF2E-3B20-5255-0081-D4C44F6DD16C}"/>
          </ac:spMkLst>
        </pc:sp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20T15:05:34.360" v="723" actId="14100"/>
        <pc:sldMkLst>
          <pc:docMk/>
          <pc:sldMk cId="813828079" sldId="398"/>
        </pc:sldMkLst>
        <pc:spChg chg="add mod">
          <ac:chgData name="Nicholson, Delmer (Bill) (nicholdw)" userId="b56c8833-ee42-4335-8085-70d597acedf2" providerId="ADAL" clId="{FB213E8F-52F0-4CAB-A62F-63FF4F093653}" dt="2024-09-20T15:05:34.360" v="723" actId="14100"/>
          <ac:spMkLst>
            <pc:docMk/>
            <pc:sldMk cId="813828079" sldId="398"/>
            <ac:spMk id="9" creationId="{CA2EFC3F-4EA8-662C-262B-92C980FAA88D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">
        <pc:chgData name="Nicholson, Delmer (Bill) (nicholdw)" userId="b56c8833-ee42-4335-8085-70d597acedf2" providerId="ADAL" clId="{FB213E8F-52F0-4CAB-A62F-63FF4F093653}" dt="2024-09-20T16:47:48.235" v="732" actId="20577"/>
        <pc:sldMkLst>
          <pc:docMk/>
          <pc:sldMk cId="984744257" sldId="446"/>
        </pc:sldMkLst>
        <pc:spChg chg="mod">
          <ac:chgData name="Nicholson, Delmer (Bill) (nicholdw)" userId="b56c8833-ee42-4335-8085-70d597acedf2" providerId="ADAL" clId="{FB213E8F-52F0-4CAB-A62F-63FF4F093653}" dt="2024-09-20T16:47:48.235" v="732" actId="20577"/>
          <ac:spMkLst>
            <pc:docMk/>
            <pc:sldMk cId="984744257" sldId="446"/>
            <ac:spMk id="3" creationId="{76AE0E94-496C-5E40-F0A4-B94E1746F7FB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6:48:33.569" v="749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20T16:48:33.569" v="749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20T15:12:27.144" v="727" actId="1076"/>
        <pc:sldMkLst>
          <pc:docMk/>
          <pc:sldMk cId="2534863046" sldId="448"/>
        </pc:sldMkLst>
        <pc:spChg chg="add mod">
          <ac:chgData name="Nicholson, Delmer (Bill) (nicholdw)" userId="b56c8833-ee42-4335-8085-70d597acedf2" providerId="ADAL" clId="{FB213E8F-52F0-4CAB-A62F-63FF4F093653}" dt="2024-09-20T15:12:16.708" v="725" actId="1076"/>
          <ac:spMkLst>
            <pc:docMk/>
            <pc:sldMk cId="2534863046" sldId="448"/>
            <ac:spMk id="5" creationId="{0F461CCD-FDE2-3D60-A9BD-253BFDA14B52}"/>
          </ac:spMkLst>
        </pc:spChg>
        <pc:picChg chg="add mod">
          <ac:chgData name="Nicholson, Delmer (Bill) (nicholdw)" userId="b56c8833-ee42-4335-8085-70d597acedf2" providerId="ADAL" clId="{FB213E8F-52F0-4CAB-A62F-63FF4F093653}" dt="2024-09-20T15:12:27.144" v="727" actId="1076"/>
          <ac:picMkLst>
            <pc:docMk/>
            <pc:sldMk cId="2534863046" sldId="448"/>
            <ac:picMk id="4" creationId="{DE257DB7-0D50-E363-DB4B-041D54EE95A0}"/>
          </ac:picMkLst>
        </pc:picChg>
      </pc:sldChg>
      <pc:sldChg chg="modSp mod">
        <pc:chgData name="Nicholson, Delmer (Bill) (nicholdw)" userId="b56c8833-ee42-4335-8085-70d597acedf2" providerId="ADAL" clId="{FB213E8F-52F0-4CAB-A62F-63FF4F093653}" dt="2024-09-16T15:38:30.029" v="391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16T15:38:30.029" v="391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7:00:55.761" v="1304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20T17:00:20.792" v="1274" actId="20577"/>
          <ac:spMkLst>
            <pc:docMk/>
            <pc:sldMk cId="448040412" sldId="450"/>
            <ac:spMk id="2" creationId="{78669370-A7BB-C18D-7C08-92128946698E}"/>
          </ac:spMkLst>
        </pc:spChg>
        <pc:spChg chg="mod">
          <ac:chgData name="Nicholson, Delmer (Bill) (nicholdw)" userId="b56c8833-ee42-4335-8085-70d597acedf2" providerId="ADAL" clId="{FB213E8F-52F0-4CAB-A62F-63FF4F093653}" dt="2024-09-20T17:00:55.761" v="1304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6:59:42.485" v="1265" actId="113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20T16:59:42.485" v="1265" actId="113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del mod">
        <pc:chgData name="Nicholson, Delmer (Bill) (nicholdw)" userId="b56c8833-ee42-4335-8085-70d597acedf2" providerId="ADAL" clId="{FB213E8F-52F0-4CAB-A62F-63FF4F093653}" dt="2024-09-20T17:34:40.876" v="1305" actId="47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20T16:51:59.814" v="114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20T16:51:59.814" v="114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  <pc:sldChg chg="modSp new mod">
        <pc:chgData name="Nicholson, Delmer (Bill) (nicholdw)" userId="b56c8833-ee42-4335-8085-70d597acedf2" providerId="ADAL" clId="{FB213E8F-52F0-4CAB-A62F-63FF4F093653}" dt="2024-09-20T16:51:36.506" v="1139" actId="14100"/>
        <pc:sldMkLst>
          <pc:docMk/>
          <pc:sldMk cId="741648780" sldId="455"/>
        </pc:sldMkLst>
        <pc:spChg chg="mod">
          <ac:chgData name="Nicholson, Delmer (Bill) (nicholdw)" userId="b56c8833-ee42-4335-8085-70d597acedf2" providerId="ADAL" clId="{FB213E8F-52F0-4CAB-A62F-63FF4F093653}" dt="2024-09-20T16:50:51.058" v="1081" actId="20577"/>
          <ac:spMkLst>
            <pc:docMk/>
            <pc:sldMk cId="741648780" sldId="455"/>
            <ac:spMk id="2" creationId="{05DBE747-EEA5-776C-5A88-2052C5B8408D}"/>
          </ac:spMkLst>
        </pc:spChg>
        <pc:spChg chg="mod">
          <ac:chgData name="Nicholson, Delmer (Bill) (nicholdw)" userId="b56c8833-ee42-4335-8085-70d597acedf2" providerId="ADAL" clId="{FB213E8F-52F0-4CAB-A62F-63FF4F093653}" dt="2024-09-20T16:51:36.506" v="1139" actId="14100"/>
          <ac:spMkLst>
            <pc:docMk/>
            <pc:sldMk cId="741648780" sldId="455"/>
            <ac:spMk id="3" creationId="{71BEDC64-EC5E-438B-BE91-C53F283B6A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CCSCMW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ucation_in_the_United_Stat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vl.stanford.edu/assets/publications/pdfs/Heilbron_ActivityNet_A_Large-Scale_2015_CVPR_paper.pdf" TargetMode="External"/><Relationship Id="rId2" Type="http://schemas.openxmlformats.org/officeDocument/2006/relationships/hyperlink" Target="https://www.wikihow.com/Main-Page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/>
              <a:t>AI Benchmarks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CCSC-MW Fall 2024 Conference Tutorial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</a:t>
            </a:r>
            <a:r>
              <a:rPr lang="en-US"/>
              <a:t>Professor Educator</a:t>
            </a:r>
          </a:p>
          <a:p>
            <a:r>
              <a:rPr lang="en-US"/>
              <a:t>    Information Systems Program</a:t>
            </a:r>
            <a:endParaRPr lang="en-US" dirty="0"/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</a:t>
            </a:r>
            <a:r>
              <a:rPr lang="en-US" b="1"/>
              <a:t>input</a:t>
            </a:r>
            <a:r>
              <a:rPr lang="en-US"/>
              <a:t>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</a:t>
            </a:r>
            <a:r>
              <a:rPr lang="en-US" b="1"/>
              <a:t>target</a:t>
            </a:r>
            <a:r>
              <a:rPr lang="en-US"/>
              <a:t>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the corpus of questions</a:t>
            </a:r>
          </a:p>
          <a:p>
            <a:r>
              <a:rPr lang="en-US"/>
              <a:t>Load the questions into a list of dictionaries and also a big text string.</a:t>
            </a:r>
          </a:p>
          <a:p>
            <a:r>
              <a:rPr lang="en-US"/>
              <a:t>Perform analysis</a:t>
            </a:r>
          </a:p>
          <a:p>
            <a:pPr lvl="1"/>
            <a:r>
              <a:rPr lang="en-US"/>
              <a:t>Select a random question</a:t>
            </a:r>
          </a:p>
          <a:p>
            <a:pPr lvl="1"/>
            <a:r>
              <a:rPr lang="en-US"/>
              <a:t>Compute readability indices</a:t>
            </a:r>
          </a:p>
          <a:p>
            <a:pPr lvl="1"/>
            <a:r>
              <a:rPr lang="en-US"/>
              <a:t>Build a word cloud</a:t>
            </a:r>
          </a:p>
          <a:p>
            <a:pPr lvl="1"/>
            <a:r>
              <a:rPr lang="en-US"/>
              <a:t>Compute word frequencies</a:t>
            </a:r>
          </a:p>
          <a:p>
            <a:pPr lvl="1"/>
            <a:r>
              <a:rPr lang="en-US"/>
              <a:t>Compute longest words</a:t>
            </a:r>
          </a:p>
          <a:p>
            <a:pPr lvl="1"/>
            <a:r>
              <a:rPr lang="en-US"/>
              <a:t>Find words not in the dictionary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E747-EEA5-776C-5A88-2052C5B8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C64-EC5E-438B-BE91-C53F283B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288" cy="4351338"/>
          </a:xfrm>
        </p:spPr>
        <p:txBody>
          <a:bodyPr/>
          <a:lstStyle/>
          <a:p>
            <a:r>
              <a:rPr lang="en-US"/>
              <a:t>“Question” = generically, the prompt along with the possible responses.</a:t>
            </a:r>
          </a:p>
          <a:p>
            <a:endParaRPr lang="en-US"/>
          </a:p>
          <a:p>
            <a:r>
              <a:rPr lang="en-US"/>
              <a:t>“Input” = the prompt</a:t>
            </a:r>
          </a:p>
          <a:p>
            <a:r>
              <a:rPr lang="en-US"/>
              <a:t>“Target” = the possible responses for the input</a:t>
            </a:r>
          </a:p>
        </p:txBody>
      </p:sp>
    </p:spTree>
    <p:extLst>
      <p:ext uri="{BB962C8B-B14F-4D97-AF65-F5344CB8AC3E}">
        <p14:creationId xmlns:p14="http://schemas.microsoft.com/office/powerpoint/2010/main" val="7416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Correct/Incorrect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/>
              <a:t>Jupyter Notebooks</a:t>
            </a:r>
          </a:p>
          <a:p>
            <a:endParaRPr lang="en-US"/>
          </a:p>
          <a:p>
            <a:r>
              <a:rPr lang="en-US"/>
              <a:t>Each benchmark has an entry point module: </a:t>
            </a:r>
            <a:r>
              <a:rPr lang="en-US" b="1"/>
              <a:t>Main {benchmark}.ipynb</a:t>
            </a:r>
          </a:p>
          <a:p>
            <a:endParaRPr lang="en-US"/>
          </a:p>
          <a:p>
            <a:r>
              <a:rPr lang="en-US"/>
              <a:t>Each benchmark has a directory structure</a:t>
            </a:r>
          </a:p>
          <a:p>
            <a:pPr lvl="1"/>
            <a:r>
              <a:rPr lang="en-US"/>
              <a:t>A folder with the benchmark name, containing</a:t>
            </a:r>
          </a:p>
          <a:p>
            <a:pPr lvl="2"/>
            <a:r>
              <a:rPr lang="en-US"/>
              <a:t>Questions in a folder called </a:t>
            </a:r>
            <a:r>
              <a:rPr lang="en-US" b="1"/>
              <a:t>data</a:t>
            </a:r>
          </a:p>
          <a:p>
            <a:pPr lvl="2"/>
            <a:r>
              <a:rPr lang="en-US"/>
              <a:t>Results in a folder called </a:t>
            </a:r>
            <a:r>
              <a:rPr lang="en-US" b="1"/>
              <a:t>results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7DB7-0D50-E363-DB4B-041D54EE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7" y="3968495"/>
            <a:ext cx="2476143" cy="25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CCD-FDE2-3D60-A9BD-253BFDA14B52}"/>
              </a:ext>
            </a:extLst>
          </p:cNvPr>
          <p:cNvSpPr txBox="1"/>
          <p:nvPr/>
        </p:nvSpPr>
        <p:spPr>
          <a:xfrm>
            <a:off x="7841200" y="6363471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questions in different formats, from disparate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code, we end up with:</a:t>
            </a:r>
          </a:p>
          <a:p>
            <a:pPr lvl="1"/>
            <a:r>
              <a:rPr lang="en-US"/>
              <a:t>A list of dictionaries called </a:t>
            </a:r>
            <a:r>
              <a:rPr lang="en-US" i="1"/>
              <a:t>questions</a:t>
            </a:r>
            <a:r>
              <a:rPr lang="en-US"/>
              <a:t> with at least 2 keys:</a:t>
            </a:r>
          </a:p>
          <a:p>
            <a:pPr lvl="2"/>
            <a:r>
              <a:rPr lang="en-US"/>
              <a:t>Key “input”-&gt; the text of the prompt</a:t>
            </a:r>
          </a:p>
          <a:p>
            <a:pPr lvl="2"/>
            <a:r>
              <a:rPr lang="en-US"/>
              <a:t>Key “target” -&gt; the text of the possible responses</a:t>
            </a:r>
          </a:p>
          <a:p>
            <a:pPr lvl="2"/>
            <a:endParaRPr lang="en-US"/>
          </a:p>
          <a:p>
            <a:pPr lvl="1"/>
            <a:r>
              <a:rPr lang="en-US"/>
              <a:t>A humongous string called </a:t>
            </a:r>
            <a:r>
              <a:rPr lang="en-US" i="1"/>
              <a:t>text</a:t>
            </a:r>
          </a:p>
          <a:p>
            <a:pPr lvl="2"/>
            <a:r>
              <a:rPr lang="en-US"/>
              <a:t>All the questions appended together. </a:t>
            </a:r>
          </a:p>
          <a:p>
            <a:pPr lvl="2"/>
            <a:r>
              <a:rPr lang="en-US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directory structure</a:t>
            </a:r>
          </a:p>
          <a:p>
            <a:endParaRPr lang="en-US"/>
          </a:p>
          <a:p>
            <a:r>
              <a:rPr lang="en-US"/>
              <a:t>Add a processor class to load the original data</a:t>
            </a:r>
          </a:p>
          <a:p>
            <a:pPr lvl="1"/>
            <a:r>
              <a:rPr lang="en-US"/>
              <a:t>Json_Processor.ipynb, or</a:t>
            </a:r>
          </a:p>
          <a:p>
            <a:pPr lvl="1"/>
            <a:r>
              <a:rPr lang="en-US"/>
              <a:t>CSV_Processor.ipynb</a:t>
            </a:r>
          </a:p>
          <a:p>
            <a:pPr lvl="1"/>
            <a:endParaRPr lang="en-US"/>
          </a:p>
          <a:p>
            <a:r>
              <a:rPr lang="en-US"/>
              <a:t>Start with a copy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 Template.ipynb</a:t>
            </a:r>
          </a:p>
          <a:p>
            <a:pPr lvl="1"/>
            <a:r>
              <a:rPr lang="en-US"/>
              <a:t>Follow the “ToDo”s in that notebook</a:t>
            </a:r>
          </a:p>
          <a:p>
            <a:pPr lvl="1"/>
            <a:r>
              <a:rPr lang="en-US"/>
              <a:t>Run the notebook, look in the results folder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C3B-F43C-BC0E-3F1F-92131A74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dirty="0"/>
              <a:t>Language Analysis of Benchmark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B48AC-4A02-C13B-FA79-EB2BD9D8A318}"/>
              </a:ext>
            </a:extLst>
          </p:cNvPr>
          <p:cNvGraphicFramePr>
            <a:graphicFrameLocks noGrp="1"/>
          </p:cNvGraphicFramePr>
          <p:nvPr/>
        </p:nvGraphicFramePr>
        <p:xfrm>
          <a:off x="1152473" y="1733513"/>
          <a:ext cx="9887053" cy="399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6450">
                  <a:extLst>
                    <a:ext uri="{9D8B030D-6E8A-4147-A177-3AD203B41FA5}">
                      <a16:colId xmlns:a16="http://schemas.microsoft.com/office/drawing/2014/main" val="3976707372"/>
                    </a:ext>
                  </a:extLst>
                </a:gridCol>
                <a:gridCol w="1916450">
                  <a:extLst>
                    <a:ext uri="{9D8B030D-6E8A-4147-A177-3AD203B41FA5}">
                      <a16:colId xmlns:a16="http://schemas.microsoft.com/office/drawing/2014/main" val="210508298"/>
                    </a:ext>
                  </a:extLst>
                </a:gridCol>
                <a:gridCol w="2416297">
                  <a:extLst>
                    <a:ext uri="{9D8B030D-6E8A-4147-A177-3AD203B41FA5}">
                      <a16:colId xmlns:a16="http://schemas.microsoft.com/office/drawing/2014/main" val="2828519578"/>
                    </a:ext>
                  </a:extLst>
                </a:gridCol>
                <a:gridCol w="1817613">
                  <a:extLst>
                    <a:ext uri="{9D8B030D-6E8A-4147-A177-3AD203B41FA5}">
                      <a16:colId xmlns:a16="http://schemas.microsoft.com/office/drawing/2014/main" val="3762947871"/>
                    </a:ext>
                  </a:extLst>
                </a:gridCol>
                <a:gridCol w="1820243">
                  <a:extLst>
                    <a:ext uri="{9D8B030D-6E8A-4147-A177-3AD203B41FA5}">
                      <a16:colId xmlns:a16="http://schemas.microsoft.com/office/drawing/2014/main" val="1060645426"/>
                    </a:ext>
                  </a:extLst>
                </a:gridCol>
              </a:tblGrid>
              <a:tr h="72094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Gunning FOG</a:t>
                      </a:r>
                      <a:br>
                        <a:rPr lang="en-US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Flesch Reading Ease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Flesh-Kincaid 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Author’s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62568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to 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8721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GSM8K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school math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15920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HellaSwag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353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TruthfulQA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455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Big-Bench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268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5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A3F-8E8A-75A1-1AE3-C46B0CA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Scales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072E1-0892-DFE6-7C31-8FECEC2C6C8C}"/>
              </a:ext>
            </a:extLst>
          </p:cNvPr>
          <p:cNvGraphicFramePr>
            <a:graphicFrameLocks noGrp="1"/>
          </p:cNvGraphicFramePr>
          <p:nvPr/>
        </p:nvGraphicFramePr>
        <p:xfrm>
          <a:off x="5778141" y="1560578"/>
          <a:ext cx="6245854" cy="47729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5091">
                  <a:extLst>
                    <a:ext uri="{9D8B030D-6E8A-4147-A177-3AD203B41FA5}">
                      <a16:colId xmlns:a16="http://schemas.microsoft.com/office/drawing/2014/main" val="3169450384"/>
                    </a:ext>
                  </a:extLst>
                </a:gridCol>
                <a:gridCol w="1803454">
                  <a:extLst>
                    <a:ext uri="{9D8B030D-6E8A-4147-A177-3AD203B41FA5}">
                      <a16:colId xmlns:a16="http://schemas.microsoft.com/office/drawing/2014/main" val="2001046711"/>
                    </a:ext>
                  </a:extLst>
                </a:gridCol>
                <a:gridCol w="3017309">
                  <a:extLst>
                    <a:ext uri="{9D8B030D-6E8A-4147-A177-3AD203B41FA5}">
                      <a16:colId xmlns:a16="http://schemas.microsoft.com/office/drawing/2014/main" val="2573239623"/>
                    </a:ext>
                  </a:extLst>
                </a:gridCol>
              </a:tblGrid>
              <a:tr h="301731">
                <a:tc>
                  <a:txBody>
                    <a:bodyPr/>
                    <a:lstStyle/>
                    <a:p>
                      <a:r>
                        <a:rPr lang="en-US" sz="1500" b="1" dirty="0"/>
                        <a:t>Reading Ease Score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School level (</a:t>
                      </a:r>
                      <a:r>
                        <a:rPr lang="en-US" sz="1500" b="1" dirty="0">
                          <a:hlinkClick r:id="rId2" tooltip="Education in the United States"/>
                        </a:rPr>
                        <a:t>US</a:t>
                      </a:r>
                      <a:r>
                        <a:rPr lang="en-US" sz="1500" b="1" dirty="0"/>
                        <a:t>)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Notes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92594004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100.00–90.00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easy to read. Easily understood by an average 11-year-old student.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885162690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90.0–80.0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Easy to read. Conversational English for consumers.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568418743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80.0–70.0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easy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08801245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70.0–60.0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8th &amp; 9th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Plain English. Easily understood by 13- to 15-year-old students.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3005508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60.0–50.0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10th to 12th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99592417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50.0–30.0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130416816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30.0–10.0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graduate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6718156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10.0–0.0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Professional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Extremely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55975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7D5ABB-A1C5-60F0-7516-2E4213E4B0A0}"/>
              </a:ext>
            </a:extLst>
          </p:cNvPr>
          <p:cNvGraphicFramePr>
            <a:graphicFrameLocks noGrp="1"/>
          </p:cNvGraphicFramePr>
          <p:nvPr/>
        </p:nvGraphicFramePr>
        <p:xfrm>
          <a:off x="1287624" y="1560578"/>
          <a:ext cx="3676494" cy="46915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8247">
                  <a:extLst>
                    <a:ext uri="{9D8B030D-6E8A-4147-A177-3AD203B41FA5}">
                      <a16:colId xmlns:a16="http://schemas.microsoft.com/office/drawing/2014/main" val="1589223220"/>
                    </a:ext>
                  </a:extLst>
                </a:gridCol>
                <a:gridCol w="1838247">
                  <a:extLst>
                    <a:ext uri="{9D8B030D-6E8A-4147-A177-3AD203B41FA5}">
                      <a16:colId xmlns:a16="http://schemas.microsoft.com/office/drawing/2014/main" val="3996938289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r>
                        <a:rPr lang="en-US" sz="1400" b="1" dirty="0"/>
                        <a:t>Fog Index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Reading level by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21177531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graduate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6386401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50762766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15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11680342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14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63989818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22406030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1150466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11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46875721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29829655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9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08220095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8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Eighth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40234997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Seventh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71956923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Sixth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717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3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7128"/>
            <a:ext cx="10377360" cy="2175705"/>
          </a:xfrm>
        </p:spPr>
        <p:txBody>
          <a:bodyPr>
            <a:normAutofit fontScale="70000" lnSpcReduction="20000"/>
          </a:bodyPr>
          <a:lstStyle/>
          <a:p>
            <a:r>
              <a:rPr lang="en-US" sz="3900"/>
              <a:t>Motivation for studying AI benchmarks</a:t>
            </a:r>
          </a:p>
          <a:p>
            <a:r>
              <a:rPr lang="en-US" sz="3900"/>
              <a:t>General </a:t>
            </a:r>
            <a:r>
              <a:rPr lang="en-US" sz="3900" dirty="0"/>
              <a:t>overview </a:t>
            </a:r>
            <a:r>
              <a:rPr lang="en-US" sz="3900"/>
              <a:t>of some benchmarks</a:t>
            </a:r>
          </a:p>
          <a:p>
            <a:r>
              <a:rPr lang="en-US" sz="3900"/>
              <a:t>More detailed examination of one specific benchmark</a:t>
            </a:r>
            <a:endParaRPr lang="en-US" sz="3900" dirty="0"/>
          </a:p>
          <a:p>
            <a:r>
              <a:rPr lang="en-US" sz="3900"/>
              <a:t>Analyze benchmark contents with Python</a:t>
            </a:r>
          </a:p>
          <a:p>
            <a:r>
              <a:rPr lang="en-US" sz="390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Filter out common words prior to analysis</a:t>
            </a:r>
          </a:p>
          <a:p>
            <a:pPr lvl="1"/>
            <a:r>
              <a:rPr lang="en-US"/>
              <a:t>See function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</a:p>
          <a:p>
            <a:pPr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Implement Sentiment Analysis</a:t>
            </a:r>
          </a:p>
          <a:p>
            <a:endParaRPr lang="en-US"/>
          </a:p>
          <a:p>
            <a:r>
              <a:rPr lang="en-US"/>
              <a:t>Read up on Word Clouds (what value do they provide?)</a:t>
            </a:r>
          </a:p>
          <a:p>
            <a:endParaRPr lang="en-US"/>
          </a:p>
          <a:p>
            <a:r>
              <a:rPr lang="en-US"/>
              <a:t>Investigate the impact on leaderboards from subtle changes to the questions.</a:t>
            </a:r>
          </a:p>
          <a:p>
            <a:endParaRPr lang="en-US"/>
          </a:p>
          <a:p>
            <a:r>
              <a:rPr lang="en-US"/>
              <a:t>Investigate grammar issues in questions 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Questions&quot; prompt">
            <a:extLst>
              <a:ext uri="{FF2B5EF4-FFF2-40B4-BE49-F238E27FC236}">
                <a16:creationId xmlns:a16="http://schemas.microsoft.com/office/drawing/2014/main" id="{28CA2802-6022-99A1-9DE0-D83F0CD0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95A34-8A6D-ACA0-BFF4-D30F29D19A24}"/>
              </a:ext>
            </a:extLst>
          </p:cNvPr>
          <p:cNvSpPr txBox="1"/>
          <p:nvPr/>
        </p:nvSpPr>
        <p:spPr>
          <a:xfrm>
            <a:off x="1043942" y="6058642"/>
            <a:ext cx="109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Gemini.google.com “</a:t>
            </a:r>
            <a:r>
              <a:rPr lang="en-US" b="1" dirty="0"/>
              <a:t>Generate an image for the "questions" slide at the end of a powerpoint presentation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22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1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248989"/>
            <a:ext cx="3796341" cy="656786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ARC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2019"/>
            <a:ext cx="10972800" cy="4754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“AI2 Reasoning Challenge</a:t>
            </a:r>
            <a:r>
              <a:rPr lang="en-US" sz="2000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97FB0-5A0C-AE2C-9A86-DD163840A87B}"/>
              </a:ext>
            </a:extLst>
          </p:cNvPr>
          <p:cNvSpPr txBox="1"/>
          <p:nvPr/>
        </p:nvSpPr>
        <p:spPr>
          <a:xfrm>
            <a:off x="1338943" y="2828836"/>
            <a:ext cx="9617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“7,787 authentic, </a:t>
            </a:r>
            <a:r>
              <a:rPr lang="en-US" sz="2000" dirty="0">
                <a:highlight>
                  <a:srgbClr val="FFFF00"/>
                </a:highlight>
              </a:rPr>
              <a:t>grade-school level</a:t>
            </a:r>
            <a:r>
              <a:rPr lang="en-US" sz="2000" dirty="0"/>
              <a:t>, multiple-choice science questions</a:t>
            </a:r>
          </a:p>
          <a:p>
            <a:pPr algn="ctr"/>
            <a:r>
              <a:rPr lang="en-US" sz="2000" dirty="0"/>
              <a:t> that are intended for question-answering.“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0609D-7FAB-56A2-F6A7-C4AC86F1348F}"/>
              </a:ext>
            </a:extLst>
          </p:cNvPr>
          <p:cNvSpPr txBox="1"/>
          <p:nvPr/>
        </p:nvSpPr>
        <p:spPr>
          <a:xfrm>
            <a:off x="4634541" y="488846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Allen Institute for Artificial Intelligence, Seattle, WA,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8247"/>
            <a:ext cx="5189376" cy="75562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HellaSwag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US" dirty="0"/>
              <a:t>arder </a:t>
            </a:r>
            <a:r>
              <a:rPr lang="en-US" b="1" dirty="0">
                <a:highlight>
                  <a:srgbClr val="FFFF00"/>
                </a:highlight>
              </a:rPr>
              <a:t>E</a:t>
            </a:r>
            <a:r>
              <a:rPr lang="en-US" dirty="0"/>
              <a:t>ndings,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onger contexts, and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ow-shot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ctivities for </a:t>
            </a:r>
            <a:r>
              <a:rPr lang="en-US" b="1" dirty="0">
                <a:highlight>
                  <a:srgbClr val="FFFF00"/>
                </a:highlight>
              </a:rPr>
              <a:t>S</a:t>
            </a:r>
            <a:r>
              <a:rPr lang="en-US" dirty="0"/>
              <a:t>ituations </a:t>
            </a:r>
            <a:r>
              <a:rPr lang="en-US" b="1" dirty="0">
                <a:highlight>
                  <a:srgbClr val="FFFF00"/>
                </a:highlight>
              </a:rPr>
              <a:t>W</a:t>
            </a:r>
            <a:r>
              <a:rPr lang="en-US" dirty="0"/>
              <a:t>ith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dversarial </a:t>
            </a:r>
            <a:r>
              <a:rPr lang="en-US" b="1" dirty="0">
                <a:highlight>
                  <a:srgbClr val="FFFF00"/>
                </a:highlight>
              </a:rPr>
              <a:t>G</a:t>
            </a:r>
            <a:r>
              <a:rPr lang="en-US" dirty="0"/>
              <a:t>enerations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C0B3-AB31-F4B6-1764-EB87D0A9487A}"/>
              </a:ext>
            </a:extLst>
          </p:cNvPr>
          <p:cNvSpPr txBox="1"/>
          <p:nvPr/>
        </p:nvSpPr>
        <p:spPr>
          <a:xfrm>
            <a:off x="1892322" y="3339962"/>
            <a:ext cx="989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tl;dr “Pick the best ending to the context.”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B681-F4A2-6734-DDF8-B788D0F76095}"/>
              </a:ext>
            </a:extLst>
          </p:cNvPr>
          <p:cNvSpPr txBox="1"/>
          <p:nvPr/>
        </p:nvSpPr>
        <p:spPr>
          <a:xfrm>
            <a:off x="2941351" y="6040848"/>
            <a:ext cx="841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Paul G. Allen School of Computer Science &amp; Engineering, University of Washington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Allen Institute for Artificial Intelligence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C7BD-354A-0CD2-2538-93F96473927A}"/>
              </a:ext>
            </a:extLst>
          </p:cNvPr>
          <p:cNvSpPr txBox="1"/>
          <p:nvPr/>
        </p:nvSpPr>
        <p:spPr>
          <a:xfrm>
            <a:off x="1892322" y="4067664"/>
            <a:ext cx="66995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Sentence-Answer examples taken from sites </a:t>
            </a:r>
            <a:r>
              <a:rPr lang="en-US" sz="1800" dirty="0">
                <a:hlinkClick r:id="rId2"/>
              </a:rPr>
              <a:t>Wikihow</a:t>
            </a:r>
            <a:r>
              <a:rPr lang="en-US" sz="1800" dirty="0"/>
              <a:t> and </a:t>
            </a:r>
            <a:r>
              <a:rPr lang="en-US" sz="1800" dirty="0">
                <a:hlinkClick r:id="rId3"/>
              </a:rPr>
              <a:t>ActivityNet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151"/>
            <a:ext cx="5457825" cy="74930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TruthfulQA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6433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“Measuring How Models Mimic Human Falsehoods”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3" y="3059668"/>
            <a:ext cx="8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817 questions spanning 38 categories, including health, law, finance and politics.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3" y="5852994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OpenAI, Univ of Oxford</a:t>
            </a:r>
          </a:p>
        </p:txBody>
      </p:sp>
    </p:spTree>
    <p:extLst>
      <p:ext uri="{BB962C8B-B14F-4D97-AF65-F5344CB8AC3E}">
        <p14:creationId xmlns:p14="http://schemas.microsoft.com/office/powerpoint/2010/main" val="226704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4704E-22A9-45B6-0D62-539487552579}"/>
              </a:ext>
            </a:extLst>
          </p:cNvPr>
          <p:cNvSpPr txBox="1"/>
          <p:nvPr/>
        </p:nvSpPr>
        <p:spPr>
          <a:xfrm>
            <a:off x="2219325" y="21108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Which expression is equivalent to 5(4x + 3) — 2x?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D3CE3-4266-AE1F-3726-21ECC175672B}"/>
              </a:ext>
            </a:extLst>
          </p:cNvPr>
          <p:cNvSpPr txBox="1"/>
          <p:nvPr/>
        </p:nvSpPr>
        <p:spPr>
          <a:xfrm>
            <a:off x="117566" y="6318689"/>
            <a:ext cx="2130007" cy="40011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MMLU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21110-EC68-C89C-994C-82ACF90B6E21}"/>
              </a:ext>
            </a:extLst>
          </p:cNvPr>
          <p:cNvSpPr txBox="1"/>
          <p:nvPr/>
        </p:nvSpPr>
        <p:spPr>
          <a:xfrm>
            <a:off x="5518547" y="2930009"/>
            <a:ext cx="1154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18x+15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39843-02B4-7CD1-BC84-A9B57FF116F9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656091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Previous question and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236807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</a:t>
            </a:r>
            <a:r>
              <a:rPr lang="en-US"/>
              <a:t>in LLM </a:t>
            </a:r>
            <a:r>
              <a:rPr lang="en-US" dirty="0"/>
              <a:t>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Benchmarks processed </a:t>
            </a:r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FC3F-4EA8-662C-262B-92C980FAA88D}"/>
              </a:ext>
            </a:extLst>
          </p:cNvPr>
          <p:cNvSpPr txBox="1"/>
          <p:nvPr/>
        </p:nvSpPr>
        <p:spPr>
          <a:xfrm>
            <a:off x="10276" y="6133479"/>
            <a:ext cx="336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https://arxiv.org/pdf/2210.09261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31241</TotalTime>
  <Words>1422</Words>
  <Application>Microsoft Office PowerPoint</Application>
  <PresentationFormat>Widescreen</PresentationFormat>
  <Paragraphs>273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NimbusRomNo9L-Regu</vt:lpstr>
      <vt:lpstr>Wingdings</vt:lpstr>
      <vt:lpstr>Office Theme</vt:lpstr>
      <vt:lpstr>1_Office Theme</vt:lpstr>
      <vt:lpstr>AI Benchmarks  CCSC-MW Fall 2024 Conference Tutorial</vt:lpstr>
      <vt:lpstr>Our focus today</vt:lpstr>
      <vt:lpstr>PowerPoint Presentation</vt:lpstr>
      <vt:lpstr>Leaderboard : Google Gemini vs GPT-4</vt:lpstr>
      <vt:lpstr>General overview of our benchmarks</vt:lpstr>
      <vt:lpstr>Benchmarks processed today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Terminology </vt:lpstr>
      <vt:lpstr>We don’t care about</vt:lpstr>
      <vt:lpstr>Our Software Architecture</vt:lpstr>
      <vt:lpstr>Consuming questions in different formats, from disparate sources.</vt:lpstr>
      <vt:lpstr>Build your own benchmark processor</vt:lpstr>
      <vt:lpstr>Language Analysis of Benchmark Questions</vt:lpstr>
      <vt:lpstr>Readability Scales</vt:lpstr>
      <vt:lpstr>Future Work</vt:lpstr>
      <vt:lpstr>PowerPoint Presentation</vt:lpstr>
      <vt:lpstr>Big-Bench Hard Benchmark</vt:lpstr>
      <vt:lpstr>ARC Benchmark</vt:lpstr>
      <vt:lpstr>HellaSwag Benchmark</vt:lpstr>
      <vt:lpstr>TruthfulQA Benchmark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Nicholson, Delmer (Bill) (nicholdw)</cp:lastModifiedBy>
  <cp:revision>53</cp:revision>
  <dcterms:created xsi:type="dcterms:W3CDTF">2024-01-18T12:21:31Z</dcterms:created>
  <dcterms:modified xsi:type="dcterms:W3CDTF">2024-09-20T17:38:00Z</dcterms:modified>
</cp:coreProperties>
</file>