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Proxima Nova"/>
      <p:regular r:id="rId18"/>
      <p:bold r:id="rId19"/>
      <p:italic r:id="rId20"/>
      <p:boldItalic r:id="rId21"/>
    </p:embeddedFont>
    <p:embeddedFont>
      <p:font typeface="Alfa Slab One"/>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7.xml"/><Relationship Id="rId22" Type="http://schemas.openxmlformats.org/officeDocument/2006/relationships/font" Target="fonts/AlfaSlabOne-regular.fntdata"/><Relationship Id="rId10" Type="http://schemas.openxmlformats.org/officeDocument/2006/relationships/slide" Target="slides/slide6.xml"/><Relationship Id="rId21" Type="http://schemas.openxmlformats.org/officeDocument/2006/relationships/font" Target="fonts/ProximaNova-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ProximaNova-bold.fntdata"/><Relationship Id="rId6" Type="http://schemas.openxmlformats.org/officeDocument/2006/relationships/slide" Target="slides/slide2.xml"/><Relationship Id="rId18" Type="http://schemas.openxmlformats.org/officeDocument/2006/relationships/font" Target="fonts/ProximaNova-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4278300" y="2751162"/>
            <a:ext cx="587400" cy="0"/>
          </a:xfrm>
          <a:prstGeom prst="straightConnector1">
            <a:avLst/>
          </a:prstGeom>
          <a:noFill/>
          <a:ln cap="flat" cmpd="sng" w="76200">
            <a:solidFill>
              <a:schemeClr val="dk1"/>
            </a:solidFill>
            <a:prstDash val="solid"/>
            <a:round/>
            <a:headEnd len="med" w="med" type="none"/>
            <a:tailEnd len="med" w="med" type="none"/>
          </a:ln>
        </p:spPr>
      </p:cxnSp>
      <p:sp>
        <p:nvSpPr>
          <p:cNvPr id="11" name="Shape 11"/>
          <p:cNvSpPr txBox="1"/>
          <p:nvPr>
            <p:ph type="ctrTitle"/>
          </p:nvPr>
        </p:nvSpPr>
        <p:spPr>
          <a:xfrm>
            <a:off x="311700" y="595975"/>
            <a:ext cx="8520599" cy="1957799"/>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2" name="Shape 12"/>
          <p:cNvSpPr txBox="1"/>
          <p:nvPr>
            <p:ph idx="1" type="subTitle"/>
          </p:nvPr>
        </p:nvSpPr>
        <p:spPr>
          <a:xfrm>
            <a:off x="311700" y="3165823"/>
            <a:ext cx="8520599" cy="7334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13" name="Shape 1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167925"/>
            <a:ext cx="8520599" cy="1980000"/>
          </a:xfrm>
          <a:prstGeom prst="rect">
            <a:avLst/>
          </a:prstGeom>
        </p:spPr>
        <p:txBody>
          <a:bodyPr anchorCtr="0" anchor="ctr" bIns="91425" lIns="91425" rIns="91425" tIns="91425"/>
          <a:lstStyle>
            <a:lvl1pPr lvl="0" algn="ctr">
              <a:spcBef>
                <a:spcPts val="0"/>
              </a:spcBef>
              <a:buClr>
                <a:schemeClr val="dk1"/>
              </a:buClr>
              <a:buSzPct val="100000"/>
              <a:defRPr sz="11000">
                <a:solidFill>
                  <a:schemeClr val="dk1"/>
                </a:solidFill>
              </a:defRPr>
            </a:lvl1pPr>
            <a:lvl2pPr lvl="1" algn="ctr">
              <a:spcBef>
                <a:spcPts val="0"/>
              </a:spcBef>
              <a:buClr>
                <a:schemeClr val="dk1"/>
              </a:buClr>
              <a:buSzPct val="100000"/>
              <a:defRPr sz="11000">
                <a:solidFill>
                  <a:schemeClr val="dk1"/>
                </a:solidFill>
              </a:defRPr>
            </a:lvl2pPr>
            <a:lvl3pPr lvl="2" algn="ctr">
              <a:spcBef>
                <a:spcPts val="0"/>
              </a:spcBef>
              <a:buClr>
                <a:schemeClr val="dk1"/>
              </a:buClr>
              <a:buSzPct val="100000"/>
              <a:defRPr sz="11000">
                <a:solidFill>
                  <a:schemeClr val="dk1"/>
                </a:solidFill>
              </a:defRPr>
            </a:lvl3pPr>
            <a:lvl4pPr lvl="3" algn="ctr">
              <a:spcBef>
                <a:spcPts val="0"/>
              </a:spcBef>
              <a:buClr>
                <a:schemeClr val="dk1"/>
              </a:buClr>
              <a:buSzPct val="100000"/>
              <a:defRPr sz="11000">
                <a:solidFill>
                  <a:schemeClr val="dk1"/>
                </a:solidFill>
              </a:defRPr>
            </a:lvl4pPr>
            <a:lvl5pPr lvl="4" algn="ctr">
              <a:spcBef>
                <a:spcPts val="0"/>
              </a:spcBef>
              <a:buClr>
                <a:schemeClr val="dk1"/>
              </a:buClr>
              <a:buSzPct val="100000"/>
              <a:defRPr sz="11000">
                <a:solidFill>
                  <a:schemeClr val="dk1"/>
                </a:solidFill>
              </a:defRPr>
            </a:lvl5pPr>
            <a:lvl6pPr lvl="5" algn="ctr">
              <a:spcBef>
                <a:spcPts val="0"/>
              </a:spcBef>
              <a:buClr>
                <a:schemeClr val="dk1"/>
              </a:buClr>
              <a:buSzPct val="100000"/>
              <a:defRPr sz="11000">
                <a:solidFill>
                  <a:schemeClr val="dk1"/>
                </a:solidFill>
              </a:defRPr>
            </a:lvl6pPr>
            <a:lvl7pPr lvl="6" algn="ctr">
              <a:spcBef>
                <a:spcPts val="0"/>
              </a:spcBef>
              <a:buClr>
                <a:schemeClr val="dk1"/>
              </a:buClr>
              <a:buSzPct val="100000"/>
              <a:defRPr sz="11000">
                <a:solidFill>
                  <a:schemeClr val="dk1"/>
                </a:solidFill>
              </a:defRPr>
            </a:lvl7pPr>
            <a:lvl8pPr lvl="7" algn="ctr">
              <a:spcBef>
                <a:spcPts val="0"/>
              </a:spcBef>
              <a:buClr>
                <a:schemeClr val="dk1"/>
              </a:buClr>
              <a:buSzPct val="100000"/>
              <a:defRPr sz="11000">
                <a:solidFill>
                  <a:schemeClr val="dk1"/>
                </a:solidFill>
              </a:defRPr>
            </a:lvl8pPr>
            <a:lvl9pPr lvl="8" algn="ctr">
              <a:spcBef>
                <a:spcPts val="0"/>
              </a:spcBef>
              <a:buClr>
                <a:schemeClr val="dk1"/>
              </a:buClr>
              <a:buSzPct val="100000"/>
              <a:defRPr sz="11000">
                <a:solidFill>
                  <a:schemeClr val="dk1"/>
                </a:solidFill>
              </a:defRPr>
            </a:lvl9pPr>
          </a:lstStyle>
          <a:p/>
        </p:txBody>
      </p:sp>
      <p:sp>
        <p:nvSpPr>
          <p:cNvPr id="48" name="Shape 48"/>
          <p:cNvSpPr txBox="1"/>
          <p:nvPr>
            <p:ph idx="1" type="body"/>
          </p:nvPr>
        </p:nvSpPr>
        <p:spPr>
          <a:xfrm>
            <a:off x="311700" y="3224250"/>
            <a:ext cx="8520599" cy="1071599"/>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311700" y="2480550"/>
            <a:ext cx="8114399" cy="2445899"/>
          </a:xfrm>
          <a:prstGeom prst="rect">
            <a:avLst/>
          </a:prstGeom>
        </p:spPr>
        <p:txBody>
          <a:bodyPr anchorCtr="0" anchor="b" bIns="91425" lIns="91425" rIns="91425" tIns="91425"/>
          <a:lstStyle>
            <a:lvl1pPr lvl="0">
              <a:spcBef>
                <a:spcPts val="0"/>
              </a:spcBef>
              <a:buClr>
                <a:schemeClr val="lt1"/>
              </a:buClr>
              <a:buSzPct val="100000"/>
              <a:defRPr sz="6800">
                <a:solidFill>
                  <a:schemeClr val="lt1"/>
                </a:solidFill>
              </a:defRPr>
            </a:lvl1pPr>
            <a:lvl2pPr lvl="1">
              <a:spcBef>
                <a:spcPts val="0"/>
              </a:spcBef>
              <a:buClr>
                <a:schemeClr val="lt1"/>
              </a:buClr>
              <a:buSzPct val="100000"/>
              <a:defRPr sz="6800">
                <a:solidFill>
                  <a:schemeClr val="lt1"/>
                </a:solidFill>
              </a:defRPr>
            </a:lvl2pPr>
            <a:lvl3pPr lvl="2">
              <a:spcBef>
                <a:spcPts val="0"/>
              </a:spcBef>
              <a:buClr>
                <a:schemeClr val="lt1"/>
              </a:buClr>
              <a:buSzPct val="100000"/>
              <a:defRPr sz="6800">
                <a:solidFill>
                  <a:schemeClr val="lt1"/>
                </a:solidFill>
              </a:defRPr>
            </a:lvl3pPr>
            <a:lvl4pPr lvl="3">
              <a:spcBef>
                <a:spcPts val="0"/>
              </a:spcBef>
              <a:buClr>
                <a:schemeClr val="lt1"/>
              </a:buClr>
              <a:buSzPct val="100000"/>
              <a:defRPr sz="6800">
                <a:solidFill>
                  <a:schemeClr val="lt1"/>
                </a:solidFill>
              </a:defRPr>
            </a:lvl4pPr>
            <a:lvl5pPr lvl="4">
              <a:spcBef>
                <a:spcPts val="0"/>
              </a:spcBef>
              <a:buClr>
                <a:schemeClr val="lt1"/>
              </a:buClr>
              <a:buSzPct val="100000"/>
              <a:defRPr sz="6800">
                <a:solidFill>
                  <a:schemeClr val="lt1"/>
                </a:solidFill>
              </a:defRPr>
            </a:lvl5pPr>
            <a:lvl6pPr lvl="5">
              <a:spcBef>
                <a:spcPts val="0"/>
              </a:spcBef>
              <a:buClr>
                <a:schemeClr val="lt1"/>
              </a:buClr>
              <a:buSzPct val="100000"/>
              <a:defRPr sz="6800">
                <a:solidFill>
                  <a:schemeClr val="lt1"/>
                </a:solidFill>
              </a:defRPr>
            </a:lvl6pPr>
            <a:lvl7pPr lvl="6">
              <a:spcBef>
                <a:spcPts val="0"/>
              </a:spcBef>
              <a:buClr>
                <a:schemeClr val="lt1"/>
              </a:buClr>
              <a:buSzPct val="100000"/>
              <a:defRPr sz="6800">
                <a:solidFill>
                  <a:schemeClr val="lt1"/>
                </a:solidFill>
              </a:defRPr>
            </a:lvl7pPr>
            <a:lvl8pPr lvl="7">
              <a:spcBef>
                <a:spcPts val="0"/>
              </a:spcBef>
              <a:buClr>
                <a:schemeClr val="lt1"/>
              </a:buClr>
              <a:buSzPct val="100000"/>
              <a:defRPr sz="6800">
                <a:solidFill>
                  <a:schemeClr val="lt1"/>
                </a:solidFill>
              </a:defRPr>
            </a:lvl8pPr>
            <a:lvl9pPr lvl="8">
              <a:spcBef>
                <a:spcPts val="0"/>
              </a:spcBef>
              <a:buClr>
                <a:schemeClr val="lt1"/>
              </a:buClr>
              <a:buSzPct val="100000"/>
              <a:defRPr sz="6800">
                <a:solidFill>
                  <a:schemeClr val="lt1"/>
                </a:solidFill>
              </a:defRPr>
            </a:lvl9pPr>
          </a:lstStyle>
          <a:p/>
        </p:txBody>
      </p:sp>
      <p:sp>
        <p:nvSpPr>
          <p:cNvPr id="16" name="Shape 16"/>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6318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1" name="Shape 31"/>
          <p:cNvSpPr txBox="1"/>
          <p:nvPr>
            <p:ph idx="1" type="body"/>
          </p:nvPr>
        </p:nvSpPr>
        <p:spPr>
          <a:xfrm>
            <a:off x="311700" y="1490875"/>
            <a:ext cx="2807999" cy="30780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3"/>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838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5" name="Shape 3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100"/>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39" name="Shape 39"/>
          <p:cNvSpPr txBox="1"/>
          <p:nvPr>
            <p:ph type="title"/>
          </p:nvPr>
        </p:nvSpPr>
        <p:spPr>
          <a:xfrm>
            <a:off x="265500" y="1375599"/>
            <a:ext cx="4045199" cy="15519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0" name="Shape 40"/>
          <p:cNvSpPr txBox="1"/>
          <p:nvPr>
            <p:ph idx="1" type="subTitle"/>
          </p:nvPr>
        </p:nvSpPr>
        <p:spPr>
          <a:xfrm>
            <a:off x="265500" y="2981125"/>
            <a:ext cx="4045199" cy="1345500"/>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2" name="Shape 4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3725"/>
            <a:ext cx="5998800" cy="598799"/>
          </a:xfrm>
          <a:prstGeom prst="rect">
            <a:avLst/>
          </a:prstGeom>
        </p:spPr>
        <p:txBody>
          <a:bodyPr anchorCtr="0" anchor="ctr" bIns="91425" lIns="91425" rIns="91425" tIns="91425"/>
          <a:lstStyle>
            <a:lvl1pPr lvl="0">
              <a:lnSpc>
                <a:spcPct val="100000"/>
              </a:lnSpc>
              <a:spcBef>
                <a:spcPts val="0"/>
              </a:spcBef>
              <a:spcAft>
                <a:spcPts val="0"/>
              </a:spcAft>
              <a:buClr>
                <a:schemeClr val="accent3"/>
              </a:buClr>
              <a:buFont typeface="Alfa Slab One"/>
              <a:buNone/>
              <a:defRPr>
                <a:solidFill>
                  <a:schemeClr val="accent3"/>
                </a:solidFill>
                <a:latin typeface="Alfa Slab One"/>
                <a:ea typeface="Alfa Slab One"/>
                <a:cs typeface="Alfa Slab One"/>
                <a:sym typeface="Alfa Slab One"/>
              </a:defRPr>
            </a:lvl1pPr>
          </a:lstStyle>
          <a:p/>
        </p:txBody>
      </p:sp>
      <p:sp>
        <p:nvSpPr>
          <p:cNvPr id="45" name="Shape 4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1pPr>
            <a:lvl2pPr lvl="1">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2pPr>
            <a:lvl3pPr lvl="2">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3pPr>
            <a:lvl4pPr lvl="3">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4pPr>
            <a:lvl5pPr lvl="4">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5pPr>
            <a:lvl6pPr lvl="5">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6pPr>
            <a:lvl7pPr lvl="6">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7pPr>
            <a:lvl8pPr lvl="7">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8pPr>
            <a:lvl9pPr lvl="8">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Proxima Nova"/>
              <a:defRPr sz="1800">
                <a:solidFill>
                  <a:schemeClr val="dk2"/>
                </a:solidFill>
                <a:latin typeface="Proxima Nova"/>
                <a:ea typeface="Proxima Nova"/>
                <a:cs typeface="Proxima Nova"/>
                <a:sym typeface="Proxima Nova"/>
              </a:defRPr>
            </a:lvl1pPr>
            <a:lvl2pPr lvl="1">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2pPr>
            <a:lvl3pPr lvl="2">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3pPr>
            <a:lvl4pPr lvl="3">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4pPr>
            <a:lvl5pPr lvl="4">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5pPr>
            <a:lvl6pPr lvl="5">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6pPr>
            <a:lvl7pPr lvl="6">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7pPr>
            <a:lvl8pPr lvl="7">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8pPr>
            <a:lvl9pPr lvl="8">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ja" sz="1000">
                <a:solidFill>
                  <a:schemeClr val="dk2"/>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kojs.sukobuto.com/docs/plugins-mapp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595975"/>
            <a:ext cx="8520599" cy="1957799"/>
          </a:xfrm>
          <a:prstGeom prst="rect">
            <a:avLst/>
          </a:prstGeom>
        </p:spPr>
        <p:txBody>
          <a:bodyPr anchorCtr="0" anchor="b" bIns="91425" lIns="91425" rIns="91425" tIns="91425">
            <a:noAutofit/>
          </a:bodyPr>
          <a:lstStyle/>
          <a:p>
            <a:pPr lvl="0" rtl="0">
              <a:spcBef>
                <a:spcPts val="0"/>
              </a:spcBef>
              <a:buNone/>
            </a:pPr>
            <a:r>
              <a:rPr lang="ja">
                <a:latin typeface="HiraMaruProN-W4"/>
                <a:ea typeface="HiraMaruProN-W4"/>
                <a:cs typeface="HiraMaruProN-W4"/>
                <a:sym typeface="HiraMaruProN-W4"/>
              </a:rPr>
              <a:t>Knockout.jsの</a:t>
            </a:r>
          </a:p>
          <a:p>
            <a:pPr lvl="0">
              <a:spcBef>
                <a:spcPts val="0"/>
              </a:spcBef>
              <a:buNone/>
            </a:pPr>
            <a:r>
              <a:rPr lang="ja" sz="4800">
                <a:latin typeface="HiraMaruProN-W4"/>
                <a:ea typeface="HiraMaruProN-W4"/>
                <a:cs typeface="HiraMaruProN-W4"/>
                <a:sym typeface="HiraMaruProN-W4"/>
              </a:rPr>
              <a:t>マイ運用方針</a:t>
            </a:r>
          </a:p>
        </p:txBody>
      </p:sp>
      <p:sp>
        <p:nvSpPr>
          <p:cNvPr id="57" name="Shape 57"/>
          <p:cNvSpPr txBox="1"/>
          <p:nvPr>
            <p:ph idx="1" type="subTitle"/>
          </p:nvPr>
        </p:nvSpPr>
        <p:spPr>
          <a:xfrm>
            <a:off x="311700" y="3165823"/>
            <a:ext cx="8520599" cy="733499"/>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ja">
                <a:latin typeface="HiraMaruProN-W4"/>
                <a:ea typeface="HiraMaruProN-W4"/>
                <a:cs typeface="HiraMaruProN-W4"/>
                <a:sym typeface="HiraMaruProN-W4"/>
              </a:rPr>
              <a:t>Knockout.jsのViewModelのライフサイクル</a:t>
            </a:r>
          </a:p>
        </p:txBody>
      </p:sp>
      <p:sp>
        <p:nvSpPr>
          <p:cNvPr id="113" name="Shape 113"/>
          <p:cNvSpPr txBox="1"/>
          <p:nvPr>
            <p:ph idx="1" type="body"/>
          </p:nvPr>
        </p:nvSpPr>
        <p:spPr>
          <a:xfrm>
            <a:off x="311700" y="1152475"/>
            <a:ext cx="8520599" cy="1305600"/>
          </a:xfrm>
          <a:prstGeom prst="rect">
            <a:avLst/>
          </a:prstGeom>
        </p:spPr>
        <p:txBody>
          <a:bodyPr anchorCtr="0" anchor="t" bIns="91425" lIns="91425" rIns="91425" tIns="91425">
            <a:noAutofit/>
          </a:bodyPr>
          <a:lstStyle/>
          <a:p>
            <a:pPr lvl="0" rtl="0">
              <a:spcBef>
                <a:spcPts val="0"/>
              </a:spcBef>
              <a:buNone/>
            </a:pPr>
            <a:r>
              <a:rPr b="1" lang="ja" sz="1400" u="sng">
                <a:latin typeface="HiraMaruProN-W4"/>
                <a:ea typeface="HiraMaruProN-W4"/>
                <a:cs typeface="HiraMaruProN-W4"/>
                <a:sym typeface="HiraMaruProN-W4"/>
              </a:rPr>
              <a:t>（詳細）</a:t>
            </a:r>
            <a:r>
              <a:rPr b="1" lang="ja" sz="1400">
                <a:latin typeface="HiraMaruProN-W4"/>
                <a:ea typeface="HiraMaruProN-W4"/>
                <a:cs typeface="HiraMaruProN-W4"/>
                <a:sym typeface="HiraMaruProN-W4"/>
              </a:rPr>
              <a:t>本運用を適用した場合の、ViewModelのライフサイクル</a:t>
            </a:r>
          </a:p>
          <a:p>
            <a:pPr indent="-317500" lvl="0" marL="457200" rtl="0">
              <a:spcBef>
                <a:spcPts val="0"/>
              </a:spcBef>
              <a:buSzPct val="100000"/>
              <a:buFont typeface="HiraMaruProN-W4"/>
              <a:buAutoNum type="arabicPeriod"/>
            </a:pPr>
            <a:r>
              <a:rPr lang="ja" sz="1400">
                <a:latin typeface="HiraMaruProN-W4"/>
                <a:ea typeface="HiraMaruProN-W4"/>
                <a:cs typeface="HiraMaruProN-W4"/>
                <a:sym typeface="HiraMaruProN-W4"/>
              </a:rPr>
              <a:t>AjaxでデータロードしてViewModelに変換（マッピングプラグイン）</a:t>
            </a:r>
            <a:br>
              <a:rPr lang="ja" sz="1400">
                <a:latin typeface="HiraMaruProN-W4"/>
                <a:ea typeface="HiraMaruProN-W4"/>
                <a:cs typeface="HiraMaruProN-W4"/>
                <a:sym typeface="HiraMaruProN-W4"/>
              </a:rPr>
            </a:br>
          </a:p>
          <a:p>
            <a:pPr indent="-317500" lvl="0" marL="457200" rtl="0">
              <a:spcBef>
                <a:spcPts val="0"/>
              </a:spcBef>
              <a:buSzPct val="100000"/>
              <a:buFont typeface="HiraMaruProN-W4"/>
              <a:buAutoNum type="arabicPeriod"/>
            </a:pPr>
            <a:r>
              <a:rPr lang="ja" sz="1400">
                <a:latin typeface="HiraMaruProN-W4"/>
                <a:ea typeface="HiraMaruProN-W4"/>
                <a:cs typeface="HiraMaruProN-W4"/>
                <a:sym typeface="HiraMaruProN-W4"/>
              </a:rPr>
              <a:t>↓↓ ここからViewModelが生まれる</a:t>
            </a:r>
          </a:p>
        </p:txBody>
      </p:sp>
      <p:sp>
        <p:nvSpPr>
          <p:cNvPr id="114" name="Shape 114"/>
          <p:cNvSpPr txBox="1"/>
          <p:nvPr/>
        </p:nvSpPr>
        <p:spPr>
          <a:xfrm>
            <a:off x="418775" y="2819075"/>
            <a:ext cx="8183999" cy="1259099"/>
          </a:xfrm>
          <a:prstGeom prst="rect">
            <a:avLst/>
          </a:prstGeom>
          <a:solidFill>
            <a:srgbClr val="D9D9D9"/>
          </a:solidFill>
          <a:ln>
            <a:noFill/>
          </a:ln>
        </p:spPr>
        <p:txBody>
          <a:bodyPr anchorCtr="0" anchor="t" bIns="91425" lIns="91425" rIns="91425" tIns="91425">
            <a:noAutofit/>
          </a:bodyPr>
          <a:lstStyle/>
          <a:p>
            <a:pPr lvl="0" rtl="0">
              <a:lnSpc>
                <a:spcPct val="115000"/>
              </a:lnSpc>
              <a:spcBef>
                <a:spcPts val="0"/>
              </a:spcBef>
              <a:buNone/>
            </a:pPr>
            <a:r>
              <a:rPr lang="ja" sz="1050">
                <a:solidFill>
                  <a:srgbClr val="434343"/>
                </a:solidFill>
                <a:latin typeface="HiraMaruProN-W4"/>
                <a:ea typeface="HiraMaruProN-W4"/>
                <a:cs typeface="HiraMaruProN-W4"/>
                <a:sym typeface="HiraMaruProN-W4"/>
              </a:rPr>
              <a:t>// 以下は、Ajaxで取得するという想定</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var</a:t>
            </a:r>
            <a:r>
              <a:rPr lang="ja" sz="1000">
                <a:solidFill>
                  <a:srgbClr val="434343"/>
                </a:solidFill>
                <a:latin typeface="HiraMaruProN-W4"/>
                <a:ea typeface="HiraMaruProN-W4"/>
                <a:cs typeface="HiraMaruProN-W4"/>
                <a:sym typeface="HiraMaruProN-W4"/>
              </a:rPr>
              <a:t> </a:t>
            </a:r>
            <a:r>
              <a:rPr lang="ja" sz="1050">
                <a:solidFill>
                  <a:srgbClr val="434343"/>
                </a:solidFill>
                <a:latin typeface="HiraMaruProN-W4"/>
                <a:ea typeface="HiraMaruProN-W4"/>
                <a:cs typeface="HiraMaruProN-W4"/>
                <a:sym typeface="HiraMaruProN-W4"/>
              </a:rPr>
              <a:t>myViewModel = { … };</a:t>
            </a:r>
          </a:p>
          <a:p>
            <a:pPr lvl="0" rtl="0">
              <a:lnSpc>
                <a:spcPct val="115000"/>
              </a:lnSpc>
              <a:spcBef>
                <a:spcPts val="0"/>
              </a:spcBef>
              <a:buNone/>
            </a:pPr>
            <a:r>
              <a:t/>
            </a:r>
            <a:endParaRPr sz="1050">
              <a:solidFill>
                <a:srgbClr val="434343"/>
              </a:solidFill>
              <a:latin typeface="HiraMaruProN-W4"/>
              <a:ea typeface="HiraMaruProN-W4"/>
              <a:cs typeface="HiraMaruProN-W4"/>
              <a:sym typeface="HiraMaruProN-W4"/>
            </a:endParaRPr>
          </a:p>
          <a:p>
            <a:pPr lvl="0" rtl="0">
              <a:lnSpc>
                <a:spcPct val="115000"/>
              </a:lnSpc>
              <a:spcBef>
                <a:spcPts val="0"/>
              </a:spcBef>
              <a:buNone/>
            </a:pPr>
            <a:r>
              <a:rPr lang="ja" sz="1050">
                <a:solidFill>
                  <a:srgbClr val="434343"/>
                </a:solidFill>
                <a:latin typeface="HiraMaruProN-W4"/>
                <a:ea typeface="HiraMaruProN-W4"/>
                <a:cs typeface="HiraMaruProN-W4"/>
                <a:sym typeface="HiraMaruProN-W4"/>
              </a:rPr>
              <a:t>// 以下のユーティリティ関数にjsonデータを入れ込むことで、observableなデータオブジェクトに変換することができる</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var myViewModelObs = ko.mapping.fromJS(myViewModel);</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ja">
                <a:latin typeface="HiraMaruProN-W4"/>
                <a:ea typeface="HiraMaruProN-W4"/>
                <a:cs typeface="HiraMaruProN-W4"/>
                <a:sym typeface="HiraMaruProN-W4"/>
              </a:rPr>
              <a:t>Knockout.jsのViewModelのライフサイクル</a:t>
            </a:r>
          </a:p>
        </p:txBody>
      </p:sp>
      <p:sp>
        <p:nvSpPr>
          <p:cNvPr id="120" name="Shape 120"/>
          <p:cNvSpPr txBox="1"/>
          <p:nvPr>
            <p:ph idx="1" type="body"/>
          </p:nvPr>
        </p:nvSpPr>
        <p:spPr>
          <a:xfrm>
            <a:off x="311700" y="1152475"/>
            <a:ext cx="8520599" cy="986700"/>
          </a:xfrm>
          <a:prstGeom prst="rect">
            <a:avLst/>
          </a:prstGeom>
        </p:spPr>
        <p:txBody>
          <a:bodyPr anchorCtr="0" anchor="t" bIns="91425" lIns="91425" rIns="91425" tIns="91425">
            <a:noAutofit/>
          </a:bodyPr>
          <a:lstStyle/>
          <a:p>
            <a:pPr lvl="0" rtl="0">
              <a:spcBef>
                <a:spcPts val="0"/>
              </a:spcBef>
              <a:buNone/>
            </a:pPr>
            <a:r>
              <a:rPr b="1" lang="ja" sz="1400" u="sng">
                <a:latin typeface="HiraMaruProN-W4"/>
                <a:ea typeface="HiraMaruProN-W4"/>
                <a:cs typeface="HiraMaruProN-W4"/>
                <a:sym typeface="HiraMaruProN-W4"/>
              </a:rPr>
              <a:t>（詳細）</a:t>
            </a:r>
            <a:r>
              <a:rPr b="1" lang="ja" sz="1400">
                <a:latin typeface="HiraMaruProN-W4"/>
                <a:ea typeface="HiraMaruProN-W4"/>
                <a:cs typeface="HiraMaruProN-W4"/>
                <a:sym typeface="HiraMaruProN-W4"/>
              </a:rPr>
              <a:t>本運用を適用した場合の、ViewModelのライフサイクル</a:t>
            </a:r>
          </a:p>
          <a:p>
            <a:pPr indent="-317500" lvl="0" marL="457200" rtl="0">
              <a:spcBef>
                <a:spcPts val="0"/>
              </a:spcBef>
              <a:buSzPct val="100000"/>
              <a:buFont typeface="HiraMaruProN-W4"/>
              <a:buAutoNum type="arabicPeriod" startAt="3"/>
            </a:pPr>
            <a:r>
              <a:rPr lang="ja" sz="1400">
                <a:latin typeface="HiraMaruProN-W4"/>
                <a:ea typeface="HiraMaruProN-W4"/>
                <a:cs typeface="HiraMaruProN-W4"/>
                <a:sym typeface="HiraMaruProN-W4"/>
              </a:rPr>
              <a:t>ユーザーの入力に伴い、UIに与えた更新がViewModelに同期される</a:t>
            </a:r>
          </a:p>
        </p:txBody>
      </p:sp>
      <p:sp>
        <p:nvSpPr>
          <p:cNvPr id="121" name="Shape 121"/>
          <p:cNvSpPr txBox="1"/>
          <p:nvPr/>
        </p:nvSpPr>
        <p:spPr>
          <a:xfrm>
            <a:off x="418775" y="3581075"/>
            <a:ext cx="8183999" cy="831000"/>
          </a:xfrm>
          <a:prstGeom prst="rect">
            <a:avLst/>
          </a:prstGeom>
          <a:solidFill>
            <a:srgbClr val="D9D9D9"/>
          </a:solidFill>
          <a:ln>
            <a:noFill/>
          </a:ln>
        </p:spPr>
        <p:txBody>
          <a:bodyPr anchorCtr="0" anchor="ctr" bIns="91425" lIns="91425" rIns="91425" tIns="91425">
            <a:noAutofit/>
          </a:bodyPr>
          <a:lstStyle/>
          <a:p>
            <a:pPr lvl="0" rtl="0">
              <a:lnSpc>
                <a:spcPct val="115000"/>
              </a:lnSpc>
              <a:spcBef>
                <a:spcPts val="0"/>
              </a:spcBef>
              <a:buNone/>
            </a:pPr>
            <a:r>
              <a:rPr lang="ja" sz="1050">
                <a:solidFill>
                  <a:srgbClr val="434343"/>
                </a:solidFill>
                <a:latin typeface="HiraMaruProN-W4"/>
                <a:ea typeface="HiraMaruProN-W4"/>
                <a:cs typeface="HiraMaruProN-W4"/>
                <a:sym typeface="HiraMaruProN-W4"/>
              </a:rPr>
              <a:t>// テキストボックスの内容がViewModelのtextに反映される</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console.log(myViewModelObs.text());</a:t>
            </a:r>
          </a:p>
        </p:txBody>
      </p:sp>
      <p:pic>
        <p:nvPicPr>
          <p:cNvPr id="122" name="Shape 122"/>
          <p:cNvPicPr preferRelativeResize="0"/>
          <p:nvPr/>
        </p:nvPicPr>
        <p:blipFill>
          <a:blip r:embed="rId3">
            <a:alphaModFix/>
          </a:blip>
          <a:stretch>
            <a:fillRect/>
          </a:stretch>
        </p:blipFill>
        <p:spPr>
          <a:xfrm>
            <a:off x="451637" y="2102225"/>
            <a:ext cx="8240723" cy="339175"/>
          </a:xfrm>
          <a:prstGeom prst="rect">
            <a:avLst/>
          </a:prstGeom>
          <a:noFill/>
          <a:ln>
            <a:noFill/>
          </a:ln>
        </p:spPr>
      </p:pic>
      <p:sp>
        <p:nvSpPr>
          <p:cNvPr id="123" name="Shape 123"/>
          <p:cNvSpPr/>
          <p:nvPr/>
        </p:nvSpPr>
        <p:spPr>
          <a:xfrm>
            <a:off x="3714250" y="2867625"/>
            <a:ext cx="582599" cy="572699"/>
          </a:xfrm>
          <a:prstGeom prst="downArrow">
            <a:avLst>
              <a:gd fmla="val 50000" name="adj1"/>
              <a:gd fmla="val 50000" name="adj2"/>
            </a:avLst>
          </a:prstGeom>
          <a:solidFill>
            <a:schemeClr val="lt2"/>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4" name="Shape 124"/>
          <p:cNvSpPr txBox="1"/>
          <p:nvPr/>
        </p:nvSpPr>
        <p:spPr>
          <a:xfrm>
            <a:off x="2439750" y="2438075"/>
            <a:ext cx="6162900" cy="339299"/>
          </a:xfrm>
          <a:prstGeom prst="rect">
            <a:avLst/>
          </a:prstGeom>
          <a:noFill/>
          <a:ln>
            <a:noFill/>
          </a:ln>
        </p:spPr>
        <p:txBody>
          <a:bodyPr anchorCtr="0" anchor="ctr" bIns="91425" lIns="91425" rIns="91425" tIns="91425">
            <a:noAutofit/>
          </a:bodyPr>
          <a:lstStyle/>
          <a:p>
            <a:pPr lvl="0" rtl="0" algn="ctr">
              <a:lnSpc>
                <a:spcPct val="115000"/>
              </a:lnSpc>
              <a:spcBef>
                <a:spcPts val="0"/>
              </a:spcBef>
              <a:buNone/>
            </a:pPr>
            <a:r>
              <a:rPr lang="ja" sz="1050">
                <a:solidFill>
                  <a:srgbClr val="434343"/>
                </a:solidFill>
                <a:latin typeface="HiraMaruProN-W4"/>
                <a:ea typeface="HiraMaruProN-W4"/>
                <a:cs typeface="HiraMaruProN-W4"/>
                <a:sym typeface="HiraMaruProN-W4"/>
              </a:rPr>
              <a:t>&lt;input type="text" name="" value="" </a:t>
            </a:r>
            <a:r>
              <a:rPr lang="ja" sz="1050">
                <a:solidFill>
                  <a:srgbClr val="4A86E8"/>
                </a:solidFill>
                <a:latin typeface="HiraMaruProN-W4"/>
                <a:ea typeface="HiraMaruProN-W4"/>
                <a:cs typeface="HiraMaruProN-W4"/>
                <a:sym typeface="HiraMaruProN-W4"/>
              </a:rPr>
              <a:t>data-bind="value: text"</a:t>
            </a:r>
            <a:r>
              <a:rPr lang="ja" sz="1050">
                <a:solidFill>
                  <a:srgbClr val="434343"/>
                </a:solidFill>
                <a:latin typeface="HiraMaruProN-W4"/>
                <a:ea typeface="HiraMaruProN-W4"/>
                <a:cs typeface="HiraMaruProN-W4"/>
                <a:sym typeface="HiraMaruProN-W4"/>
              </a:rPr>
              <a:t> /&gt;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ja">
                <a:latin typeface="HiraMaruProN-W4"/>
                <a:ea typeface="HiraMaruProN-W4"/>
                <a:cs typeface="HiraMaruProN-W4"/>
                <a:sym typeface="HiraMaruProN-W4"/>
              </a:rPr>
              <a:t>Knockout.jsのViewModelのライフサイクル</a:t>
            </a:r>
          </a:p>
        </p:txBody>
      </p:sp>
      <p:sp>
        <p:nvSpPr>
          <p:cNvPr id="130" name="Shape 130"/>
          <p:cNvSpPr txBox="1"/>
          <p:nvPr>
            <p:ph idx="1" type="body"/>
          </p:nvPr>
        </p:nvSpPr>
        <p:spPr>
          <a:xfrm>
            <a:off x="311700" y="1152475"/>
            <a:ext cx="8520599" cy="986700"/>
          </a:xfrm>
          <a:prstGeom prst="rect">
            <a:avLst/>
          </a:prstGeom>
        </p:spPr>
        <p:txBody>
          <a:bodyPr anchorCtr="0" anchor="t" bIns="91425" lIns="91425" rIns="91425" tIns="91425">
            <a:noAutofit/>
          </a:bodyPr>
          <a:lstStyle/>
          <a:p>
            <a:pPr lvl="0" rtl="0">
              <a:spcBef>
                <a:spcPts val="0"/>
              </a:spcBef>
              <a:buNone/>
            </a:pPr>
            <a:r>
              <a:rPr b="1" lang="ja" sz="1400" u="sng">
                <a:latin typeface="HiraMaruProN-W4"/>
                <a:ea typeface="HiraMaruProN-W4"/>
                <a:cs typeface="HiraMaruProN-W4"/>
                <a:sym typeface="HiraMaruProN-W4"/>
              </a:rPr>
              <a:t>（詳細）</a:t>
            </a:r>
            <a:r>
              <a:rPr b="1" lang="ja" sz="1400">
                <a:latin typeface="HiraMaruProN-W4"/>
                <a:ea typeface="HiraMaruProN-W4"/>
                <a:cs typeface="HiraMaruProN-W4"/>
                <a:sym typeface="HiraMaruProN-W4"/>
              </a:rPr>
              <a:t>本運用を適用した場合の、ViewModelのライフサイクル</a:t>
            </a:r>
          </a:p>
          <a:p>
            <a:pPr indent="-317500" lvl="0" marL="457200" rtl="0">
              <a:spcBef>
                <a:spcPts val="0"/>
              </a:spcBef>
              <a:buSzPct val="100000"/>
              <a:buFont typeface="HiraMaruProN-W4"/>
              <a:buAutoNum type="arabicPeriod" startAt="4"/>
            </a:pPr>
            <a:r>
              <a:rPr lang="ja" sz="1400">
                <a:latin typeface="HiraMaruProN-W4"/>
                <a:ea typeface="HiraMaruProN-W4"/>
                <a:cs typeface="HiraMaruProN-W4"/>
                <a:sym typeface="HiraMaruProN-W4"/>
              </a:rPr>
              <a:t>イベントが発生して、javascript処理が実行される。その際にViewModelなどが編集されることで、UIも同時に更新される</a:t>
            </a:r>
          </a:p>
        </p:txBody>
      </p:sp>
      <p:sp>
        <p:nvSpPr>
          <p:cNvPr id="131" name="Shape 131"/>
          <p:cNvSpPr txBox="1"/>
          <p:nvPr/>
        </p:nvSpPr>
        <p:spPr>
          <a:xfrm>
            <a:off x="418775" y="2285675"/>
            <a:ext cx="8183999" cy="831000"/>
          </a:xfrm>
          <a:prstGeom prst="rect">
            <a:avLst/>
          </a:prstGeom>
          <a:solidFill>
            <a:srgbClr val="D9D9D9"/>
          </a:solidFill>
          <a:ln>
            <a:noFill/>
          </a:ln>
        </p:spPr>
        <p:txBody>
          <a:bodyPr anchorCtr="0" anchor="ctr" bIns="91425" lIns="91425" rIns="91425" tIns="91425">
            <a:noAutofit/>
          </a:bodyPr>
          <a:lstStyle/>
          <a:p>
            <a:pPr lvl="0" rtl="0">
              <a:lnSpc>
                <a:spcPct val="115000"/>
              </a:lnSpc>
              <a:spcBef>
                <a:spcPts val="0"/>
              </a:spcBef>
              <a:buNone/>
            </a:pPr>
            <a:r>
              <a:rPr lang="ja" sz="1050">
                <a:solidFill>
                  <a:srgbClr val="434343"/>
                </a:solidFill>
                <a:latin typeface="HiraMaruProN-W4"/>
                <a:ea typeface="HiraMaruProN-W4"/>
                <a:cs typeface="HiraMaruProN-W4"/>
                <a:sym typeface="HiraMaruProN-W4"/>
              </a:rPr>
              <a:t>// テキストボックスの内容をViewModel経由で更新する</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myViewModelObs.text("Text Box Change!");</a:t>
            </a:r>
          </a:p>
        </p:txBody>
      </p:sp>
      <p:sp>
        <p:nvSpPr>
          <p:cNvPr id="132" name="Shape 132"/>
          <p:cNvSpPr/>
          <p:nvPr/>
        </p:nvSpPr>
        <p:spPr>
          <a:xfrm>
            <a:off x="4095250" y="3172425"/>
            <a:ext cx="582599" cy="572699"/>
          </a:xfrm>
          <a:prstGeom prst="downArrow">
            <a:avLst>
              <a:gd fmla="val 50000" name="adj1"/>
              <a:gd fmla="val 50000" name="adj2"/>
            </a:avLst>
          </a:prstGeom>
          <a:solidFill>
            <a:schemeClr val="lt2"/>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3" name="Shape 133"/>
          <p:cNvSpPr txBox="1"/>
          <p:nvPr/>
        </p:nvSpPr>
        <p:spPr>
          <a:xfrm>
            <a:off x="2439750" y="4270800"/>
            <a:ext cx="6162900" cy="339299"/>
          </a:xfrm>
          <a:prstGeom prst="rect">
            <a:avLst/>
          </a:prstGeom>
          <a:noFill/>
          <a:ln>
            <a:noFill/>
          </a:ln>
        </p:spPr>
        <p:txBody>
          <a:bodyPr anchorCtr="0" anchor="ctr" bIns="91425" lIns="91425" rIns="91425" tIns="91425">
            <a:noAutofit/>
          </a:bodyPr>
          <a:lstStyle/>
          <a:p>
            <a:pPr lvl="0" rtl="0" algn="ctr">
              <a:lnSpc>
                <a:spcPct val="115000"/>
              </a:lnSpc>
              <a:spcBef>
                <a:spcPts val="0"/>
              </a:spcBef>
              <a:buNone/>
            </a:pPr>
            <a:r>
              <a:rPr lang="ja" sz="1050">
                <a:solidFill>
                  <a:srgbClr val="434343"/>
                </a:solidFill>
                <a:latin typeface="HiraMaruProN-W4"/>
                <a:ea typeface="HiraMaruProN-W4"/>
                <a:cs typeface="HiraMaruProN-W4"/>
                <a:sym typeface="HiraMaruProN-W4"/>
              </a:rPr>
              <a:t>&lt;input type="text" name="" value="" </a:t>
            </a:r>
            <a:r>
              <a:rPr lang="ja" sz="1050">
                <a:solidFill>
                  <a:srgbClr val="4A86E8"/>
                </a:solidFill>
                <a:latin typeface="HiraMaruProN-W4"/>
                <a:ea typeface="HiraMaruProN-W4"/>
                <a:cs typeface="HiraMaruProN-W4"/>
                <a:sym typeface="HiraMaruProN-W4"/>
              </a:rPr>
              <a:t>data-bind="value: text"</a:t>
            </a:r>
            <a:r>
              <a:rPr lang="ja" sz="1050">
                <a:solidFill>
                  <a:srgbClr val="434343"/>
                </a:solidFill>
                <a:latin typeface="HiraMaruProN-W4"/>
                <a:ea typeface="HiraMaruProN-W4"/>
                <a:cs typeface="HiraMaruProN-W4"/>
                <a:sym typeface="HiraMaruProN-W4"/>
              </a:rPr>
              <a:t> /&gt;</a:t>
            </a:r>
          </a:p>
        </p:txBody>
      </p:sp>
      <p:pic>
        <p:nvPicPr>
          <p:cNvPr id="134" name="Shape 134"/>
          <p:cNvPicPr preferRelativeResize="0"/>
          <p:nvPr/>
        </p:nvPicPr>
        <p:blipFill>
          <a:blip r:embed="rId3">
            <a:alphaModFix/>
          </a:blip>
          <a:stretch>
            <a:fillRect/>
          </a:stretch>
        </p:blipFill>
        <p:spPr>
          <a:xfrm>
            <a:off x="451650" y="3928900"/>
            <a:ext cx="8184002" cy="32825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ja">
                <a:latin typeface="HiraMaruProN-W4"/>
                <a:ea typeface="HiraMaruProN-W4"/>
                <a:cs typeface="HiraMaruProN-W4"/>
                <a:sym typeface="HiraMaruProN-W4"/>
              </a:rPr>
              <a:t>Knockout.jsのViewModelのライフサイクル</a:t>
            </a:r>
          </a:p>
        </p:txBody>
      </p:sp>
      <p:sp>
        <p:nvSpPr>
          <p:cNvPr id="140" name="Shape 140"/>
          <p:cNvSpPr txBox="1"/>
          <p:nvPr>
            <p:ph idx="1" type="body"/>
          </p:nvPr>
        </p:nvSpPr>
        <p:spPr>
          <a:xfrm>
            <a:off x="311700" y="1152475"/>
            <a:ext cx="8520599" cy="986700"/>
          </a:xfrm>
          <a:prstGeom prst="rect">
            <a:avLst/>
          </a:prstGeom>
        </p:spPr>
        <p:txBody>
          <a:bodyPr anchorCtr="0" anchor="t" bIns="91425" lIns="91425" rIns="91425" tIns="91425">
            <a:noAutofit/>
          </a:bodyPr>
          <a:lstStyle/>
          <a:p>
            <a:pPr lvl="0" rtl="0">
              <a:spcBef>
                <a:spcPts val="0"/>
              </a:spcBef>
              <a:buNone/>
            </a:pPr>
            <a:r>
              <a:rPr b="1" lang="ja" sz="1400" u="sng">
                <a:latin typeface="HiraMaruProN-W4"/>
                <a:ea typeface="HiraMaruProN-W4"/>
                <a:cs typeface="HiraMaruProN-W4"/>
                <a:sym typeface="HiraMaruProN-W4"/>
              </a:rPr>
              <a:t>（詳細）</a:t>
            </a:r>
            <a:r>
              <a:rPr b="1" lang="ja" sz="1400">
                <a:latin typeface="HiraMaruProN-W4"/>
                <a:ea typeface="HiraMaruProN-W4"/>
                <a:cs typeface="HiraMaruProN-W4"/>
                <a:sym typeface="HiraMaruProN-W4"/>
              </a:rPr>
              <a:t>本運用を適用した場合の、ViewModelのライフサイクル</a:t>
            </a:r>
          </a:p>
          <a:p>
            <a:pPr indent="-317500" lvl="0" marL="457200" rtl="0">
              <a:spcBef>
                <a:spcPts val="0"/>
              </a:spcBef>
              <a:buSzPct val="100000"/>
              <a:buFont typeface="HiraMaruProN-W4"/>
              <a:buAutoNum type="arabicPeriod" startAt="5"/>
            </a:pPr>
            <a:r>
              <a:rPr lang="ja" sz="1400">
                <a:latin typeface="HiraMaruProN-W4"/>
                <a:ea typeface="HiraMaruProN-W4"/>
                <a:cs typeface="HiraMaruProN-W4"/>
                <a:sym typeface="HiraMaruProN-W4"/>
              </a:rPr>
              <a:t>サーバーに HTTP送信する際に、FormデータをserializeしてUIデータを抽出する</a:t>
            </a:r>
            <a:br>
              <a:rPr lang="ja" sz="1400">
                <a:latin typeface="HiraMaruProN-W4"/>
                <a:ea typeface="HiraMaruProN-W4"/>
                <a:cs typeface="HiraMaruProN-W4"/>
                <a:sym typeface="HiraMaruProN-W4"/>
              </a:rPr>
            </a:br>
          </a:p>
          <a:p>
            <a:pPr indent="-317500" lvl="0" marL="457200" rtl="0">
              <a:spcBef>
                <a:spcPts val="0"/>
              </a:spcBef>
              <a:buSzPct val="100000"/>
              <a:buFont typeface="HiraMaruProN-W4"/>
              <a:buAutoNum type="arabicPeriod" startAt="5"/>
            </a:pPr>
            <a:r>
              <a:rPr lang="ja" sz="1400">
                <a:latin typeface="HiraMaruProN-W4"/>
                <a:ea typeface="HiraMaruProN-W4"/>
                <a:cs typeface="HiraMaruProN-W4"/>
                <a:sym typeface="HiraMaruProN-W4"/>
              </a:rPr>
              <a:t>↑↑ ここでViewModelを破棄。（後続処理でページ遷移などが発生する）</a:t>
            </a:r>
          </a:p>
        </p:txBody>
      </p:sp>
      <p:sp>
        <p:nvSpPr>
          <p:cNvPr id="141" name="Shape 141"/>
          <p:cNvSpPr txBox="1"/>
          <p:nvPr/>
        </p:nvSpPr>
        <p:spPr>
          <a:xfrm>
            <a:off x="418775" y="2819075"/>
            <a:ext cx="8183999" cy="831000"/>
          </a:xfrm>
          <a:prstGeom prst="rect">
            <a:avLst/>
          </a:prstGeom>
          <a:solidFill>
            <a:srgbClr val="D9D9D9"/>
          </a:solidFill>
          <a:ln>
            <a:noFill/>
          </a:ln>
        </p:spPr>
        <p:txBody>
          <a:bodyPr anchorCtr="0" anchor="ctr" bIns="91425" lIns="91425" rIns="91425" tIns="91425">
            <a:noAutofit/>
          </a:bodyPr>
          <a:lstStyle/>
          <a:p>
            <a:pPr lvl="0" rtl="0">
              <a:lnSpc>
                <a:spcPct val="115000"/>
              </a:lnSpc>
              <a:spcBef>
                <a:spcPts val="0"/>
              </a:spcBef>
              <a:buNone/>
            </a:pPr>
            <a:r>
              <a:rPr lang="ja" sz="1050">
                <a:solidFill>
                  <a:srgbClr val="434343"/>
                </a:solidFill>
                <a:latin typeface="HiraMaruProN-W4"/>
                <a:ea typeface="HiraMaruProN-W4"/>
                <a:cs typeface="HiraMaruProN-W4"/>
                <a:sym typeface="HiraMaruProN-W4"/>
              </a:rPr>
              <a:t>// フォームの入力内容を取得</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var formData = $("#form").serialize();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ja">
                <a:latin typeface="HiraMaruProN-W4"/>
                <a:ea typeface="HiraMaruProN-W4"/>
                <a:cs typeface="HiraMaruProN-W4"/>
                <a:sym typeface="HiraMaruProN-W4"/>
              </a:rPr>
              <a:t>はじめに</a:t>
            </a:r>
          </a:p>
        </p:txBody>
      </p:sp>
      <p:sp>
        <p:nvSpPr>
          <p:cNvPr id="63" name="Shape 63"/>
          <p:cNvSpPr txBox="1"/>
          <p:nvPr>
            <p:ph idx="1" type="body"/>
          </p:nvPr>
        </p:nvSpPr>
        <p:spPr>
          <a:xfrm>
            <a:off x="311700" y="1152475"/>
            <a:ext cx="8520599" cy="3645000"/>
          </a:xfrm>
          <a:prstGeom prst="rect">
            <a:avLst/>
          </a:prstGeom>
        </p:spPr>
        <p:txBody>
          <a:bodyPr anchorCtr="0" anchor="t" bIns="91425" lIns="91425" rIns="91425" tIns="91425">
            <a:noAutofit/>
          </a:bodyPr>
          <a:lstStyle/>
          <a:p>
            <a:pPr lvl="0" rtl="0">
              <a:spcBef>
                <a:spcPts val="0"/>
              </a:spcBef>
              <a:buNone/>
            </a:pPr>
            <a:r>
              <a:rPr lang="ja">
                <a:latin typeface="HiraMaruProN-W4"/>
                <a:ea typeface="HiraMaruProN-W4"/>
                <a:cs typeface="HiraMaruProN-W4"/>
                <a:sym typeface="HiraMaruProN-W4"/>
              </a:rPr>
              <a:t>Knockout.jsは難しい。</a:t>
            </a:r>
          </a:p>
          <a:p>
            <a:pPr lvl="0" rtl="0">
              <a:spcBef>
                <a:spcPts val="0"/>
              </a:spcBef>
              <a:buNone/>
            </a:pPr>
            <a:r>
              <a:rPr lang="ja">
                <a:latin typeface="HiraMaruProN-W4"/>
                <a:ea typeface="HiraMaruProN-W4"/>
                <a:cs typeface="HiraMaruProN-W4"/>
                <a:sym typeface="HiraMaruProN-W4"/>
              </a:rPr>
              <a:t>チュートリアルを少し読みかじったばかりの知識を片手に、Knockout.jsをプロジェクトに導入すると痛い目を見てしまう。</a:t>
            </a:r>
            <a:r>
              <a:rPr lang="ja" sz="1000">
                <a:latin typeface="HiraMaruProN-W4"/>
                <a:ea typeface="HiraMaruProN-W4"/>
                <a:cs typeface="HiraMaruProN-W4"/>
                <a:sym typeface="HiraMaruProN-W4"/>
              </a:rPr>
              <a:t>（ちなみに、痛い目を見たのは私です。）</a:t>
            </a:r>
          </a:p>
          <a:p>
            <a:pPr lvl="0" rtl="0">
              <a:spcBef>
                <a:spcPts val="0"/>
              </a:spcBef>
              <a:buNone/>
            </a:pPr>
            <a:r>
              <a:rPr lang="ja">
                <a:latin typeface="HiraMaruProN-W4"/>
                <a:ea typeface="HiraMaruProN-W4"/>
                <a:cs typeface="HiraMaruProN-W4"/>
                <a:sym typeface="HiraMaruProN-W4"/>
              </a:rPr>
              <a:t>Knockout.jsを各プロジェクトで使ってきた経験をもとに、これがベストだと言える、運用方針を考えてみた。</a:t>
            </a:r>
          </a:p>
          <a:p>
            <a:pPr lvl="0" rtl="0">
              <a:spcBef>
                <a:spcPts val="0"/>
              </a:spcBef>
              <a:buNone/>
            </a:pPr>
            <a:r>
              <a:rPr lang="ja">
                <a:latin typeface="HiraMaruProN-W4"/>
                <a:ea typeface="HiraMaruProN-W4"/>
                <a:cs typeface="HiraMaruProN-W4"/>
                <a:sym typeface="HiraMaruProN-W4"/>
              </a:rPr>
              <a:t>この運用方針を取り入れることで、小規模から中規模、大規模までカバーできるよう、Knockout.jsを運用できるのではないかと思う。</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ja">
                <a:latin typeface="HiraMaruProN-W4"/>
                <a:ea typeface="HiraMaruProN-W4"/>
                <a:cs typeface="HiraMaruProN-W4"/>
                <a:sym typeface="HiraMaruProN-W4"/>
              </a:rPr>
              <a:t>前提</a:t>
            </a:r>
          </a:p>
        </p:txBody>
      </p:sp>
      <p:sp>
        <p:nvSpPr>
          <p:cNvPr id="69" name="Shape 69"/>
          <p:cNvSpPr txBox="1"/>
          <p:nvPr>
            <p:ph idx="1" type="body"/>
          </p:nvPr>
        </p:nvSpPr>
        <p:spPr>
          <a:xfrm>
            <a:off x="311700" y="1152475"/>
            <a:ext cx="8520599" cy="2798399"/>
          </a:xfrm>
          <a:prstGeom prst="rect">
            <a:avLst/>
          </a:prstGeom>
        </p:spPr>
        <p:txBody>
          <a:bodyPr anchorCtr="0" anchor="t" bIns="91425" lIns="91425" rIns="91425" tIns="91425">
            <a:noAutofit/>
          </a:bodyPr>
          <a:lstStyle/>
          <a:p>
            <a:pPr indent="-228600" lvl="0" marL="457200" rtl="0">
              <a:spcBef>
                <a:spcPts val="0"/>
              </a:spcBef>
              <a:buFont typeface="HiraMaruProN-W4"/>
              <a:buChar char="➔"/>
            </a:pPr>
            <a:r>
              <a:rPr lang="ja">
                <a:latin typeface="HiraMaruProN-W4"/>
                <a:ea typeface="HiraMaruProN-W4"/>
                <a:cs typeface="HiraMaruProN-W4"/>
                <a:sym typeface="HiraMaruProN-W4"/>
              </a:rPr>
              <a:t>エンタープライズWebアプリを作成することを前提として考える。</a:t>
            </a:r>
          </a:p>
          <a:p>
            <a:pPr indent="-228600" lvl="0" marL="457200" rtl="0">
              <a:spcBef>
                <a:spcPts val="0"/>
              </a:spcBef>
              <a:buFont typeface="HiraMaruProN-W4"/>
              <a:buChar char="➔"/>
            </a:pPr>
            <a:r>
              <a:rPr lang="ja">
                <a:latin typeface="HiraMaruProN-W4"/>
                <a:ea typeface="HiraMaruProN-W4"/>
                <a:cs typeface="HiraMaruProN-W4"/>
                <a:sym typeface="HiraMaruProN-W4"/>
              </a:rPr>
              <a:t>サーバーサイドレンダリングは、必要最低限の画面情報のみとする。</a:t>
            </a:r>
          </a:p>
          <a:p>
            <a:pPr indent="-228600" lvl="0" marL="457200" rtl="0">
              <a:spcBef>
                <a:spcPts val="0"/>
              </a:spcBef>
              <a:buFont typeface="HiraMaruProN-W4"/>
              <a:buChar char="➔"/>
            </a:pPr>
            <a:r>
              <a:rPr lang="ja">
                <a:latin typeface="HiraMaruProN-W4"/>
                <a:ea typeface="HiraMaruProN-W4"/>
                <a:cs typeface="HiraMaruProN-W4"/>
                <a:sym typeface="HiraMaruProN-W4"/>
              </a:rPr>
              <a:t>サーバーサイド、クライアントサイドのデータはjson形式とする。</a:t>
            </a:r>
          </a:p>
          <a:p>
            <a:pPr indent="-228600" lvl="0" marL="457200" rtl="0">
              <a:spcBef>
                <a:spcPts val="0"/>
              </a:spcBef>
              <a:buFont typeface="HiraMaruProN-W4"/>
              <a:buChar char="➔"/>
            </a:pPr>
            <a:r>
              <a:rPr lang="ja">
                <a:latin typeface="HiraMaruProN-W4"/>
                <a:ea typeface="HiraMaruProN-W4"/>
                <a:cs typeface="HiraMaruProN-W4"/>
                <a:sym typeface="HiraMaruProN-W4"/>
              </a:rPr>
              <a:t>マスタデータによる動的な画面情報の構築（selectタグなど）が必要な場合も、Ajax・jsonデータを利用することにする。</a:t>
            </a:r>
          </a:p>
          <a:p>
            <a:pPr indent="-228600" lvl="0" marL="457200" rtl="0">
              <a:spcBef>
                <a:spcPts val="0"/>
              </a:spcBef>
              <a:buFont typeface="HiraMaruProN-W4"/>
              <a:buChar char="➔"/>
            </a:pPr>
            <a:r>
              <a:rPr lang="ja">
                <a:latin typeface="HiraMaruProN-W4"/>
                <a:ea typeface="HiraMaruProN-W4"/>
                <a:cs typeface="HiraMaruProN-W4"/>
                <a:sym typeface="HiraMaruProN-W4"/>
              </a:rPr>
              <a:t>データの取得・検索・保存などは、全てAjaxを利用することにする。</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ja">
                <a:latin typeface="HiraMaruProN-W4"/>
                <a:ea typeface="HiraMaruProN-W4"/>
                <a:cs typeface="HiraMaruProN-W4"/>
                <a:sym typeface="HiraMaruProN-W4"/>
              </a:rPr>
              <a:t>双方向バインディングを必ず使う</a:t>
            </a:r>
          </a:p>
        </p:txBody>
      </p:sp>
      <p:sp>
        <p:nvSpPr>
          <p:cNvPr id="75" name="Shape 75"/>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ja">
                <a:latin typeface="HiraMaruProN-W4"/>
                <a:ea typeface="HiraMaruProN-W4"/>
                <a:cs typeface="HiraMaruProN-W4"/>
                <a:sym typeface="HiraMaruProN-W4"/>
              </a:rPr>
              <a:t>Knockout.jsでは、片方向バインディングと双方向バインディングの何れかを選択することができる。</a:t>
            </a:r>
          </a:p>
          <a:p>
            <a:pPr lvl="0" rtl="0">
              <a:spcBef>
                <a:spcPts val="0"/>
              </a:spcBef>
              <a:buNone/>
            </a:pPr>
            <a:r>
              <a:rPr lang="ja">
                <a:latin typeface="HiraMaruProN-W4"/>
                <a:ea typeface="HiraMaruProN-W4"/>
                <a:cs typeface="HiraMaruProN-W4"/>
                <a:sym typeface="HiraMaruProN-W4"/>
              </a:rPr>
              <a:t>結論から言うと、双方向バインディング（observable）を必ず利用することにする。</a:t>
            </a:r>
          </a:p>
          <a:p>
            <a:pPr lvl="0" rtl="0">
              <a:spcBef>
                <a:spcPts val="0"/>
              </a:spcBef>
              <a:buNone/>
            </a:pPr>
            <a:r>
              <a:rPr lang="ja">
                <a:latin typeface="HiraMaruProN-W4"/>
                <a:ea typeface="HiraMaruProN-W4"/>
                <a:cs typeface="HiraMaruProN-W4"/>
                <a:sym typeface="HiraMaruProN-W4"/>
              </a:rPr>
              <a:t>何故、双方向バインディングか？</a:t>
            </a:r>
          </a:p>
          <a:p>
            <a:pPr lvl="0" rtl="0">
              <a:spcBef>
                <a:spcPts val="0"/>
              </a:spcBef>
              <a:buNone/>
            </a:pPr>
            <a:r>
              <a:rPr lang="ja">
                <a:latin typeface="HiraMaruProN-W4"/>
                <a:ea typeface="HiraMaruProN-W4"/>
                <a:cs typeface="HiraMaruProN-W4"/>
                <a:sym typeface="HiraMaruProN-W4"/>
              </a:rPr>
              <a:t>双方向では、ViewModelを更新するとUIが更新され、UIを更新するとViewModelが更新される。まとめると、双方向にデータが同期されるため、Knockout.jsを利用するメリットを最大限に享受できる。</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ja">
                <a:latin typeface="HiraMaruProN-W4"/>
                <a:ea typeface="HiraMaruProN-W4"/>
                <a:cs typeface="HiraMaruProN-W4"/>
                <a:sym typeface="HiraMaruProN-W4"/>
              </a:rPr>
              <a:t>Mappingプラグインを必ず使う</a:t>
            </a:r>
          </a:p>
        </p:txBody>
      </p:sp>
      <p:sp>
        <p:nvSpPr>
          <p:cNvPr id="81" name="Shape 81"/>
          <p:cNvSpPr txBox="1"/>
          <p:nvPr>
            <p:ph idx="1" type="body"/>
          </p:nvPr>
        </p:nvSpPr>
        <p:spPr>
          <a:xfrm>
            <a:off x="311700" y="1152475"/>
            <a:ext cx="8520599" cy="1979099"/>
          </a:xfrm>
          <a:prstGeom prst="rect">
            <a:avLst/>
          </a:prstGeom>
        </p:spPr>
        <p:txBody>
          <a:bodyPr anchorCtr="0" anchor="t" bIns="91425" lIns="91425" rIns="91425" tIns="91425">
            <a:noAutofit/>
          </a:bodyPr>
          <a:lstStyle/>
          <a:p>
            <a:pPr lvl="0" rtl="0">
              <a:spcBef>
                <a:spcPts val="0"/>
              </a:spcBef>
              <a:buNone/>
            </a:pPr>
            <a:r>
              <a:rPr lang="ja">
                <a:latin typeface="HiraMaruProN-W4"/>
                <a:ea typeface="HiraMaruProN-W4"/>
                <a:cs typeface="HiraMaruProN-W4"/>
                <a:sym typeface="HiraMaruProN-W4"/>
              </a:rPr>
              <a:t>ViewModelの各プロパティにobservableを適用するのは非常に面倒。よって、Mappingプラグインを必ず使うこと。</a:t>
            </a:r>
          </a:p>
          <a:p>
            <a:pPr lvl="0" rtl="0">
              <a:spcBef>
                <a:spcPts val="0"/>
              </a:spcBef>
              <a:buNone/>
            </a:pPr>
            <a:r>
              <a:rPr lang="ja" sz="1400" u="sng">
                <a:solidFill>
                  <a:schemeClr val="hlink"/>
                </a:solidFill>
                <a:hlinkClick r:id="rId3"/>
              </a:rPr>
              <a:t>http://kojs.sukobuto.com/docs/plugins-mapping</a:t>
            </a:r>
          </a:p>
          <a:p>
            <a:pPr lvl="0" rtl="0">
              <a:spcBef>
                <a:spcPts val="0"/>
              </a:spcBef>
              <a:buNone/>
            </a:pPr>
            <a:r>
              <a:t/>
            </a:r>
            <a:endParaRPr sz="1400"/>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ja">
                <a:latin typeface="HiraMaruProN-W4"/>
                <a:ea typeface="HiraMaruProN-W4"/>
                <a:cs typeface="HiraMaruProN-W4"/>
                <a:sym typeface="HiraMaruProN-W4"/>
              </a:rPr>
              <a:t>Mappingプラグインを必ず使う</a:t>
            </a:r>
          </a:p>
        </p:txBody>
      </p:sp>
      <p:sp>
        <p:nvSpPr>
          <p:cNvPr id="87" name="Shape 87"/>
          <p:cNvSpPr txBox="1"/>
          <p:nvPr/>
        </p:nvSpPr>
        <p:spPr>
          <a:xfrm>
            <a:off x="418775" y="1363200"/>
            <a:ext cx="8183999" cy="3243299"/>
          </a:xfrm>
          <a:prstGeom prst="rect">
            <a:avLst/>
          </a:prstGeom>
          <a:solidFill>
            <a:srgbClr val="D9D9D9"/>
          </a:solidFill>
          <a:ln>
            <a:noFill/>
          </a:ln>
        </p:spPr>
        <p:txBody>
          <a:bodyPr anchorCtr="0" anchor="t" bIns="91425" lIns="91425" rIns="91425" tIns="91425">
            <a:noAutofit/>
          </a:bodyPr>
          <a:lstStyle/>
          <a:p>
            <a:pPr lvl="0" rtl="0">
              <a:lnSpc>
                <a:spcPct val="115000"/>
              </a:lnSpc>
              <a:spcBef>
                <a:spcPts val="0"/>
              </a:spcBef>
              <a:buNone/>
            </a:pPr>
            <a:r>
              <a:rPr lang="ja" sz="1050">
                <a:solidFill>
                  <a:srgbClr val="434343"/>
                </a:solidFill>
                <a:latin typeface="HiraMaruProN-W4"/>
                <a:ea typeface="HiraMaruProN-W4"/>
                <a:cs typeface="HiraMaruProN-W4"/>
                <a:sym typeface="HiraMaruProN-W4"/>
              </a:rPr>
              <a:t>・通常</a:t>
            </a:r>
          </a:p>
          <a:p>
            <a:pPr lvl="0" rtl="0">
              <a:lnSpc>
                <a:spcPct val="115000"/>
              </a:lnSpc>
              <a:spcBef>
                <a:spcPts val="0"/>
              </a:spcBef>
              <a:buNone/>
            </a:pPr>
            <a:r>
              <a:t/>
            </a:r>
            <a:endParaRPr sz="1050">
              <a:solidFill>
                <a:srgbClr val="434343"/>
              </a:solidFill>
              <a:latin typeface="HiraMaruProN-W4"/>
              <a:ea typeface="HiraMaruProN-W4"/>
              <a:cs typeface="HiraMaruProN-W4"/>
              <a:sym typeface="HiraMaruProN-W4"/>
            </a:endParaRPr>
          </a:p>
          <a:p>
            <a:pPr lvl="0" rtl="0">
              <a:lnSpc>
                <a:spcPct val="115000"/>
              </a:lnSpc>
              <a:spcBef>
                <a:spcPts val="0"/>
              </a:spcBef>
              <a:buNone/>
            </a:pPr>
            <a:r>
              <a:rPr lang="ja" sz="1050">
                <a:solidFill>
                  <a:srgbClr val="434343"/>
                </a:solidFill>
                <a:latin typeface="HiraMaruProN-W4"/>
                <a:ea typeface="HiraMaruProN-W4"/>
                <a:cs typeface="HiraMaruProN-W4"/>
                <a:sym typeface="HiraMaruProN-W4"/>
              </a:rPr>
              <a:t>// 以下は、Ajaxで取得するという想定</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var</a:t>
            </a:r>
            <a:r>
              <a:rPr lang="ja" sz="1000">
                <a:solidFill>
                  <a:srgbClr val="434343"/>
                </a:solidFill>
                <a:latin typeface="HiraMaruProN-W4"/>
                <a:ea typeface="HiraMaruProN-W4"/>
                <a:cs typeface="HiraMaruProN-W4"/>
                <a:sym typeface="HiraMaruProN-W4"/>
              </a:rPr>
              <a:t> </a:t>
            </a:r>
            <a:r>
              <a:rPr lang="ja" sz="1050">
                <a:solidFill>
                  <a:srgbClr val="434343"/>
                </a:solidFill>
                <a:latin typeface="HiraMaruProN-W4"/>
                <a:ea typeface="HiraMaruProN-W4"/>
                <a:cs typeface="HiraMaruProN-W4"/>
                <a:sym typeface="HiraMaruProN-W4"/>
              </a:rPr>
              <a:t>myViewModel = {</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    personName: 'ボブ',</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    personAge: 123</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a:t>
            </a:r>
          </a:p>
          <a:p>
            <a:pPr lvl="0" rtl="0">
              <a:lnSpc>
                <a:spcPct val="115000"/>
              </a:lnSpc>
              <a:spcBef>
                <a:spcPts val="0"/>
              </a:spcBef>
              <a:buNone/>
            </a:pPr>
            <a:r>
              <a:t/>
            </a:r>
            <a:endParaRPr sz="1050">
              <a:solidFill>
                <a:srgbClr val="434343"/>
              </a:solidFill>
              <a:latin typeface="HiraMaruProN-W4"/>
              <a:ea typeface="HiraMaruProN-W4"/>
              <a:cs typeface="HiraMaruProN-W4"/>
              <a:sym typeface="HiraMaruProN-W4"/>
            </a:endParaRPr>
          </a:p>
          <a:p>
            <a:pPr lvl="0" rtl="0">
              <a:lnSpc>
                <a:spcPct val="115000"/>
              </a:lnSpc>
              <a:spcBef>
                <a:spcPts val="0"/>
              </a:spcBef>
              <a:buNone/>
            </a:pPr>
            <a:r>
              <a:t/>
            </a:r>
            <a:endParaRPr sz="1050">
              <a:solidFill>
                <a:srgbClr val="434343"/>
              </a:solidFill>
              <a:latin typeface="HiraMaruProN-W4"/>
              <a:ea typeface="HiraMaruProN-W4"/>
              <a:cs typeface="HiraMaruProN-W4"/>
              <a:sym typeface="HiraMaruProN-W4"/>
            </a:endParaRPr>
          </a:p>
          <a:p>
            <a:pPr lvl="0" rtl="0">
              <a:lnSpc>
                <a:spcPct val="115000"/>
              </a:lnSpc>
              <a:spcBef>
                <a:spcPts val="0"/>
              </a:spcBef>
              <a:buNone/>
            </a:pPr>
            <a:r>
              <a:rPr lang="ja" sz="1050">
                <a:solidFill>
                  <a:srgbClr val="434343"/>
                </a:solidFill>
                <a:latin typeface="HiraMaruProN-W4"/>
                <a:ea typeface="HiraMaruProN-W4"/>
                <a:cs typeface="HiraMaruProN-W4"/>
                <a:sym typeface="HiraMaruProN-W4"/>
              </a:rPr>
              <a:t>var myViewModelObs = {</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    personName: </a:t>
            </a:r>
            <a:r>
              <a:rPr lang="ja" sz="1050">
                <a:solidFill>
                  <a:srgbClr val="4A86E8"/>
                </a:solidFill>
                <a:latin typeface="HiraMaruProN-W4"/>
                <a:ea typeface="HiraMaruProN-W4"/>
                <a:cs typeface="HiraMaruProN-W4"/>
                <a:sym typeface="HiraMaruProN-W4"/>
              </a:rPr>
              <a:t>ko.observable</a:t>
            </a:r>
            <a:r>
              <a:rPr lang="ja" sz="1050">
                <a:solidFill>
                  <a:srgbClr val="434343"/>
                </a:solidFill>
                <a:latin typeface="HiraMaruProN-W4"/>
                <a:ea typeface="HiraMaruProN-W4"/>
                <a:cs typeface="HiraMaruProN-W4"/>
                <a:sym typeface="HiraMaruProN-W4"/>
              </a:rPr>
              <a:t>(myViewModel.personName),</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    personAge: </a:t>
            </a:r>
            <a:r>
              <a:rPr lang="ja" sz="1050">
                <a:solidFill>
                  <a:srgbClr val="4A86E8"/>
                </a:solidFill>
                <a:latin typeface="HiraMaruProN-W4"/>
                <a:ea typeface="HiraMaruProN-W4"/>
                <a:cs typeface="HiraMaruProN-W4"/>
                <a:sym typeface="HiraMaruProN-W4"/>
              </a:rPr>
              <a:t>ko.observable</a:t>
            </a:r>
            <a:r>
              <a:rPr lang="ja" sz="1050">
                <a:solidFill>
                  <a:srgbClr val="434343"/>
                </a:solidFill>
                <a:latin typeface="HiraMaruProN-W4"/>
                <a:ea typeface="HiraMaruProN-W4"/>
                <a:cs typeface="HiraMaruProN-W4"/>
                <a:sym typeface="HiraMaruProN-W4"/>
              </a:rPr>
              <a:t>(myViewModel.personAge)</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a:t>
            </a:r>
          </a:p>
        </p:txBody>
      </p:sp>
      <p:sp>
        <p:nvSpPr>
          <p:cNvPr id="88" name="Shape 88"/>
          <p:cNvSpPr/>
          <p:nvPr/>
        </p:nvSpPr>
        <p:spPr>
          <a:xfrm>
            <a:off x="4947900" y="1456250"/>
            <a:ext cx="3122399" cy="1638599"/>
          </a:xfrm>
          <a:prstGeom prst="wedgeEllipseCallout">
            <a:avLst>
              <a:gd fmla="val -58896" name="adj1"/>
              <a:gd fmla="val 61133" name="adj2"/>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ja" sz="1000">
                <a:solidFill>
                  <a:srgbClr val="FF0000"/>
                </a:solidFill>
                <a:latin typeface="HiraMaruProN-W4"/>
                <a:ea typeface="HiraMaruProN-W4"/>
                <a:cs typeface="HiraMaruProN-W4"/>
                <a:sym typeface="HiraMaruProN-W4"/>
              </a:rPr>
              <a:t>各プロパティに対して個別に設定するので、めんどう…。</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ja">
                <a:latin typeface="HiraMaruProN-W4"/>
                <a:ea typeface="HiraMaruProN-W4"/>
                <a:cs typeface="HiraMaruProN-W4"/>
                <a:sym typeface="HiraMaruProN-W4"/>
              </a:rPr>
              <a:t>Mappingプラグインを必ず使う</a:t>
            </a:r>
          </a:p>
        </p:txBody>
      </p:sp>
      <p:sp>
        <p:nvSpPr>
          <p:cNvPr id="94" name="Shape 94"/>
          <p:cNvSpPr txBox="1"/>
          <p:nvPr/>
        </p:nvSpPr>
        <p:spPr>
          <a:xfrm>
            <a:off x="418775" y="1371275"/>
            <a:ext cx="8183999" cy="3222600"/>
          </a:xfrm>
          <a:prstGeom prst="rect">
            <a:avLst/>
          </a:prstGeom>
          <a:solidFill>
            <a:srgbClr val="D9D9D9"/>
          </a:solidFill>
          <a:ln>
            <a:noFill/>
          </a:ln>
        </p:spPr>
        <p:txBody>
          <a:bodyPr anchorCtr="0" anchor="t" bIns="91425" lIns="91425" rIns="91425" tIns="91425">
            <a:noAutofit/>
          </a:bodyPr>
          <a:lstStyle/>
          <a:p>
            <a:pPr lvl="0" rtl="0">
              <a:lnSpc>
                <a:spcPct val="115000"/>
              </a:lnSpc>
              <a:spcBef>
                <a:spcPts val="0"/>
              </a:spcBef>
              <a:buNone/>
            </a:pPr>
            <a:r>
              <a:rPr lang="ja" sz="1050">
                <a:solidFill>
                  <a:srgbClr val="434343"/>
                </a:solidFill>
                <a:latin typeface="HiraMaruProN-W4"/>
                <a:ea typeface="HiraMaruProN-W4"/>
                <a:cs typeface="HiraMaruProN-W4"/>
                <a:sym typeface="HiraMaruProN-W4"/>
              </a:rPr>
              <a:t>・Mappingプラグイン</a:t>
            </a:r>
          </a:p>
          <a:p>
            <a:pPr lvl="0" rtl="0">
              <a:lnSpc>
                <a:spcPct val="115000"/>
              </a:lnSpc>
              <a:spcBef>
                <a:spcPts val="0"/>
              </a:spcBef>
              <a:buNone/>
            </a:pPr>
            <a:r>
              <a:t/>
            </a:r>
            <a:endParaRPr sz="1050">
              <a:solidFill>
                <a:srgbClr val="434343"/>
              </a:solidFill>
              <a:latin typeface="HiraMaruProN-W4"/>
              <a:ea typeface="HiraMaruProN-W4"/>
              <a:cs typeface="HiraMaruProN-W4"/>
              <a:sym typeface="HiraMaruProN-W4"/>
            </a:endParaRPr>
          </a:p>
          <a:p>
            <a:pPr lvl="0" rtl="0">
              <a:lnSpc>
                <a:spcPct val="115000"/>
              </a:lnSpc>
              <a:spcBef>
                <a:spcPts val="0"/>
              </a:spcBef>
              <a:buNone/>
            </a:pPr>
            <a:r>
              <a:rPr lang="ja" sz="1050">
                <a:solidFill>
                  <a:srgbClr val="434343"/>
                </a:solidFill>
                <a:latin typeface="HiraMaruProN-W4"/>
                <a:ea typeface="HiraMaruProN-W4"/>
                <a:cs typeface="HiraMaruProN-W4"/>
                <a:sym typeface="HiraMaruProN-W4"/>
              </a:rPr>
              <a:t>// 以下は、Ajaxで取得するという想定</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var</a:t>
            </a:r>
            <a:r>
              <a:rPr lang="ja" sz="1000">
                <a:solidFill>
                  <a:srgbClr val="434343"/>
                </a:solidFill>
                <a:latin typeface="HiraMaruProN-W4"/>
                <a:ea typeface="HiraMaruProN-W4"/>
                <a:cs typeface="HiraMaruProN-W4"/>
                <a:sym typeface="HiraMaruProN-W4"/>
              </a:rPr>
              <a:t> </a:t>
            </a:r>
            <a:r>
              <a:rPr lang="ja" sz="1050">
                <a:solidFill>
                  <a:srgbClr val="434343"/>
                </a:solidFill>
                <a:latin typeface="HiraMaruProN-W4"/>
                <a:ea typeface="HiraMaruProN-W4"/>
                <a:cs typeface="HiraMaruProN-W4"/>
                <a:sym typeface="HiraMaruProN-W4"/>
              </a:rPr>
              <a:t>myViewModel = {</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    personName: 'ボブ',</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    personAge: 123</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a:t>
            </a:r>
          </a:p>
          <a:p>
            <a:pPr lvl="0" rtl="0">
              <a:lnSpc>
                <a:spcPct val="115000"/>
              </a:lnSpc>
              <a:spcBef>
                <a:spcPts val="0"/>
              </a:spcBef>
              <a:buNone/>
            </a:pPr>
            <a:r>
              <a:t/>
            </a:r>
            <a:endParaRPr sz="1050">
              <a:solidFill>
                <a:srgbClr val="434343"/>
              </a:solidFill>
              <a:latin typeface="HiraMaruProN-W4"/>
              <a:ea typeface="HiraMaruProN-W4"/>
              <a:cs typeface="HiraMaruProN-W4"/>
              <a:sym typeface="HiraMaruProN-W4"/>
            </a:endParaRPr>
          </a:p>
          <a:p>
            <a:pPr lvl="0" rtl="0">
              <a:lnSpc>
                <a:spcPct val="115000"/>
              </a:lnSpc>
              <a:spcBef>
                <a:spcPts val="0"/>
              </a:spcBef>
              <a:buNone/>
            </a:pPr>
            <a:r>
              <a:rPr lang="ja" sz="1050">
                <a:solidFill>
                  <a:srgbClr val="434343"/>
                </a:solidFill>
                <a:latin typeface="HiraMaruProN-W4"/>
                <a:ea typeface="HiraMaruProN-W4"/>
                <a:cs typeface="HiraMaruProN-W4"/>
                <a:sym typeface="HiraMaruProN-W4"/>
              </a:rPr>
              <a:t>// 以下のユーティリティ関数にjsonデータを入れ込むことで、observableなデータオブジェクトに変換することができる</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var myViewModelObs = ko.mapping.fromJS(myViewModel);</a:t>
            </a:r>
          </a:p>
        </p:txBody>
      </p:sp>
      <p:sp>
        <p:nvSpPr>
          <p:cNvPr id="95" name="Shape 95"/>
          <p:cNvSpPr/>
          <p:nvPr/>
        </p:nvSpPr>
        <p:spPr>
          <a:xfrm>
            <a:off x="5709900" y="846650"/>
            <a:ext cx="3122399" cy="1638599"/>
          </a:xfrm>
          <a:prstGeom prst="wedgeEllipseCallout">
            <a:avLst>
              <a:gd fmla="val -58810" name="adj1"/>
              <a:gd fmla="val 71668" name="adj2"/>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ja" sz="1000">
                <a:solidFill>
                  <a:srgbClr val="FF0000"/>
                </a:solidFill>
                <a:latin typeface="HiraMaruProN-W4"/>
                <a:ea typeface="HiraMaruProN-W4"/>
                <a:cs typeface="HiraMaruProN-W4"/>
                <a:sym typeface="HiraMaruProN-W4"/>
              </a:rPr>
              <a:t>一行で変換可能。便利！</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ja">
                <a:latin typeface="HiraMaruProN-W4"/>
                <a:ea typeface="HiraMaruProN-W4"/>
                <a:cs typeface="HiraMaruProN-W4"/>
                <a:sym typeface="HiraMaruProN-W4"/>
              </a:rPr>
              <a:t>Knockout.jsにおけるイベントは使用禁止</a:t>
            </a:r>
          </a:p>
        </p:txBody>
      </p:sp>
      <p:sp>
        <p:nvSpPr>
          <p:cNvPr id="101" name="Shape 101"/>
          <p:cNvSpPr txBox="1"/>
          <p:nvPr>
            <p:ph idx="1" type="body"/>
          </p:nvPr>
        </p:nvSpPr>
        <p:spPr>
          <a:xfrm>
            <a:off x="311700" y="1152475"/>
            <a:ext cx="8520599" cy="1979099"/>
          </a:xfrm>
          <a:prstGeom prst="rect">
            <a:avLst/>
          </a:prstGeom>
        </p:spPr>
        <p:txBody>
          <a:bodyPr anchorCtr="0" anchor="t" bIns="91425" lIns="91425" rIns="91425" tIns="91425">
            <a:noAutofit/>
          </a:bodyPr>
          <a:lstStyle/>
          <a:p>
            <a:pPr lvl="0" rtl="0">
              <a:spcBef>
                <a:spcPts val="0"/>
              </a:spcBef>
              <a:buNone/>
            </a:pPr>
            <a:r>
              <a:rPr lang="ja">
                <a:latin typeface="HiraMaruProN-W4"/>
                <a:ea typeface="HiraMaruProN-W4"/>
                <a:cs typeface="HiraMaruProN-W4"/>
                <a:sym typeface="HiraMaruProN-W4"/>
              </a:rPr>
              <a:t>DOMに対してのイベントハンドリングは、jQueryの on / off を使用する。jQueryを使用することで、特定のグループ（一つまたは一つ以上）に対するイベント関数を登録できるが、Knockout.jsでは、単体のDOMに対して個別にイベント関数のバインドを適用しないといけないため、不便に感じることもある。</a:t>
            </a:r>
          </a:p>
          <a:p>
            <a:pPr lvl="0" rtl="0">
              <a:spcBef>
                <a:spcPts val="0"/>
              </a:spcBef>
              <a:buNone/>
            </a:pPr>
            <a:r>
              <a:rPr lang="ja">
                <a:latin typeface="HiraMaruProN-W4"/>
                <a:ea typeface="HiraMaruProN-W4"/>
                <a:cs typeface="HiraMaruProN-W4"/>
                <a:sym typeface="HiraMaruProN-W4"/>
              </a:rPr>
              <a:t>よって、イベントハンドリングは、jQueryで一元化する。</a:t>
            </a:r>
          </a:p>
          <a:p>
            <a:pPr lvl="0" rtl="0">
              <a:spcBef>
                <a:spcPts val="0"/>
              </a:spcBef>
              <a:buNone/>
            </a:pPr>
            <a:r>
              <a:t/>
            </a:r>
            <a:endParaRPr>
              <a:latin typeface="HiraMaruProN-W4"/>
              <a:ea typeface="HiraMaruProN-W4"/>
              <a:cs typeface="HiraMaruProN-W4"/>
              <a:sym typeface="HiraMaruProN-W4"/>
            </a:endParaRPr>
          </a:p>
          <a:p>
            <a:pPr lvl="0" rtl="0">
              <a:spcBef>
                <a:spcPts val="0"/>
              </a:spcBef>
              <a:spcAft>
                <a:spcPts val="0"/>
              </a:spcAft>
              <a:buNone/>
            </a:pPr>
            <a:r>
              <a:rPr lang="ja" sz="1050">
                <a:solidFill>
                  <a:srgbClr val="FFFFFF"/>
                </a:solidFill>
                <a:latin typeface="HiraMaruProN-W4"/>
                <a:ea typeface="HiraMaruProN-W4"/>
                <a:cs typeface="HiraMaruProN-W4"/>
                <a:sym typeface="HiraMaruProN-W4"/>
              </a:rPr>
              <a:t>var</a:t>
            </a:r>
            <a:r>
              <a:rPr lang="ja" sz="1000">
                <a:solidFill>
                  <a:srgbClr val="FFFFFF"/>
                </a:solidFill>
                <a:latin typeface="HiraMaruProN-W4"/>
                <a:ea typeface="HiraMaruProN-W4"/>
                <a:cs typeface="HiraMaruProN-W4"/>
                <a:sym typeface="HiraMaruProN-W4"/>
              </a:rPr>
              <a:t> </a:t>
            </a:r>
            <a:r>
              <a:rPr lang="ja" sz="1050">
                <a:solidFill>
                  <a:srgbClr val="FFFFFF"/>
                </a:solidFill>
                <a:latin typeface="HiraMaruProN-W4"/>
                <a:ea typeface="HiraMaruProN-W4"/>
                <a:cs typeface="HiraMaruProN-W4"/>
                <a:sym typeface="HiraMaruProN-W4"/>
              </a:rPr>
              <a:t>myViewModel = {</a:t>
            </a:r>
          </a:p>
          <a:p>
            <a:pPr lvl="0" rtl="0">
              <a:spcBef>
                <a:spcPts val="0"/>
              </a:spcBef>
              <a:spcAft>
                <a:spcPts val="0"/>
              </a:spcAft>
              <a:buNone/>
            </a:pPr>
            <a:r>
              <a:rPr lang="ja" sz="1050">
                <a:solidFill>
                  <a:srgbClr val="FFFFFF"/>
                </a:solidFill>
                <a:latin typeface="HiraMaruProN-W4"/>
                <a:ea typeface="HiraMaruProN-W4"/>
                <a:cs typeface="HiraMaruProN-W4"/>
                <a:sym typeface="HiraMaruProN-W4"/>
              </a:rPr>
              <a:t>    personName: ko.observable('ボブ'),</a:t>
            </a:r>
          </a:p>
          <a:p>
            <a:pPr lvl="0" rtl="0">
              <a:spcBef>
                <a:spcPts val="0"/>
              </a:spcBef>
              <a:spcAft>
                <a:spcPts val="0"/>
              </a:spcAft>
              <a:buNone/>
            </a:pPr>
            <a:r>
              <a:rPr lang="ja" sz="1050">
                <a:solidFill>
                  <a:srgbClr val="FFFFFF"/>
                </a:solidFill>
                <a:latin typeface="HiraMaruProN-W4"/>
                <a:ea typeface="HiraMaruProN-W4"/>
                <a:cs typeface="HiraMaruProN-W4"/>
                <a:sym typeface="HiraMaruProN-W4"/>
              </a:rPr>
              <a:t>    personAge: ko.observable(123)</a:t>
            </a:r>
          </a:p>
          <a:p>
            <a:pPr lvl="0" rtl="0">
              <a:spcBef>
                <a:spcPts val="0"/>
              </a:spcBef>
              <a:spcAft>
                <a:spcPts val="0"/>
              </a:spcAft>
              <a:buNone/>
            </a:pPr>
            <a:r>
              <a:rPr lang="ja" sz="1050">
                <a:solidFill>
                  <a:srgbClr val="FFFFFF"/>
                </a:solidFill>
                <a:latin typeface="HiraMaruProN-W4"/>
                <a:ea typeface="HiraMaruProN-W4"/>
                <a:cs typeface="HiraMaruProN-W4"/>
                <a:sym typeface="HiraMaruProN-W4"/>
              </a:rPr>
              <a:t>};</a:t>
            </a:r>
          </a:p>
          <a:p>
            <a:pPr lvl="0" rtl="0">
              <a:spcBef>
                <a:spcPts val="0"/>
              </a:spcBef>
              <a:buNone/>
            </a:pPr>
            <a:r>
              <a:t/>
            </a:r>
            <a:endParaRPr>
              <a:latin typeface="HiraMaruProN-W4"/>
              <a:ea typeface="HiraMaruProN-W4"/>
              <a:cs typeface="HiraMaruProN-W4"/>
              <a:sym typeface="HiraMaruProN-W4"/>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ja">
                <a:latin typeface="HiraMaruProN-W4"/>
                <a:ea typeface="HiraMaruProN-W4"/>
                <a:cs typeface="HiraMaruProN-W4"/>
                <a:sym typeface="HiraMaruProN-W4"/>
              </a:rPr>
              <a:t>Knockout.jsのViewModelのライフサイクル</a:t>
            </a:r>
          </a:p>
        </p:txBody>
      </p:sp>
      <p:sp>
        <p:nvSpPr>
          <p:cNvPr id="107" name="Shape 107"/>
          <p:cNvSpPr txBox="1"/>
          <p:nvPr>
            <p:ph idx="1" type="body"/>
          </p:nvPr>
        </p:nvSpPr>
        <p:spPr>
          <a:xfrm>
            <a:off x="311700" y="1152475"/>
            <a:ext cx="8520599" cy="3681600"/>
          </a:xfrm>
          <a:prstGeom prst="rect">
            <a:avLst/>
          </a:prstGeom>
        </p:spPr>
        <p:txBody>
          <a:bodyPr anchorCtr="0" anchor="t" bIns="91425" lIns="91425" rIns="91425" tIns="91425">
            <a:noAutofit/>
          </a:bodyPr>
          <a:lstStyle/>
          <a:p>
            <a:pPr lvl="0" rtl="0">
              <a:spcBef>
                <a:spcPts val="0"/>
              </a:spcBef>
              <a:buNone/>
            </a:pPr>
            <a:r>
              <a:rPr b="1" lang="ja" sz="1400">
                <a:latin typeface="HiraMaruProN-W4"/>
                <a:ea typeface="HiraMaruProN-W4"/>
                <a:cs typeface="HiraMaruProN-W4"/>
                <a:sym typeface="HiraMaruProN-W4"/>
              </a:rPr>
              <a:t>本運用を適用した場合の、ViewModelのライフサイクル</a:t>
            </a:r>
          </a:p>
          <a:p>
            <a:pPr indent="-317500" lvl="0" marL="457200" rtl="0">
              <a:spcBef>
                <a:spcPts val="0"/>
              </a:spcBef>
              <a:buSzPct val="100000"/>
              <a:buFont typeface="HiraMaruProN-W4"/>
              <a:buAutoNum type="arabicPeriod"/>
            </a:pPr>
            <a:r>
              <a:rPr lang="ja" sz="1400">
                <a:latin typeface="HiraMaruProN-W4"/>
                <a:ea typeface="HiraMaruProN-W4"/>
                <a:cs typeface="HiraMaruProN-W4"/>
                <a:sym typeface="HiraMaruProN-W4"/>
              </a:rPr>
              <a:t>AjaxでデータロードしてViewModelに変換（マッピングプラグイン）</a:t>
            </a:r>
            <a:br>
              <a:rPr lang="ja" sz="1400">
                <a:latin typeface="HiraMaruProN-W4"/>
                <a:ea typeface="HiraMaruProN-W4"/>
                <a:cs typeface="HiraMaruProN-W4"/>
                <a:sym typeface="HiraMaruProN-W4"/>
              </a:rPr>
            </a:br>
          </a:p>
          <a:p>
            <a:pPr indent="-317500" lvl="0" marL="457200" rtl="0">
              <a:spcBef>
                <a:spcPts val="0"/>
              </a:spcBef>
              <a:buSzPct val="100000"/>
              <a:buFont typeface="HiraMaruProN-W4"/>
              <a:buAutoNum type="arabicPeriod"/>
            </a:pPr>
            <a:r>
              <a:rPr lang="ja" sz="1400">
                <a:latin typeface="HiraMaruProN-W4"/>
                <a:ea typeface="HiraMaruProN-W4"/>
                <a:cs typeface="HiraMaruProN-W4"/>
                <a:sym typeface="HiraMaruProN-W4"/>
              </a:rPr>
              <a:t>↓↓ ここからViewModelが生まれる</a:t>
            </a:r>
            <a:br>
              <a:rPr lang="ja" sz="1400">
                <a:latin typeface="HiraMaruProN-W4"/>
                <a:ea typeface="HiraMaruProN-W4"/>
                <a:cs typeface="HiraMaruProN-W4"/>
                <a:sym typeface="HiraMaruProN-W4"/>
              </a:rPr>
            </a:br>
          </a:p>
          <a:p>
            <a:pPr indent="-317500" lvl="0" marL="457200" rtl="0">
              <a:spcBef>
                <a:spcPts val="0"/>
              </a:spcBef>
              <a:buSzPct val="100000"/>
              <a:buFont typeface="HiraMaruProN-W4"/>
              <a:buAutoNum type="arabicPeriod"/>
            </a:pPr>
            <a:r>
              <a:rPr lang="ja" sz="1400">
                <a:latin typeface="HiraMaruProN-W4"/>
                <a:ea typeface="HiraMaruProN-W4"/>
                <a:cs typeface="HiraMaruProN-W4"/>
                <a:sym typeface="HiraMaruProN-W4"/>
              </a:rPr>
              <a:t>ユーザーの入力に伴い、UIに与えた更新がViewModelに同期される</a:t>
            </a:r>
          </a:p>
          <a:p>
            <a:pPr indent="-317500" lvl="0" marL="457200" rtl="0">
              <a:spcBef>
                <a:spcPts val="0"/>
              </a:spcBef>
              <a:buSzPct val="100000"/>
              <a:buFont typeface="HiraMaruProN-W4"/>
              <a:buAutoNum type="arabicPeriod"/>
            </a:pPr>
            <a:r>
              <a:rPr lang="ja" sz="1400">
                <a:latin typeface="HiraMaruProN-W4"/>
                <a:ea typeface="HiraMaruProN-W4"/>
                <a:cs typeface="HiraMaruProN-W4"/>
                <a:sym typeface="HiraMaruProN-W4"/>
              </a:rPr>
              <a:t>イベントが発生して、javascript処理が実行される。その際にViewModelなどが編集されることで、UIも同時に更新される</a:t>
            </a:r>
          </a:p>
          <a:p>
            <a:pPr indent="-317500" lvl="0" marL="457200" rtl="0">
              <a:spcBef>
                <a:spcPts val="0"/>
              </a:spcBef>
              <a:buSzPct val="100000"/>
              <a:buFont typeface="HiraMaruProN-W4"/>
              <a:buAutoNum type="arabicPeriod"/>
            </a:pPr>
            <a:r>
              <a:rPr lang="ja" sz="1400">
                <a:latin typeface="HiraMaruProN-W4"/>
                <a:ea typeface="HiraMaruProN-W4"/>
                <a:cs typeface="HiraMaruProN-W4"/>
                <a:sym typeface="HiraMaruProN-W4"/>
              </a:rPr>
              <a:t>サーバーに HTTP送信する際に、FormデータをserializeしてUIデータを抽出する</a:t>
            </a:r>
            <a:br>
              <a:rPr lang="ja" sz="1400">
                <a:latin typeface="HiraMaruProN-W4"/>
                <a:ea typeface="HiraMaruProN-W4"/>
                <a:cs typeface="HiraMaruProN-W4"/>
                <a:sym typeface="HiraMaruProN-W4"/>
              </a:rPr>
            </a:br>
            <a:r>
              <a:rPr lang="ja" sz="1400">
                <a:latin typeface="HiraMaruProN-W4"/>
                <a:ea typeface="HiraMaruProN-W4"/>
                <a:cs typeface="HiraMaruProN-W4"/>
                <a:sym typeface="HiraMaruProN-W4"/>
              </a:rPr>
              <a:t>$("#form").serialize()</a:t>
            </a:r>
            <a:br>
              <a:rPr lang="ja" sz="1400">
                <a:latin typeface="HiraMaruProN-W4"/>
                <a:ea typeface="HiraMaruProN-W4"/>
                <a:cs typeface="HiraMaruProN-W4"/>
                <a:sym typeface="HiraMaruProN-W4"/>
              </a:rPr>
            </a:br>
          </a:p>
          <a:p>
            <a:pPr indent="-317500" lvl="0" marL="457200" rtl="0">
              <a:spcBef>
                <a:spcPts val="0"/>
              </a:spcBef>
              <a:buSzPct val="100000"/>
              <a:buFont typeface="HiraMaruProN-W4"/>
              <a:buAutoNum type="arabicPeriod"/>
            </a:pPr>
            <a:r>
              <a:rPr lang="ja" sz="1400">
                <a:latin typeface="HiraMaruProN-W4"/>
                <a:ea typeface="HiraMaruProN-W4"/>
                <a:cs typeface="HiraMaruProN-W4"/>
                <a:sym typeface="HiraMaruProN-W4"/>
              </a:rPr>
              <a:t>↑↑ ここでViewModelを破棄。（後続処理でページ遷移などが発生する）</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