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Proxima Nova"/>
      <p:regular r:id="rId13"/>
      <p:bold r:id="rId14"/>
      <p:italic r:id="rId15"/>
      <p:boldItalic r:id="rId16"/>
    </p:embeddedFont>
    <p:embeddedFont>
      <p:font typeface="Alfa Slab One"/>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roximaNova-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italic.fntdata"/><Relationship Id="rId14" Type="http://schemas.openxmlformats.org/officeDocument/2006/relationships/font" Target="fonts/ProximaNova-bold.fntdata"/><Relationship Id="rId17" Type="http://schemas.openxmlformats.org/officeDocument/2006/relationships/font" Target="fonts/AlfaSlabOne-regular.fntdata"/><Relationship Id="rId16"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599" cy="1957799"/>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599" cy="7334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599"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599" cy="10715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399" cy="2445899"/>
          </a:xfrm>
          <a:prstGeom prst="rect">
            <a:avLst/>
          </a:prstGeom>
        </p:spPr>
        <p:txBody>
          <a:bodyPr anchorCtr="0" anchor="b" bIns="91425" lIns="91425" rIns="91425"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7999"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199"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199"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799"/>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ja"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595975"/>
            <a:ext cx="8520599" cy="1957799"/>
          </a:xfrm>
          <a:prstGeom prst="rect">
            <a:avLst/>
          </a:prstGeom>
        </p:spPr>
        <p:txBody>
          <a:bodyPr anchorCtr="0" anchor="b" bIns="91425" lIns="91425" rIns="91425" tIns="91425">
            <a:noAutofit/>
          </a:bodyPr>
          <a:lstStyle/>
          <a:p>
            <a:pPr lvl="0">
              <a:spcBef>
                <a:spcPts val="0"/>
              </a:spcBef>
              <a:buNone/>
            </a:pPr>
            <a:r>
              <a:rPr lang="ja">
                <a:latin typeface="HiraMaruProN-W4"/>
                <a:ea typeface="HiraMaruProN-W4"/>
                <a:cs typeface="HiraMaruProN-W4"/>
                <a:sym typeface="HiraMaruProN-W4"/>
              </a:rPr>
              <a:t>Knockout.jsの運用</a:t>
            </a:r>
          </a:p>
        </p:txBody>
      </p:sp>
      <p:sp>
        <p:nvSpPr>
          <p:cNvPr id="57" name="Shape 57"/>
          <p:cNvSpPr txBox="1"/>
          <p:nvPr>
            <p:ph idx="1" type="subTitle"/>
          </p:nvPr>
        </p:nvSpPr>
        <p:spPr>
          <a:xfrm>
            <a:off x="311700" y="3165823"/>
            <a:ext cx="8520599" cy="733499"/>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ja">
                <a:latin typeface="HiraMaruProN-W4"/>
                <a:ea typeface="HiraMaruProN-W4"/>
                <a:cs typeface="HiraMaruProN-W4"/>
                <a:sym typeface="HiraMaruProN-W4"/>
              </a:rPr>
              <a:t>前提</a:t>
            </a:r>
          </a:p>
        </p:txBody>
      </p:sp>
      <p:sp>
        <p:nvSpPr>
          <p:cNvPr id="63" name="Shape 63"/>
          <p:cNvSpPr txBox="1"/>
          <p:nvPr>
            <p:ph idx="1" type="body"/>
          </p:nvPr>
        </p:nvSpPr>
        <p:spPr>
          <a:xfrm>
            <a:off x="311700" y="1152475"/>
            <a:ext cx="8520599" cy="2798399"/>
          </a:xfrm>
          <a:prstGeom prst="rect">
            <a:avLst/>
          </a:prstGeom>
        </p:spPr>
        <p:txBody>
          <a:bodyPr anchorCtr="0" anchor="t" bIns="91425" lIns="91425" rIns="91425" tIns="91425">
            <a:noAutofit/>
          </a:bodyPr>
          <a:lstStyle/>
          <a:p>
            <a:pPr indent="-228600" lvl="0" marL="457200" rtl="0">
              <a:spcBef>
                <a:spcPts val="0"/>
              </a:spcBef>
              <a:buFont typeface="HiraMaruProN-W4"/>
              <a:buChar char="➔"/>
            </a:pPr>
            <a:r>
              <a:rPr lang="ja">
                <a:latin typeface="HiraMaruProN-W4"/>
                <a:ea typeface="HiraMaruProN-W4"/>
                <a:cs typeface="HiraMaruProN-W4"/>
                <a:sym typeface="HiraMaruProN-W4"/>
              </a:rPr>
              <a:t>エンタープライズWebアプリを作成することを前提として考える</a:t>
            </a:r>
          </a:p>
          <a:p>
            <a:pPr indent="-228600" lvl="0" marL="457200" rtl="0">
              <a:spcBef>
                <a:spcPts val="0"/>
              </a:spcBef>
              <a:buFont typeface="HiraMaruProN-W4"/>
              <a:buChar char="➔"/>
            </a:pPr>
            <a:r>
              <a:rPr lang="ja">
                <a:latin typeface="HiraMaruProN-W4"/>
                <a:ea typeface="HiraMaruProN-W4"/>
                <a:cs typeface="HiraMaruProN-W4"/>
                <a:sym typeface="HiraMaruProN-W4"/>
              </a:rPr>
              <a:t>サーバーサイドレンダリングは、必要最低限の画面情報のみとする。</a:t>
            </a:r>
          </a:p>
          <a:p>
            <a:pPr indent="-228600" lvl="0" marL="457200" rtl="0">
              <a:spcBef>
                <a:spcPts val="0"/>
              </a:spcBef>
              <a:buFont typeface="HiraMaruProN-W4"/>
              <a:buChar char="➔"/>
            </a:pPr>
            <a:r>
              <a:rPr lang="ja">
                <a:latin typeface="HiraMaruProN-W4"/>
                <a:ea typeface="HiraMaruProN-W4"/>
                <a:cs typeface="HiraMaruProN-W4"/>
                <a:sym typeface="HiraMaruProN-W4"/>
              </a:rPr>
              <a:t>サーバーサイド、クライアントサイドのデータはjson形式とする。</a:t>
            </a:r>
          </a:p>
          <a:p>
            <a:pPr indent="-228600" lvl="0" marL="457200" rtl="0">
              <a:spcBef>
                <a:spcPts val="0"/>
              </a:spcBef>
              <a:buFont typeface="HiraMaruProN-W4"/>
              <a:buChar char="➔"/>
            </a:pPr>
            <a:r>
              <a:rPr lang="ja">
                <a:latin typeface="HiraMaruProN-W4"/>
                <a:ea typeface="HiraMaruProN-W4"/>
                <a:cs typeface="HiraMaruProN-W4"/>
                <a:sym typeface="HiraMaruProN-W4"/>
              </a:rPr>
              <a:t>マスタデータによる動的な画面情報の構築（selectタグなど）が必要な場合も、jsonデータを利用することにする。</a:t>
            </a:r>
          </a:p>
          <a:p>
            <a:pPr indent="-228600" lvl="0" marL="457200" rtl="0">
              <a:spcBef>
                <a:spcPts val="0"/>
              </a:spcBef>
              <a:buFont typeface="HiraMaruProN-W4"/>
              <a:buChar char="➔"/>
            </a:pPr>
            <a:r>
              <a:rPr lang="ja">
                <a:latin typeface="HiraMaruProN-W4"/>
                <a:ea typeface="HiraMaruProN-W4"/>
                <a:cs typeface="HiraMaruProN-W4"/>
                <a:sym typeface="HiraMaruProN-W4"/>
              </a:rPr>
              <a:t>データの取得・検索・保存などは、全てAjaxを利用することにする。</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ja">
                <a:latin typeface="HiraMaruProN-W4"/>
                <a:ea typeface="HiraMaruProN-W4"/>
                <a:cs typeface="HiraMaruProN-W4"/>
                <a:sym typeface="HiraMaruProN-W4"/>
              </a:rPr>
              <a:t>双方向バインディングを必ず使う</a:t>
            </a:r>
          </a:p>
        </p:txBody>
      </p:sp>
      <p:sp>
        <p:nvSpPr>
          <p:cNvPr id="69" name="Shape 69"/>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Knockout.jsでは、片方向バインディングと双方向バインディングの何れかを選択することができる。</a:t>
            </a:r>
          </a:p>
          <a:p>
            <a:pPr lvl="0" rtl="0">
              <a:spcBef>
                <a:spcPts val="0"/>
              </a:spcBef>
              <a:buNone/>
            </a:pPr>
            <a:r>
              <a:rPr lang="ja">
                <a:latin typeface="HiraMaruProN-W4"/>
                <a:ea typeface="HiraMaruProN-W4"/>
                <a:cs typeface="HiraMaruProN-W4"/>
                <a:sym typeface="HiraMaruProN-W4"/>
              </a:rPr>
              <a:t>結論から言うと、双方向バインディング（observable）を必ず利用することにする。</a:t>
            </a:r>
          </a:p>
          <a:p>
            <a:pPr lvl="0" rtl="0">
              <a:spcBef>
                <a:spcPts val="0"/>
              </a:spcBef>
              <a:buNone/>
            </a:pPr>
            <a:r>
              <a:rPr lang="ja">
                <a:latin typeface="HiraMaruProN-W4"/>
                <a:ea typeface="HiraMaruProN-W4"/>
                <a:cs typeface="HiraMaruProN-W4"/>
                <a:sym typeface="HiraMaruProN-W4"/>
              </a:rPr>
              <a:t>何故、双方向バインディングか？</a:t>
            </a:r>
          </a:p>
          <a:p>
            <a:pPr lvl="0" rtl="0">
              <a:spcBef>
                <a:spcPts val="0"/>
              </a:spcBef>
              <a:buNone/>
            </a:pPr>
            <a:r>
              <a:rPr lang="ja">
                <a:latin typeface="HiraMaruProN-W4"/>
                <a:ea typeface="HiraMaruProN-W4"/>
                <a:cs typeface="HiraMaruProN-W4"/>
                <a:sym typeface="HiraMaruProN-W4"/>
              </a:rPr>
              <a:t>双方向では、ViewModelを更新するとUIが更新され、UIを更新するとViewModelが更新される。まとめると、双方向にデータが同期されるため、Knockout.jsを利用するメリットを最大限に享受できる。</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Mappingプラグインを必ず使う</a:t>
            </a:r>
          </a:p>
        </p:txBody>
      </p:sp>
      <p:sp>
        <p:nvSpPr>
          <p:cNvPr id="75" name="Shape 75"/>
          <p:cNvSpPr txBox="1"/>
          <p:nvPr>
            <p:ph idx="1" type="body"/>
          </p:nvPr>
        </p:nvSpPr>
        <p:spPr>
          <a:xfrm>
            <a:off x="311700" y="1152475"/>
            <a:ext cx="8520599" cy="19790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ViewModelの各プロパティにobservableを適用するのは非常に面倒。よって、Mappingプラグインを必ず使うこと。</a:t>
            </a:r>
          </a:p>
          <a:p>
            <a:pPr lvl="0" rtl="0">
              <a:spcBef>
                <a:spcPts val="0"/>
              </a:spcBef>
              <a:buNone/>
            </a:pPr>
            <a:r>
              <a:t/>
            </a:r>
            <a:endParaRPr>
              <a:latin typeface="HiraMaruProN-W4"/>
              <a:ea typeface="HiraMaruProN-W4"/>
              <a:cs typeface="HiraMaruProN-W4"/>
              <a:sym typeface="HiraMaruProN-W4"/>
            </a:endParaRPr>
          </a:p>
          <a:p>
            <a:pPr lvl="0" rtl="0">
              <a:spcBef>
                <a:spcPts val="0"/>
              </a:spcBef>
              <a:spcAft>
                <a:spcPts val="0"/>
              </a:spcAft>
              <a:buNone/>
            </a:pPr>
            <a:r>
              <a:rPr lang="ja" sz="1050">
                <a:solidFill>
                  <a:srgbClr val="FFFFFF"/>
                </a:solidFill>
                <a:latin typeface="HiraMaruProN-W4"/>
                <a:ea typeface="HiraMaruProN-W4"/>
                <a:cs typeface="HiraMaruProN-W4"/>
                <a:sym typeface="HiraMaruProN-W4"/>
              </a:rPr>
              <a:t>var</a:t>
            </a:r>
            <a:r>
              <a:rPr lang="ja" sz="1000">
                <a:solidFill>
                  <a:srgbClr val="FFFFFF"/>
                </a:solidFill>
                <a:latin typeface="HiraMaruProN-W4"/>
                <a:ea typeface="HiraMaruProN-W4"/>
                <a:cs typeface="HiraMaruProN-W4"/>
                <a:sym typeface="HiraMaruProN-W4"/>
              </a:rPr>
              <a:t> </a:t>
            </a:r>
            <a:r>
              <a:rPr lang="ja" sz="1050">
                <a:solidFill>
                  <a:srgbClr val="FFFFFF"/>
                </a:solidFill>
                <a:latin typeface="HiraMaruProN-W4"/>
                <a:ea typeface="HiraMaruProN-W4"/>
                <a:cs typeface="HiraMaruProN-W4"/>
                <a:sym typeface="HiraMaruProN-W4"/>
              </a:rPr>
              <a:t>myViewModel = {</a:t>
            </a:r>
          </a:p>
          <a:p>
            <a:pPr lvl="0" rtl="0">
              <a:spcBef>
                <a:spcPts val="0"/>
              </a:spcBef>
              <a:spcAft>
                <a:spcPts val="0"/>
              </a:spcAft>
              <a:buNone/>
            </a:pPr>
            <a:r>
              <a:rPr lang="ja" sz="1050">
                <a:solidFill>
                  <a:srgbClr val="FFFFFF"/>
                </a:solidFill>
                <a:latin typeface="HiraMaruProN-W4"/>
                <a:ea typeface="HiraMaruProN-W4"/>
                <a:cs typeface="HiraMaruProN-W4"/>
                <a:sym typeface="HiraMaruProN-W4"/>
              </a:rPr>
              <a:t>    personName: ko.observable('ボブ'),</a:t>
            </a:r>
          </a:p>
          <a:p>
            <a:pPr lvl="0" rtl="0">
              <a:spcBef>
                <a:spcPts val="0"/>
              </a:spcBef>
              <a:spcAft>
                <a:spcPts val="0"/>
              </a:spcAft>
              <a:buNone/>
            </a:pPr>
            <a:r>
              <a:rPr lang="ja" sz="1050">
                <a:solidFill>
                  <a:srgbClr val="FFFFFF"/>
                </a:solidFill>
                <a:latin typeface="HiraMaruProN-W4"/>
                <a:ea typeface="HiraMaruProN-W4"/>
                <a:cs typeface="HiraMaruProN-W4"/>
                <a:sym typeface="HiraMaruProN-W4"/>
              </a:rPr>
              <a:t>    personAge: ko.observable(123)</a:t>
            </a:r>
          </a:p>
          <a:p>
            <a:pPr lvl="0" rtl="0">
              <a:spcBef>
                <a:spcPts val="0"/>
              </a:spcBef>
              <a:spcAft>
                <a:spcPts val="0"/>
              </a:spcAft>
              <a:buNone/>
            </a:pPr>
            <a:r>
              <a:rPr lang="ja" sz="1050">
                <a:solidFill>
                  <a:srgbClr val="FFFFFF"/>
                </a:solidFill>
                <a:latin typeface="HiraMaruProN-W4"/>
                <a:ea typeface="HiraMaruProN-W4"/>
                <a:cs typeface="HiraMaruProN-W4"/>
                <a:sym typeface="HiraMaruProN-W4"/>
              </a:rPr>
              <a:t>};</a:t>
            </a:r>
          </a:p>
          <a:p>
            <a:pPr lvl="0" rtl="0">
              <a:spcBef>
                <a:spcPts val="0"/>
              </a:spcBef>
              <a:buNone/>
            </a:pPr>
            <a:r>
              <a:t/>
            </a:r>
            <a:endParaRPr>
              <a:latin typeface="HiraMaruProN-W4"/>
              <a:ea typeface="HiraMaruProN-W4"/>
              <a:cs typeface="HiraMaruProN-W4"/>
              <a:sym typeface="HiraMaruProN-W4"/>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Mappingプラグインを必ず使う</a:t>
            </a:r>
          </a:p>
        </p:txBody>
      </p:sp>
      <p:sp>
        <p:nvSpPr>
          <p:cNvPr id="81" name="Shape 81"/>
          <p:cNvSpPr txBox="1"/>
          <p:nvPr/>
        </p:nvSpPr>
        <p:spPr>
          <a:xfrm>
            <a:off x="418775" y="1363200"/>
            <a:ext cx="8183999" cy="3243299"/>
          </a:xfrm>
          <a:prstGeom prst="rect">
            <a:avLst/>
          </a:prstGeom>
          <a:solidFill>
            <a:srgbClr val="D9D9D9"/>
          </a:solidFill>
          <a:ln>
            <a:noFill/>
          </a:ln>
        </p:spPr>
        <p:txBody>
          <a:bodyPr anchorCtr="0" anchor="t" bIns="91425" lIns="91425" rIns="91425" tIns="91425">
            <a:noAutofit/>
          </a:bodyPr>
          <a:lstStyle/>
          <a:p>
            <a:pPr lvl="0" rtl="0">
              <a:lnSpc>
                <a:spcPct val="115000"/>
              </a:lnSpc>
              <a:spcBef>
                <a:spcPts val="0"/>
              </a:spcBef>
              <a:buNone/>
            </a:pPr>
            <a:r>
              <a:rPr lang="ja" sz="1050">
                <a:solidFill>
                  <a:srgbClr val="434343"/>
                </a:solidFill>
                <a:latin typeface="HiraMaruProN-W4"/>
                <a:ea typeface="HiraMaruProN-W4"/>
                <a:cs typeface="HiraMaruProN-W4"/>
                <a:sym typeface="HiraMaruProN-W4"/>
              </a:rPr>
              <a:t>・通常</a:t>
            </a:r>
          </a:p>
          <a:p>
            <a:pPr lvl="0" rtl="0">
              <a:lnSpc>
                <a:spcPct val="115000"/>
              </a:lnSpc>
              <a:spcBef>
                <a:spcPts val="0"/>
              </a:spcBef>
              <a:buNone/>
            </a:pPr>
            <a:r>
              <a:t/>
            </a:r>
            <a:endParaRPr sz="1050">
              <a:solidFill>
                <a:srgbClr val="434343"/>
              </a:solidFill>
              <a:latin typeface="HiraMaruProN-W4"/>
              <a:ea typeface="HiraMaruProN-W4"/>
              <a:cs typeface="HiraMaruProN-W4"/>
              <a:sym typeface="HiraMaruProN-W4"/>
            </a:endParaRP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以下は、Ajaxにてjsonとして取得するという想定</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var</a:t>
            </a:r>
            <a:r>
              <a:rPr lang="ja" sz="1000">
                <a:solidFill>
                  <a:srgbClr val="434343"/>
                </a:solidFill>
                <a:latin typeface="HiraMaruProN-W4"/>
                <a:ea typeface="HiraMaruProN-W4"/>
                <a:cs typeface="HiraMaruProN-W4"/>
                <a:sym typeface="HiraMaruProN-W4"/>
              </a:rPr>
              <a:t> </a:t>
            </a:r>
            <a:r>
              <a:rPr lang="ja" sz="1050">
                <a:solidFill>
                  <a:srgbClr val="434343"/>
                </a:solidFill>
                <a:latin typeface="HiraMaruProN-W4"/>
                <a:ea typeface="HiraMaruProN-W4"/>
                <a:cs typeface="HiraMaruProN-W4"/>
                <a:sym typeface="HiraMaruProN-W4"/>
              </a:rPr>
              <a:t>myViewModel = {</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personName: 'ボブ',</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personAge: 123</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a:t>
            </a:r>
          </a:p>
          <a:p>
            <a:pPr lvl="0" rtl="0">
              <a:lnSpc>
                <a:spcPct val="115000"/>
              </a:lnSpc>
              <a:spcBef>
                <a:spcPts val="0"/>
              </a:spcBef>
              <a:buNone/>
            </a:pPr>
            <a:r>
              <a:t/>
            </a:r>
            <a:endParaRPr sz="1050">
              <a:solidFill>
                <a:srgbClr val="434343"/>
              </a:solidFill>
              <a:latin typeface="HiraMaruProN-W4"/>
              <a:ea typeface="HiraMaruProN-W4"/>
              <a:cs typeface="HiraMaruProN-W4"/>
              <a:sym typeface="HiraMaruProN-W4"/>
            </a:endParaRPr>
          </a:p>
          <a:p>
            <a:pPr lvl="0" rtl="0">
              <a:lnSpc>
                <a:spcPct val="115000"/>
              </a:lnSpc>
              <a:spcBef>
                <a:spcPts val="0"/>
              </a:spcBef>
              <a:buNone/>
            </a:pPr>
            <a:r>
              <a:t/>
            </a:r>
            <a:endParaRPr sz="1050">
              <a:solidFill>
                <a:srgbClr val="434343"/>
              </a:solidFill>
              <a:latin typeface="HiraMaruProN-W4"/>
              <a:ea typeface="HiraMaruProN-W4"/>
              <a:cs typeface="HiraMaruProN-W4"/>
              <a:sym typeface="HiraMaruProN-W4"/>
            </a:endParaRPr>
          </a:p>
          <a:p>
            <a:pPr lvl="0" rtl="0">
              <a:lnSpc>
                <a:spcPct val="115000"/>
              </a:lnSpc>
              <a:spcBef>
                <a:spcPts val="0"/>
              </a:spcBef>
              <a:buNone/>
            </a:pPr>
            <a:r>
              <a:rPr lang="ja" sz="1050">
                <a:solidFill>
                  <a:srgbClr val="434343"/>
                </a:solidFill>
                <a:latin typeface="HiraMaruProN-W4"/>
                <a:ea typeface="HiraMaruProN-W4"/>
                <a:cs typeface="HiraMaruProN-W4"/>
                <a:sym typeface="HiraMaruProN-W4"/>
              </a:rPr>
              <a:t>var myViewModelObs = {</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personName: ko.observable(myViewModel.personName),</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personAge: ko.observable(myViewModel.personAge)</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a:t>
            </a:r>
          </a:p>
        </p:txBody>
      </p:sp>
      <p:sp>
        <p:nvSpPr>
          <p:cNvPr id="82" name="Shape 82"/>
          <p:cNvSpPr/>
          <p:nvPr/>
        </p:nvSpPr>
        <p:spPr>
          <a:xfrm>
            <a:off x="5709900" y="846650"/>
            <a:ext cx="3122399" cy="1638599"/>
          </a:xfrm>
          <a:prstGeom prst="wedgeEllipseCallout">
            <a:avLst>
              <a:gd fmla="val -80677" name="adj1"/>
              <a:gd fmla="val 104447"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ja" sz="1000">
                <a:solidFill>
                  <a:srgbClr val="FF0000"/>
                </a:solidFill>
                <a:latin typeface="HiraMaruProN-W4"/>
                <a:ea typeface="HiraMaruProN-W4"/>
                <a:cs typeface="HiraMaruProN-W4"/>
                <a:sym typeface="HiraMaruProN-W4"/>
              </a:rPr>
              <a:t>各プロパティに対して個別に設定するので、めんどう…。</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Mappingプラグインを必ず使う</a:t>
            </a:r>
          </a:p>
        </p:txBody>
      </p:sp>
      <p:sp>
        <p:nvSpPr>
          <p:cNvPr id="88" name="Shape 88"/>
          <p:cNvSpPr txBox="1"/>
          <p:nvPr/>
        </p:nvSpPr>
        <p:spPr>
          <a:xfrm>
            <a:off x="418775" y="1371275"/>
            <a:ext cx="8183999" cy="3222600"/>
          </a:xfrm>
          <a:prstGeom prst="rect">
            <a:avLst/>
          </a:prstGeom>
          <a:solidFill>
            <a:srgbClr val="D9D9D9"/>
          </a:solidFill>
          <a:ln>
            <a:noFill/>
          </a:ln>
        </p:spPr>
        <p:txBody>
          <a:bodyPr anchorCtr="0" anchor="t" bIns="91425" lIns="91425" rIns="91425" tIns="91425">
            <a:noAutofit/>
          </a:bodyPr>
          <a:lstStyle/>
          <a:p>
            <a:pPr lvl="0" rtl="0">
              <a:lnSpc>
                <a:spcPct val="115000"/>
              </a:lnSpc>
              <a:spcBef>
                <a:spcPts val="0"/>
              </a:spcBef>
              <a:buNone/>
            </a:pPr>
            <a:r>
              <a:rPr lang="ja" sz="1050">
                <a:solidFill>
                  <a:srgbClr val="434343"/>
                </a:solidFill>
                <a:latin typeface="HiraMaruProN-W4"/>
                <a:ea typeface="HiraMaruProN-W4"/>
                <a:cs typeface="HiraMaruProN-W4"/>
                <a:sym typeface="HiraMaruProN-W4"/>
              </a:rPr>
              <a:t>・Mappingプラグイン</a:t>
            </a:r>
          </a:p>
          <a:p>
            <a:pPr lvl="0" rtl="0">
              <a:lnSpc>
                <a:spcPct val="115000"/>
              </a:lnSpc>
              <a:spcBef>
                <a:spcPts val="0"/>
              </a:spcBef>
              <a:buNone/>
            </a:pPr>
            <a:r>
              <a:t/>
            </a:r>
            <a:endParaRPr sz="1050">
              <a:solidFill>
                <a:srgbClr val="434343"/>
              </a:solidFill>
              <a:latin typeface="HiraMaruProN-W4"/>
              <a:ea typeface="HiraMaruProN-W4"/>
              <a:cs typeface="HiraMaruProN-W4"/>
              <a:sym typeface="HiraMaruProN-W4"/>
            </a:endParaRP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以下は、Ajaxにてjsonとして取得するという想定</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var</a:t>
            </a:r>
            <a:r>
              <a:rPr lang="ja" sz="1000">
                <a:solidFill>
                  <a:srgbClr val="434343"/>
                </a:solidFill>
                <a:latin typeface="HiraMaruProN-W4"/>
                <a:ea typeface="HiraMaruProN-W4"/>
                <a:cs typeface="HiraMaruProN-W4"/>
                <a:sym typeface="HiraMaruProN-W4"/>
              </a:rPr>
              <a:t> </a:t>
            </a:r>
            <a:r>
              <a:rPr lang="ja" sz="1050">
                <a:solidFill>
                  <a:srgbClr val="434343"/>
                </a:solidFill>
                <a:latin typeface="HiraMaruProN-W4"/>
                <a:ea typeface="HiraMaruProN-W4"/>
                <a:cs typeface="HiraMaruProN-W4"/>
                <a:sym typeface="HiraMaruProN-W4"/>
              </a:rPr>
              <a:t>myViewModel = {</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personName: 'ボブ',</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personAge: 123</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a:t>
            </a:r>
          </a:p>
          <a:p>
            <a:pPr lvl="0" rtl="0">
              <a:lnSpc>
                <a:spcPct val="115000"/>
              </a:lnSpc>
              <a:spcBef>
                <a:spcPts val="0"/>
              </a:spcBef>
              <a:buNone/>
            </a:pPr>
            <a:r>
              <a:t/>
            </a:r>
            <a:endParaRPr sz="1050">
              <a:solidFill>
                <a:srgbClr val="434343"/>
              </a:solidFill>
              <a:latin typeface="HiraMaruProN-W4"/>
              <a:ea typeface="HiraMaruProN-W4"/>
              <a:cs typeface="HiraMaruProN-W4"/>
              <a:sym typeface="HiraMaruProN-W4"/>
            </a:endParaRPr>
          </a:p>
          <a:p>
            <a:pPr lvl="0" rtl="0">
              <a:lnSpc>
                <a:spcPct val="115000"/>
              </a:lnSpc>
              <a:spcBef>
                <a:spcPts val="0"/>
              </a:spcBef>
              <a:buNone/>
            </a:pPr>
            <a:r>
              <a:rPr lang="ja" sz="1050">
                <a:solidFill>
                  <a:srgbClr val="434343"/>
                </a:solidFill>
                <a:latin typeface="HiraMaruProN-W4"/>
                <a:ea typeface="HiraMaruProN-W4"/>
                <a:cs typeface="HiraMaruProN-W4"/>
                <a:sym typeface="HiraMaruProN-W4"/>
              </a:rPr>
              <a:t>// 以下のユーティリティ関数にjsonデータを入れ込むことで、observableなデータオブジェクトに変換することができる</a:t>
            </a:r>
          </a:p>
          <a:p>
            <a:pPr lvl="0" rtl="0">
              <a:lnSpc>
                <a:spcPct val="115000"/>
              </a:lnSpc>
              <a:spcBef>
                <a:spcPts val="0"/>
              </a:spcBef>
              <a:buNone/>
            </a:pPr>
            <a:r>
              <a:rPr lang="ja" sz="1050">
                <a:solidFill>
                  <a:srgbClr val="434343"/>
                </a:solidFill>
                <a:latin typeface="HiraMaruProN-W4"/>
                <a:ea typeface="HiraMaruProN-W4"/>
                <a:cs typeface="HiraMaruProN-W4"/>
                <a:sym typeface="HiraMaruProN-W4"/>
              </a:rPr>
              <a:t>var myViewModelObs = ko.mapping.fromJS(myViewModel);</a:t>
            </a:r>
          </a:p>
        </p:txBody>
      </p:sp>
      <p:sp>
        <p:nvSpPr>
          <p:cNvPr id="89" name="Shape 89"/>
          <p:cNvSpPr/>
          <p:nvPr/>
        </p:nvSpPr>
        <p:spPr>
          <a:xfrm>
            <a:off x="5709900" y="846650"/>
            <a:ext cx="3122399" cy="1638599"/>
          </a:xfrm>
          <a:prstGeom prst="wedgeEllipseCallout">
            <a:avLst>
              <a:gd fmla="val -58810" name="adj1"/>
              <a:gd fmla="val 71668"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ja" sz="1000">
                <a:solidFill>
                  <a:srgbClr val="FF0000"/>
                </a:solidFill>
                <a:latin typeface="HiraMaruProN-W4"/>
                <a:ea typeface="HiraMaruProN-W4"/>
                <a:cs typeface="HiraMaruProN-W4"/>
                <a:sym typeface="HiraMaruProN-W4"/>
              </a:rPr>
              <a:t>一行で変換可能。便利！</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Knockout.jsにおけるイベントは使用禁止</a:t>
            </a:r>
          </a:p>
        </p:txBody>
      </p:sp>
      <p:sp>
        <p:nvSpPr>
          <p:cNvPr id="95" name="Shape 95"/>
          <p:cNvSpPr txBox="1"/>
          <p:nvPr>
            <p:ph idx="1" type="body"/>
          </p:nvPr>
        </p:nvSpPr>
        <p:spPr>
          <a:xfrm>
            <a:off x="311700" y="1152475"/>
            <a:ext cx="8520599" cy="19790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DOMに対してのイベントハンドリングは、jQueryの on / off を使用する。jQueryを使用することで、特定のグループ（一つまたは一つ以上）に対するイベント関数を登録できるが、Knockout.jsでは、単体のDOMに対して個別にイベント関数のバインドを適用しないといけないため、不便に感じることもある。</a:t>
            </a:r>
          </a:p>
          <a:p>
            <a:pPr lvl="0" rtl="0">
              <a:spcBef>
                <a:spcPts val="0"/>
              </a:spcBef>
              <a:buNone/>
            </a:pPr>
            <a:r>
              <a:rPr lang="ja">
                <a:latin typeface="HiraMaruProN-W4"/>
                <a:ea typeface="HiraMaruProN-W4"/>
                <a:cs typeface="HiraMaruProN-W4"/>
                <a:sym typeface="HiraMaruProN-W4"/>
              </a:rPr>
              <a:t>よって、イベントハンドリングは、jQueryで一元化する。</a:t>
            </a:r>
          </a:p>
          <a:p>
            <a:pPr lvl="0" rtl="0">
              <a:spcBef>
                <a:spcPts val="0"/>
              </a:spcBef>
              <a:buNone/>
            </a:pPr>
            <a:r>
              <a:t/>
            </a:r>
            <a:endParaRPr>
              <a:latin typeface="HiraMaruProN-W4"/>
              <a:ea typeface="HiraMaruProN-W4"/>
              <a:cs typeface="HiraMaruProN-W4"/>
              <a:sym typeface="HiraMaruProN-W4"/>
            </a:endParaRPr>
          </a:p>
          <a:p>
            <a:pPr lvl="0" rtl="0">
              <a:spcBef>
                <a:spcPts val="0"/>
              </a:spcBef>
              <a:spcAft>
                <a:spcPts val="0"/>
              </a:spcAft>
              <a:buNone/>
            </a:pPr>
            <a:r>
              <a:rPr lang="ja" sz="1050">
                <a:solidFill>
                  <a:srgbClr val="FFFFFF"/>
                </a:solidFill>
                <a:latin typeface="HiraMaruProN-W4"/>
                <a:ea typeface="HiraMaruProN-W4"/>
                <a:cs typeface="HiraMaruProN-W4"/>
                <a:sym typeface="HiraMaruProN-W4"/>
              </a:rPr>
              <a:t>var</a:t>
            </a:r>
            <a:r>
              <a:rPr lang="ja" sz="1000">
                <a:solidFill>
                  <a:srgbClr val="FFFFFF"/>
                </a:solidFill>
                <a:latin typeface="HiraMaruProN-W4"/>
                <a:ea typeface="HiraMaruProN-W4"/>
                <a:cs typeface="HiraMaruProN-W4"/>
                <a:sym typeface="HiraMaruProN-W4"/>
              </a:rPr>
              <a:t> </a:t>
            </a:r>
            <a:r>
              <a:rPr lang="ja" sz="1050">
                <a:solidFill>
                  <a:srgbClr val="FFFFFF"/>
                </a:solidFill>
                <a:latin typeface="HiraMaruProN-W4"/>
                <a:ea typeface="HiraMaruProN-W4"/>
                <a:cs typeface="HiraMaruProN-W4"/>
                <a:sym typeface="HiraMaruProN-W4"/>
              </a:rPr>
              <a:t>myViewModel = {</a:t>
            </a:r>
          </a:p>
          <a:p>
            <a:pPr lvl="0" rtl="0">
              <a:spcBef>
                <a:spcPts val="0"/>
              </a:spcBef>
              <a:spcAft>
                <a:spcPts val="0"/>
              </a:spcAft>
              <a:buNone/>
            </a:pPr>
            <a:r>
              <a:rPr lang="ja" sz="1050">
                <a:solidFill>
                  <a:srgbClr val="FFFFFF"/>
                </a:solidFill>
                <a:latin typeface="HiraMaruProN-W4"/>
                <a:ea typeface="HiraMaruProN-W4"/>
                <a:cs typeface="HiraMaruProN-W4"/>
                <a:sym typeface="HiraMaruProN-W4"/>
              </a:rPr>
              <a:t>    personName: ko.observable('ボブ'),</a:t>
            </a:r>
          </a:p>
          <a:p>
            <a:pPr lvl="0" rtl="0">
              <a:spcBef>
                <a:spcPts val="0"/>
              </a:spcBef>
              <a:spcAft>
                <a:spcPts val="0"/>
              </a:spcAft>
              <a:buNone/>
            </a:pPr>
            <a:r>
              <a:rPr lang="ja" sz="1050">
                <a:solidFill>
                  <a:srgbClr val="FFFFFF"/>
                </a:solidFill>
                <a:latin typeface="HiraMaruProN-W4"/>
                <a:ea typeface="HiraMaruProN-W4"/>
                <a:cs typeface="HiraMaruProN-W4"/>
                <a:sym typeface="HiraMaruProN-W4"/>
              </a:rPr>
              <a:t>    personAge: ko.observable(123)</a:t>
            </a:r>
          </a:p>
          <a:p>
            <a:pPr lvl="0" rtl="0">
              <a:spcBef>
                <a:spcPts val="0"/>
              </a:spcBef>
              <a:spcAft>
                <a:spcPts val="0"/>
              </a:spcAft>
              <a:buNone/>
            </a:pPr>
            <a:r>
              <a:rPr lang="ja" sz="1050">
                <a:solidFill>
                  <a:srgbClr val="FFFFFF"/>
                </a:solidFill>
                <a:latin typeface="HiraMaruProN-W4"/>
                <a:ea typeface="HiraMaruProN-W4"/>
                <a:cs typeface="HiraMaruProN-W4"/>
                <a:sym typeface="HiraMaruProN-W4"/>
              </a:rPr>
              <a:t>};</a:t>
            </a:r>
          </a:p>
          <a:p>
            <a:pPr lvl="0" rtl="0">
              <a:spcBef>
                <a:spcPts val="0"/>
              </a:spcBef>
              <a:buNone/>
            </a:pPr>
            <a:r>
              <a:t/>
            </a:r>
            <a:endParaRPr>
              <a:latin typeface="HiraMaruProN-W4"/>
              <a:ea typeface="HiraMaruProN-W4"/>
              <a:cs typeface="HiraMaruProN-W4"/>
              <a:sym typeface="HiraMaruProN-W4"/>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ja">
                <a:latin typeface="HiraMaruProN-W4"/>
                <a:ea typeface="HiraMaruProN-W4"/>
                <a:cs typeface="HiraMaruProN-W4"/>
                <a:sym typeface="HiraMaruProN-W4"/>
              </a:rPr>
              <a:t>Knockout.jsのViewModelのライフサイクル</a:t>
            </a:r>
          </a:p>
        </p:txBody>
      </p:sp>
      <p:sp>
        <p:nvSpPr>
          <p:cNvPr id="101" name="Shape 101"/>
          <p:cNvSpPr txBox="1"/>
          <p:nvPr>
            <p:ph idx="1" type="body"/>
          </p:nvPr>
        </p:nvSpPr>
        <p:spPr>
          <a:xfrm>
            <a:off x="311700" y="1152475"/>
            <a:ext cx="8520599" cy="3353700"/>
          </a:xfrm>
          <a:prstGeom prst="rect">
            <a:avLst/>
          </a:prstGeom>
        </p:spPr>
        <p:txBody>
          <a:bodyPr anchorCtr="0" anchor="t" bIns="91425" lIns="91425" rIns="91425" tIns="91425">
            <a:noAutofit/>
          </a:bodyPr>
          <a:lstStyle/>
          <a:p>
            <a:pPr indent="-317500" lvl="0" marL="457200" rtl="0">
              <a:spcBef>
                <a:spcPts val="0"/>
              </a:spcBef>
              <a:buSzPct val="100000"/>
              <a:buFont typeface="HiraMaruProN-W4"/>
              <a:buAutoNum type="arabicPeriod"/>
            </a:pPr>
            <a:r>
              <a:rPr lang="ja" sz="1400">
                <a:latin typeface="HiraMaruProN-W4"/>
                <a:ea typeface="HiraMaruProN-W4"/>
                <a:cs typeface="HiraMaruProN-W4"/>
                <a:sym typeface="HiraMaruProN-W4"/>
              </a:rPr>
              <a:t>AjaxでデータロードしてViewModelに変換（マッピングプラグイン）</a:t>
            </a:r>
            <a:br>
              <a:rPr lang="ja" sz="1400">
                <a:latin typeface="HiraMaruProN-W4"/>
                <a:ea typeface="HiraMaruProN-W4"/>
                <a:cs typeface="HiraMaruProN-W4"/>
                <a:sym typeface="HiraMaruProN-W4"/>
              </a:rPr>
            </a:br>
          </a:p>
          <a:p>
            <a:pPr indent="-317500" lvl="0" marL="457200" rtl="0">
              <a:spcBef>
                <a:spcPts val="0"/>
              </a:spcBef>
              <a:buSzPct val="100000"/>
              <a:buFont typeface="HiraMaruProN-W4"/>
              <a:buAutoNum type="arabicPeriod"/>
            </a:pPr>
            <a:r>
              <a:rPr lang="ja" sz="1400">
                <a:latin typeface="HiraMaruProN-W4"/>
                <a:ea typeface="HiraMaruProN-W4"/>
                <a:cs typeface="HiraMaruProN-W4"/>
                <a:sym typeface="HiraMaruProN-W4"/>
              </a:rPr>
              <a:t>↓↓ ここから生成</a:t>
            </a:r>
            <a:br>
              <a:rPr lang="ja" sz="1400">
                <a:latin typeface="HiraMaruProN-W4"/>
                <a:ea typeface="HiraMaruProN-W4"/>
                <a:cs typeface="HiraMaruProN-W4"/>
                <a:sym typeface="HiraMaruProN-W4"/>
              </a:rPr>
            </a:br>
          </a:p>
          <a:p>
            <a:pPr indent="-317500" lvl="0" marL="457200" rtl="0">
              <a:spcBef>
                <a:spcPts val="0"/>
              </a:spcBef>
              <a:buSzPct val="100000"/>
              <a:buFont typeface="HiraMaruProN-W4"/>
              <a:buAutoNum type="arabicPeriod"/>
            </a:pPr>
            <a:r>
              <a:rPr lang="ja" sz="1400">
                <a:latin typeface="HiraMaruProN-W4"/>
                <a:ea typeface="HiraMaruProN-W4"/>
                <a:cs typeface="HiraMaruProN-W4"/>
                <a:sym typeface="HiraMaruProN-W4"/>
              </a:rPr>
              <a:t>ユーザーが画面上で色々とデータを入力する</a:t>
            </a:r>
          </a:p>
          <a:p>
            <a:pPr indent="-317500" lvl="0" marL="457200" rtl="0">
              <a:spcBef>
                <a:spcPts val="0"/>
              </a:spcBef>
              <a:buSzPct val="100000"/>
              <a:buFont typeface="HiraMaruProN-W4"/>
              <a:buAutoNum type="arabicPeriod"/>
            </a:pPr>
            <a:r>
              <a:rPr lang="ja" sz="1400">
                <a:latin typeface="HiraMaruProN-W4"/>
                <a:ea typeface="HiraMaruProN-W4"/>
                <a:cs typeface="HiraMaruProN-W4"/>
                <a:sym typeface="HiraMaruProN-W4"/>
              </a:rPr>
              <a:t>ユーザーの入力に伴い、UIに与えた影響がViewModelに同期される</a:t>
            </a:r>
          </a:p>
          <a:p>
            <a:pPr indent="-317500" lvl="0" marL="457200" rtl="0">
              <a:spcBef>
                <a:spcPts val="0"/>
              </a:spcBef>
              <a:buSzPct val="100000"/>
              <a:buFont typeface="HiraMaruProN-W4"/>
              <a:buAutoNum type="arabicPeriod"/>
            </a:pPr>
            <a:r>
              <a:rPr lang="ja" sz="1400">
                <a:latin typeface="HiraMaruProN-W4"/>
                <a:ea typeface="HiraMaruProN-W4"/>
                <a:cs typeface="HiraMaruProN-W4"/>
                <a:sym typeface="HiraMaruProN-W4"/>
              </a:rPr>
              <a:t>ユーザーの入力に伴って発生したイベントにより、javascriptコードがバックグラウンドで作用する中で、ViewModelなどを編集することで、UIを更新する</a:t>
            </a:r>
          </a:p>
          <a:p>
            <a:pPr indent="-317500" lvl="0" marL="457200" rtl="0">
              <a:spcBef>
                <a:spcPts val="0"/>
              </a:spcBef>
              <a:buSzPct val="100000"/>
              <a:buFont typeface="HiraMaruProN-W4"/>
              <a:buAutoNum type="arabicPeriod"/>
            </a:pPr>
            <a:r>
              <a:rPr lang="ja" sz="1400">
                <a:latin typeface="HiraMaruProN-W4"/>
                <a:ea typeface="HiraMaruProN-W4"/>
                <a:cs typeface="HiraMaruProN-W4"/>
                <a:sym typeface="HiraMaruProN-W4"/>
              </a:rPr>
              <a:t>サーバーに HTTP送信する際に、Formデータをserializeすることで、入力されたデータを抽出する</a:t>
            </a:r>
            <a:br>
              <a:rPr lang="ja" sz="1400">
                <a:latin typeface="HiraMaruProN-W4"/>
                <a:ea typeface="HiraMaruProN-W4"/>
                <a:cs typeface="HiraMaruProN-W4"/>
                <a:sym typeface="HiraMaruProN-W4"/>
              </a:rPr>
            </a:br>
            <a:r>
              <a:rPr lang="ja" sz="1400">
                <a:latin typeface="HiraMaruProN-W4"/>
                <a:ea typeface="HiraMaruProN-W4"/>
                <a:cs typeface="HiraMaruProN-W4"/>
                <a:sym typeface="HiraMaruProN-W4"/>
              </a:rPr>
              <a:t>$("#form").serialize()</a:t>
            </a:r>
            <a:br>
              <a:rPr lang="ja" sz="1400">
                <a:latin typeface="HiraMaruProN-W4"/>
                <a:ea typeface="HiraMaruProN-W4"/>
                <a:cs typeface="HiraMaruProN-W4"/>
                <a:sym typeface="HiraMaruProN-W4"/>
              </a:rPr>
            </a:br>
          </a:p>
          <a:p>
            <a:pPr indent="-317500" lvl="0" marL="457200" rtl="0">
              <a:spcBef>
                <a:spcPts val="0"/>
              </a:spcBef>
              <a:buSzPct val="100000"/>
              <a:buFont typeface="HiraMaruProN-W4"/>
              <a:buAutoNum type="arabicPeriod"/>
            </a:pPr>
            <a:r>
              <a:rPr lang="ja" sz="1400">
                <a:latin typeface="HiraMaruProN-W4"/>
                <a:ea typeface="HiraMaruProN-W4"/>
                <a:cs typeface="HiraMaruProN-W4"/>
                <a:sym typeface="HiraMaruProN-W4"/>
              </a:rPr>
              <a:t>↑↑ 後続処理でページ遷移した時点で、ViewModelが破棄される</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