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22" Type="http://schemas.openxmlformats.org/officeDocument/2006/relationships/font" Target="fonts/AlfaSlabOne-regular.fntdata"/><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kojs.sukobuto.com/docs/plugins-mapp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rtl="0">
              <a:spcBef>
                <a:spcPts val="0"/>
              </a:spcBef>
              <a:buNone/>
            </a:pPr>
            <a:r>
              <a:rPr lang="ja">
                <a:latin typeface="HiraMaruProN-W4"/>
                <a:ea typeface="HiraMaruProN-W4"/>
                <a:cs typeface="HiraMaruProN-W4"/>
                <a:sym typeface="HiraMaruProN-W4"/>
              </a:rPr>
              <a:t>Knockout.jsの</a:t>
            </a:r>
          </a:p>
          <a:p>
            <a:pPr lvl="0">
              <a:spcBef>
                <a:spcPts val="0"/>
              </a:spcBef>
              <a:buNone/>
            </a:pPr>
            <a:r>
              <a:rPr lang="ja" sz="4800">
                <a:latin typeface="HiraMaruProN-W4"/>
                <a:ea typeface="HiraMaruProN-W4"/>
                <a:cs typeface="HiraMaruProN-W4"/>
                <a:sym typeface="HiraMaruProN-W4"/>
              </a:rPr>
              <a:t>マイ運用方針</a:t>
            </a:r>
          </a:p>
        </p:txBody>
      </p:sp>
      <p:sp>
        <p:nvSpPr>
          <p:cNvPr id="57" name="Shape 57"/>
          <p:cNvSpPr txBox="1"/>
          <p:nvPr>
            <p:ph idx="1" type="subTitle"/>
          </p:nvPr>
        </p:nvSpPr>
        <p:spPr>
          <a:xfrm>
            <a:off x="311700" y="3165823"/>
            <a:ext cx="8520599" cy="7334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13" name="Shape 113"/>
          <p:cNvSpPr txBox="1"/>
          <p:nvPr>
            <p:ph idx="1" type="body"/>
          </p:nvPr>
        </p:nvSpPr>
        <p:spPr>
          <a:xfrm>
            <a:off x="311700" y="1152475"/>
            <a:ext cx="8520599" cy="13056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AjaxでデータロードしてViewModelに変換（マッピングプラグイン）</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ここからViewModelが生まれる</a:t>
            </a:r>
          </a:p>
        </p:txBody>
      </p:sp>
      <p:sp>
        <p:nvSpPr>
          <p:cNvPr id="114" name="Shape 114"/>
          <p:cNvSpPr txBox="1"/>
          <p:nvPr/>
        </p:nvSpPr>
        <p:spPr>
          <a:xfrm>
            <a:off x="418775" y="2819075"/>
            <a:ext cx="8183999" cy="1259099"/>
          </a:xfrm>
          <a:prstGeom prst="rect">
            <a:avLst/>
          </a:prstGeom>
          <a:solidFill>
            <a:srgbClr val="EFEFEF"/>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 … };</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以下のユーティリティ関数にjsonデータを入れ込むことで、observableなデータオブジェクトに変換することができる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ko.mapping.fromJS(myViewModel);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20" name="Shape 12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3"/>
            </a:pPr>
            <a:r>
              <a:rPr lang="ja" sz="1400">
                <a:latin typeface="HiraMaruProN-W4"/>
                <a:ea typeface="HiraMaruProN-W4"/>
                <a:cs typeface="HiraMaruProN-W4"/>
                <a:sym typeface="HiraMaruProN-W4"/>
              </a:rPr>
              <a:t>ユーザーの入力に伴い、UIに与えた更新がViewModelに同期される</a:t>
            </a:r>
          </a:p>
        </p:txBody>
      </p:sp>
      <p:sp>
        <p:nvSpPr>
          <p:cNvPr id="121" name="Shape 121"/>
          <p:cNvSpPr txBox="1"/>
          <p:nvPr/>
        </p:nvSpPr>
        <p:spPr>
          <a:xfrm>
            <a:off x="418775" y="3581075"/>
            <a:ext cx="8183999" cy="831000"/>
          </a:xfrm>
          <a:prstGeom prst="rect">
            <a:avLst/>
          </a:prstGeom>
          <a:solidFill>
            <a:srgbClr val="EFEFEF"/>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テキストボックスの内容がViewModelのtextに反映されていることを確認してみる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console.log(myViewModelObs.text());</a:t>
            </a:r>
          </a:p>
        </p:txBody>
      </p:sp>
      <p:pic>
        <p:nvPicPr>
          <p:cNvPr id="122" name="Shape 122"/>
          <p:cNvPicPr preferRelativeResize="0"/>
          <p:nvPr/>
        </p:nvPicPr>
        <p:blipFill>
          <a:blip r:embed="rId3">
            <a:alphaModFix/>
          </a:blip>
          <a:stretch>
            <a:fillRect/>
          </a:stretch>
        </p:blipFill>
        <p:spPr>
          <a:xfrm>
            <a:off x="451637" y="2102225"/>
            <a:ext cx="8240723" cy="339175"/>
          </a:xfrm>
          <a:prstGeom prst="rect">
            <a:avLst/>
          </a:prstGeom>
          <a:noFill/>
          <a:ln>
            <a:noFill/>
          </a:ln>
        </p:spPr>
      </p:pic>
      <p:sp>
        <p:nvSpPr>
          <p:cNvPr id="123" name="Shape 123"/>
          <p:cNvSpPr/>
          <p:nvPr/>
        </p:nvSpPr>
        <p:spPr>
          <a:xfrm>
            <a:off x="3714250" y="2867625"/>
            <a:ext cx="582599" cy="572699"/>
          </a:xfrm>
          <a:prstGeom prst="downArrow">
            <a:avLst>
              <a:gd fmla="val 50000" name="adj1"/>
              <a:gd fmla="val 50000" name="adj2"/>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txBox="1"/>
          <p:nvPr/>
        </p:nvSpPr>
        <p:spPr>
          <a:xfrm>
            <a:off x="2439750" y="2438075"/>
            <a:ext cx="6162900" cy="3392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ja" sz="1050">
                <a:solidFill>
                  <a:srgbClr val="434343"/>
                </a:solidFill>
                <a:latin typeface="HiraMaruProN-W4"/>
                <a:ea typeface="HiraMaruProN-W4"/>
                <a:cs typeface="HiraMaruProN-W4"/>
                <a:sym typeface="HiraMaruProN-W4"/>
              </a:rPr>
              <a:t>&lt;input type="text" name="" value="" </a:t>
            </a:r>
            <a:r>
              <a:rPr lang="ja" sz="1050">
                <a:solidFill>
                  <a:srgbClr val="4A86E8"/>
                </a:solidFill>
                <a:latin typeface="HiraMaruProN-W4"/>
                <a:ea typeface="HiraMaruProN-W4"/>
                <a:cs typeface="HiraMaruProN-W4"/>
                <a:sym typeface="HiraMaruProN-W4"/>
              </a:rPr>
              <a:t>data-bind="value: text"</a:t>
            </a:r>
            <a:r>
              <a:rPr lang="ja" sz="1050">
                <a:solidFill>
                  <a:srgbClr val="434343"/>
                </a:solidFill>
                <a:latin typeface="HiraMaruProN-W4"/>
                <a:ea typeface="HiraMaruProN-W4"/>
                <a:cs typeface="HiraMaruProN-W4"/>
                <a:sym typeface="HiraMaruProN-W4"/>
              </a:rPr>
              <a:t> /&gt;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30" name="Shape 13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4"/>
            </a:pPr>
            <a:r>
              <a:rPr lang="ja" sz="1400">
                <a:latin typeface="HiraMaruProN-W4"/>
                <a:ea typeface="HiraMaruProN-W4"/>
                <a:cs typeface="HiraMaruProN-W4"/>
                <a:sym typeface="HiraMaruProN-W4"/>
              </a:rPr>
              <a:t>何らかのイベントが発生して、javascript処理が実行される。その際にViewModelなどが編集されることで、UIも同時に更新される</a:t>
            </a:r>
          </a:p>
        </p:txBody>
      </p:sp>
      <p:sp>
        <p:nvSpPr>
          <p:cNvPr id="131" name="Shape 131"/>
          <p:cNvSpPr txBox="1"/>
          <p:nvPr/>
        </p:nvSpPr>
        <p:spPr>
          <a:xfrm>
            <a:off x="418775" y="2285675"/>
            <a:ext cx="8183999" cy="1267800"/>
          </a:xfrm>
          <a:prstGeom prst="rect">
            <a:avLst/>
          </a:prstGeom>
          <a:solidFill>
            <a:srgbClr val="EFEFEF"/>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フォーカスアウト時にイベントをハンドリング</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$("input[name=text]").on("blur", function()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 テキストボックスの内容をViewModel経由で更新する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myViewModelObs.value("Text Box Change!");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p:txBody>
      </p:sp>
      <p:sp>
        <p:nvSpPr>
          <p:cNvPr id="132" name="Shape 132"/>
          <p:cNvSpPr/>
          <p:nvPr/>
        </p:nvSpPr>
        <p:spPr>
          <a:xfrm>
            <a:off x="4095250" y="3401025"/>
            <a:ext cx="582599" cy="572699"/>
          </a:xfrm>
          <a:prstGeom prst="downArrow">
            <a:avLst>
              <a:gd fmla="val 50000" name="adj1"/>
              <a:gd fmla="val 50000" name="adj2"/>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2439750" y="4423200"/>
            <a:ext cx="6162900" cy="3392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ja" sz="1050">
                <a:solidFill>
                  <a:srgbClr val="434343"/>
                </a:solidFill>
                <a:latin typeface="HiraMaruProN-W4"/>
                <a:ea typeface="HiraMaruProN-W4"/>
                <a:cs typeface="HiraMaruProN-W4"/>
                <a:sym typeface="HiraMaruProN-W4"/>
              </a:rPr>
              <a:t>&lt;input type="text" name="text" value="" </a:t>
            </a:r>
            <a:r>
              <a:rPr lang="ja" sz="1050">
                <a:solidFill>
                  <a:srgbClr val="4A86E8"/>
                </a:solidFill>
                <a:latin typeface="HiraMaruProN-W4"/>
                <a:ea typeface="HiraMaruProN-W4"/>
                <a:cs typeface="HiraMaruProN-W4"/>
                <a:sym typeface="HiraMaruProN-W4"/>
              </a:rPr>
              <a:t>data-bind="value: text"</a:t>
            </a:r>
            <a:r>
              <a:rPr lang="ja" sz="1050">
                <a:solidFill>
                  <a:srgbClr val="434343"/>
                </a:solidFill>
                <a:latin typeface="HiraMaruProN-W4"/>
                <a:ea typeface="HiraMaruProN-W4"/>
                <a:cs typeface="HiraMaruProN-W4"/>
                <a:sym typeface="HiraMaruProN-W4"/>
              </a:rPr>
              <a:t> /&gt;</a:t>
            </a:r>
          </a:p>
        </p:txBody>
      </p:sp>
      <p:pic>
        <p:nvPicPr>
          <p:cNvPr id="134" name="Shape 134"/>
          <p:cNvPicPr preferRelativeResize="0"/>
          <p:nvPr/>
        </p:nvPicPr>
        <p:blipFill>
          <a:blip r:embed="rId3">
            <a:alphaModFix/>
          </a:blip>
          <a:stretch>
            <a:fillRect/>
          </a:stretch>
        </p:blipFill>
        <p:spPr>
          <a:xfrm>
            <a:off x="451650" y="4081300"/>
            <a:ext cx="8184002" cy="3282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40" name="Shape 140"/>
          <p:cNvSpPr txBox="1"/>
          <p:nvPr>
            <p:ph idx="1" type="body"/>
          </p:nvPr>
        </p:nvSpPr>
        <p:spPr>
          <a:xfrm>
            <a:off x="311700" y="1152475"/>
            <a:ext cx="8520599" cy="986700"/>
          </a:xfrm>
          <a:prstGeom prst="rect">
            <a:avLst/>
          </a:prstGeom>
        </p:spPr>
        <p:txBody>
          <a:bodyPr anchorCtr="0" anchor="t" bIns="91425" lIns="91425" rIns="91425" tIns="91425">
            <a:noAutofit/>
          </a:bodyPr>
          <a:lstStyle/>
          <a:p>
            <a:pPr lvl="0" rtl="0">
              <a:spcBef>
                <a:spcPts val="0"/>
              </a:spcBef>
              <a:buNone/>
            </a:pPr>
            <a:r>
              <a:rPr b="1" lang="ja" sz="1400" u="sng">
                <a:latin typeface="HiraMaruProN-W4"/>
                <a:ea typeface="HiraMaruProN-W4"/>
                <a:cs typeface="HiraMaruProN-W4"/>
                <a:sym typeface="HiraMaruProN-W4"/>
              </a:rPr>
              <a:t>（詳細）</a:t>
            </a: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startAt="5"/>
            </a:pPr>
            <a:r>
              <a:rPr lang="ja" sz="1400">
                <a:latin typeface="HiraMaruProN-W4"/>
                <a:ea typeface="HiraMaruProN-W4"/>
                <a:cs typeface="HiraMaruProN-W4"/>
                <a:sym typeface="HiraMaruProN-W4"/>
              </a:rPr>
              <a:t>サーバーに HTTP送信する際に、FormデータをserializeしてUIデータを抽出する</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startAt="5"/>
            </a:pPr>
            <a:r>
              <a:rPr lang="ja" sz="1400">
                <a:latin typeface="HiraMaruProN-W4"/>
                <a:ea typeface="HiraMaruProN-W4"/>
                <a:cs typeface="HiraMaruProN-W4"/>
                <a:sym typeface="HiraMaruProN-W4"/>
              </a:rPr>
              <a:t>↑↑ ここでViewModelを破棄。（後続処理でページ遷移などが発生する）</a:t>
            </a:r>
          </a:p>
        </p:txBody>
      </p:sp>
      <p:sp>
        <p:nvSpPr>
          <p:cNvPr id="141" name="Shape 141"/>
          <p:cNvSpPr txBox="1"/>
          <p:nvPr/>
        </p:nvSpPr>
        <p:spPr>
          <a:xfrm>
            <a:off x="418775" y="2819075"/>
            <a:ext cx="8183999" cy="831000"/>
          </a:xfrm>
          <a:prstGeom prst="rect">
            <a:avLst/>
          </a:prstGeom>
          <a:solidFill>
            <a:srgbClr val="EFEFEF"/>
          </a:solidFill>
          <a:ln>
            <a:noFill/>
          </a:ln>
        </p:spPr>
        <p:txBody>
          <a:bodyPr anchorCtr="0" anchor="ctr"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 フォームの入力内容を取得</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formData = $("#form").serialize();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はじめに</a:t>
            </a:r>
          </a:p>
        </p:txBody>
      </p:sp>
      <p:sp>
        <p:nvSpPr>
          <p:cNvPr id="63" name="Shape 63"/>
          <p:cNvSpPr txBox="1"/>
          <p:nvPr>
            <p:ph idx="1" type="body"/>
          </p:nvPr>
        </p:nvSpPr>
        <p:spPr>
          <a:xfrm>
            <a:off x="311700" y="1152475"/>
            <a:ext cx="8520599" cy="3645000"/>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Knockout.jsは難しい。</a:t>
            </a:r>
          </a:p>
          <a:p>
            <a:pPr lvl="0" rtl="0">
              <a:spcBef>
                <a:spcPts val="0"/>
              </a:spcBef>
              <a:buNone/>
            </a:pPr>
            <a:r>
              <a:rPr lang="ja">
                <a:latin typeface="HiraMaruProN-W4"/>
                <a:ea typeface="HiraMaruProN-W4"/>
                <a:cs typeface="HiraMaruProN-W4"/>
                <a:sym typeface="HiraMaruProN-W4"/>
              </a:rPr>
              <a:t>チュートリアルを少し読みかじったばかりの知識を片手に、Knockout.jsをプロジェクトに導入すると痛い目を見てしまう。</a:t>
            </a:r>
            <a:r>
              <a:rPr lang="ja" sz="1000">
                <a:latin typeface="HiraMaruProN-W4"/>
                <a:ea typeface="HiraMaruProN-W4"/>
                <a:cs typeface="HiraMaruProN-W4"/>
                <a:sym typeface="HiraMaruProN-W4"/>
              </a:rPr>
              <a:t>（ちなみに、痛い目を見たのは私です。）</a:t>
            </a:r>
          </a:p>
          <a:p>
            <a:pPr lvl="0" rtl="0">
              <a:spcBef>
                <a:spcPts val="0"/>
              </a:spcBef>
              <a:buNone/>
            </a:pPr>
            <a:r>
              <a:rPr lang="ja">
                <a:latin typeface="HiraMaruProN-W4"/>
                <a:ea typeface="HiraMaruProN-W4"/>
                <a:cs typeface="HiraMaruProN-W4"/>
                <a:sym typeface="HiraMaruProN-W4"/>
              </a:rPr>
              <a:t>Knockout.jsを各プロジェクトで使ってきた経験をもとに、これがベストだと言える、運用方針を考えてみた。</a:t>
            </a:r>
          </a:p>
          <a:p>
            <a:pPr lvl="0" rtl="0">
              <a:spcBef>
                <a:spcPts val="0"/>
              </a:spcBef>
              <a:buNone/>
            </a:pPr>
            <a:r>
              <a:rPr lang="ja">
                <a:latin typeface="HiraMaruProN-W4"/>
                <a:ea typeface="HiraMaruProN-W4"/>
                <a:cs typeface="HiraMaruProN-W4"/>
                <a:sym typeface="HiraMaruProN-W4"/>
              </a:rPr>
              <a:t>この運用方針を取り入れることで、小規模から中規模、大規模までカバーできるよう、Knockout.jsを運用できるのではないかと思う。</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前提</a:t>
            </a:r>
          </a:p>
        </p:txBody>
      </p:sp>
      <p:sp>
        <p:nvSpPr>
          <p:cNvPr id="69" name="Shape 69"/>
          <p:cNvSpPr txBox="1"/>
          <p:nvPr>
            <p:ph idx="1" type="body"/>
          </p:nvPr>
        </p:nvSpPr>
        <p:spPr>
          <a:xfrm>
            <a:off x="311700" y="1152475"/>
            <a:ext cx="8520599" cy="3618600"/>
          </a:xfrm>
          <a:prstGeom prst="rect">
            <a:avLst/>
          </a:prstGeom>
        </p:spPr>
        <p:txBody>
          <a:bodyPr anchorCtr="0" anchor="t" bIns="91425" lIns="91425" rIns="91425" tIns="91425">
            <a:noAutofit/>
          </a:bodyPr>
          <a:lstStyle/>
          <a:p>
            <a:pPr indent="-228600" lvl="0" marL="457200" rtl="0">
              <a:spcBef>
                <a:spcPts val="0"/>
              </a:spcBef>
              <a:buFont typeface="HiraMaruProN-W4"/>
              <a:buChar char="➔"/>
            </a:pPr>
            <a:r>
              <a:rPr lang="ja">
                <a:latin typeface="HiraMaruProN-W4"/>
                <a:ea typeface="HiraMaruProN-W4"/>
                <a:cs typeface="HiraMaruProN-W4"/>
                <a:sym typeface="HiraMaruProN-W4"/>
              </a:rPr>
              <a:t>エンタープライズWebアプリを作成することを前提として考える。</a:t>
            </a:r>
            <a:br>
              <a:rPr lang="ja">
                <a:latin typeface="HiraMaruProN-W4"/>
                <a:ea typeface="HiraMaruProN-W4"/>
                <a:cs typeface="HiraMaruProN-W4"/>
                <a:sym typeface="HiraMaruProN-W4"/>
              </a:rPr>
            </a:b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サーバーサイドレンダリングは、必要最低限の画面情報のみとする。</a:t>
            </a: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サーバーサイド、クライアントサイドのデータはjson形式とする。</a:t>
            </a:r>
            <a:br>
              <a:rPr lang="ja">
                <a:latin typeface="HiraMaruProN-W4"/>
                <a:ea typeface="HiraMaruProN-W4"/>
                <a:cs typeface="HiraMaruProN-W4"/>
                <a:sym typeface="HiraMaruProN-W4"/>
              </a:rPr>
            </a:br>
          </a:p>
          <a:p>
            <a:pPr indent="-228600" lvl="0" marL="457200" rtl="0">
              <a:spcBef>
                <a:spcPts val="0"/>
              </a:spcBef>
              <a:buFont typeface="HiraMaruProN-W4"/>
              <a:buChar char="➔"/>
            </a:pPr>
            <a:r>
              <a:rPr lang="ja">
                <a:latin typeface="HiraMaruProN-W4"/>
                <a:ea typeface="HiraMaruProN-W4"/>
                <a:cs typeface="HiraMaruProN-W4"/>
                <a:sym typeface="HiraMaruProN-W4"/>
              </a:rPr>
              <a:t>データの取得・検索・保存などは、全てAjaxを利用することにする。</a:t>
            </a:r>
          </a:p>
          <a:p>
            <a:pPr indent="-228600" lvl="0" marL="457200" rtl="0">
              <a:spcBef>
                <a:spcPts val="0"/>
              </a:spcBef>
              <a:buFont typeface="HiraMaruProN-W4"/>
              <a:buChar char="➔"/>
            </a:pPr>
            <a:r>
              <a:rPr lang="ja">
                <a:latin typeface="HiraMaruProN-W4"/>
                <a:ea typeface="HiraMaruProN-W4"/>
                <a:cs typeface="HiraMaruProN-W4"/>
                <a:sym typeface="HiraMaruProN-W4"/>
              </a:rPr>
              <a:t>マスタデータによる動的な画面情報の構築（selectタグなど）が必要な場合も、Ajax・jsonデータを利用することにする。</a:t>
            </a:r>
          </a:p>
          <a:p>
            <a:pPr lvl="0" rtl="0">
              <a:spcBef>
                <a:spcPts val="0"/>
              </a:spcBef>
              <a:buNone/>
            </a:pPr>
            <a:r>
              <a:rPr lang="ja" sz="1200">
                <a:latin typeface="HiraMaruProN-W4"/>
                <a:ea typeface="HiraMaruProN-W4"/>
                <a:cs typeface="HiraMaruProN-W4"/>
                <a:sym typeface="HiraMaruProN-W4"/>
              </a:rPr>
              <a:t>※上記は、フルAjaxを適用する場合の前提となるが、機能の一部でAjaxを使う場合においても、本方針を適用する。</a:t>
            </a:r>
            <a:br>
              <a:rPr lang="ja" sz="1200">
                <a:latin typeface="HiraMaruProN-W4"/>
                <a:ea typeface="HiraMaruProN-W4"/>
                <a:cs typeface="HiraMaruProN-W4"/>
                <a:sym typeface="HiraMaruProN-W4"/>
              </a:rPr>
            </a:br>
            <a:r>
              <a:rPr lang="ja" sz="1200">
                <a:latin typeface="HiraMaruProN-W4"/>
                <a:ea typeface="HiraMaruProN-W4"/>
                <a:cs typeface="HiraMaruProN-W4"/>
                <a:sym typeface="HiraMaruProN-W4"/>
              </a:rPr>
              <a:t>　ただし、Knockout.jsから受けられるメリットが半減することに注意すること。</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双方向バインディングを必ず使う</a:t>
            </a:r>
          </a:p>
        </p:txBody>
      </p:sp>
      <p:sp>
        <p:nvSpPr>
          <p:cNvPr id="75" name="Shape 7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Knockout.jsでは、片方向バインディングと双方向バインディングの何れかを選択することができる。</a:t>
            </a:r>
          </a:p>
          <a:p>
            <a:pPr lvl="0" rtl="0">
              <a:spcBef>
                <a:spcPts val="0"/>
              </a:spcBef>
              <a:buNone/>
            </a:pPr>
            <a:r>
              <a:rPr lang="ja">
                <a:latin typeface="HiraMaruProN-W4"/>
                <a:ea typeface="HiraMaruProN-W4"/>
                <a:cs typeface="HiraMaruProN-W4"/>
                <a:sym typeface="HiraMaruProN-W4"/>
              </a:rPr>
              <a:t>結論から言うと、双方向バインディング（observable）を必ず利用することにする。</a:t>
            </a:r>
          </a:p>
          <a:p>
            <a:pPr lvl="0" rtl="0">
              <a:spcBef>
                <a:spcPts val="0"/>
              </a:spcBef>
              <a:buNone/>
            </a:pPr>
            <a:r>
              <a:rPr lang="ja">
                <a:latin typeface="HiraMaruProN-W4"/>
                <a:ea typeface="HiraMaruProN-W4"/>
                <a:cs typeface="HiraMaruProN-W4"/>
                <a:sym typeface="HiraMaruProN-W4"/>
              </a:rPr>
              <a:t>何故、双方向バインディングか？</a:t>
            </a:r>
          </a:p>
          <a:p>
            <a:pPr lvl="0" rtl="0">
              <a:spcBef>
                <a:spcPts val="0"/>
              </a:spcBef>
              <a:buNone/>
            </a:pPr>
            <a:r>
              <a:rPr lang="ja">
                <a:latin typeface="HiraMaruProN-W4"/>
                <a:ea typeface="HiraMaruProN-W4"/>
                <a:cs typeface="HiraMaruProN-W4"/>
                <a:sym typeface="HiraMaruProN-W4"/>
              </a:rPr>
              <a:t>双方向では、ViewModelを更新するとUIが更新され、UIを更新するとViewModelが更新される。まとめると、双方向にデータが同期されるため、Knockout.jsを利用するメリットを最大限に享受できる。</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1" name="Shape 81"/>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ViewModelの各プロパティに双方向バインディング（observable）を適用するのは非常に面倒。よって、Mappingプラグインを必ず使うこと。</a:t>
            </a:r>
          </a:p>
          <a:p>
            <a:pPr lvl="0" rtl="0">
              <a:spcBef>
                <a:spcPts val="0"/>
              </a:spcBef>
              <a:buNone/>
            </a:pPr>
            <a:r>
              <a:rPr lang="ja" sz="1400" u="sng">
                <a:solidFill>
                  <a:schemeClr val="hlink"/>
                </a:solidFill>
                <a:hlinkClick r:id="rId3"/>
              </a:rPr>
              <a:t>http://kojs.sukobuto.com/docs/plugins-mapping</a:t>
            </a:r>
          </a:p>
          <a:p>
            <a:pPr lvl="0" rtl="0">
              <a:spcBef>
                <a:spcPts val="0"/>
              </a:spcBef>
              <a:buNone/>
            </a:pPr>
            <a:r>
              <a:t/>
            </a:r>
            <a:endParaRPr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7" name="Shape 87"/>
          <p:cNvSpPr txBox="1"/>
          <p:nvPr/>
        </p:nvSpPr>
        <p:spPr>
          <a:xfrm>
            <a:off x="418775" y="1363200"/>
            <a:ext cx="8183999" cy="3243299"/>
          </a:xfrm>
          <a:prstGeom prst="rect">
            <a:avLst/>
          </a:prstGeom>
          <a:solidFill>
            <a:srgbClr val="EFEFEF"/>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・通常</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a:t>
            </a:r>
            <a:r>
              <a:rPr lang="ja" sz="1050">
                <a:solidFill>
                  <a:srgbClr val="4A86E8"/>
                </a:solidFill>
                <a:latin typeface="HiraMaruProN-W4"/>
                <a:ea typeface="HiraMaruProN-W4"/>
                <a:cs typeface="HiraMaruProN-W4"/>
                <a:sym typeface="HiraMaruProN-W4"/>
              </a:rPr>
              <a:t>ko.observable</a:t>
            </a:r>
            <a:r>
              <a:rPr lang="ja" sz="1050">
                <a:solidFill>
                  <a:srgbClr val="434343"/>
                </a:solidFill>
                <a:latin typeface="HiraMaruProN-W4"/>
                <a:ea typeface="HiraMaruProN-W4"/>
                <a:cs typeface="HiraMaruProN-W4"/>
                <a:sym typeface="HiraMaruProN-W4"/>
              </a:rPr>
              <a:t>(myViewModel.personName),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a:t>
            </a:r>
            <a:r>
              <a:rPr lang="ja" sz="1050">
                <a:solidFill>
                  <a:srgbClr val="4A86E8"/>
                </a:solidFill>
                <a:latin typeface="HiraMaruProN-W4"/>
                <a:ea typeface="HiraMaruProN-W4"/>
                <a:cs typeface="HiraMaruProN-W4"/>
                <a:sym typeface="HiraMaruProN-W4"/>
              </a:rPr>
              <a:t>ko.observable</a:t>
            </a:r>
            <a:r>
              <a:rPr lang="ja" sz="1050">
                <a:solidFill>
                  <a:srgbClr val="434343"/>
                </a:solidFill>
                <a:latin typeface="HiraMaruProN-W4"/>
                <a:ea typeface="HiraMaruProN-W4"/>
                <a:cs typeface="HiraMaruProN-W4"/>
                <a:sym typeface="HiraMaruProN-W4"/>
              </a:rPr>
              <a:t>(myViewModel.personAge)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p:txBody>
      </p:sp>
      <p:sp>
        <p:nvSpPr>
          <p:cNvPr id="88" name="Shape 88"/>
          <p:cNvSpPr/>
          <p:nvPr/>
        </p:nvSpPr>
        <p:spPr>
          <a:xfrm>
            <a:off x="4947900" y="1456250"/>
            <a:ext cx="3122399" cy="1638599"/>
          </a:xfrm>
          <a:prstGeom prst="wedgeEllipseCallout">
            <a:avLst>
              <a:gd fmla="val -58896" name="adj1"/>
              <a:gd fmla="val 61133" name="adj2"/>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ja" sz="1000">
                <a:solidFill>
                  <a:srgbClr val="FF0000"/>
                </a:solidFill>
                <a:latin typeface="HiraMaruProN-W4"/>
                <a:ea typeface="HiraMaruProN-W4"/>
                <a:cs typeface="HiraMaruProN-W4"/>
                <a:sym typeface="HiraMaruProN-W4"/>
              </a:rPr>
              <a:t>各プロパティに対して個別に設定するので、めんどう…。</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94" name="Shape 94"/>
          <p:cNvSpPr txBox="1"/>
          <p:nvPr/>
        </p:nvSpPr>
        <p:spPr>
          <a:xfrm>
            <a:off x="418775" y="1371275"/>
            <a:ext cx="8183999" cy="3222600"/>
          </a:xfrm>
          <a:prstGeom prst="rect">
            <a:avLst/>
          </a:prstGeom>
          <a:solidFill>
            <a:srgbClr val="EFEFEF"/>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・Mappingプラグイン</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以下は、Ajaxで取得するという想定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以下のユーティリティ関数にjsonデータを入れ込むことで、observableなデータオブジェクトに変換することができる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ko.mapping.fromJS(myViewModel);</a:t>
            </a:r>
          </a:p>
        </p:txBody>
      </p:sp>
      <p:sp>
        <p:nvSpPr>
          <p:cNvPr id="95" name="Shape 95"/>
          <p:cNvSpPr/>
          <p:nvPr/>
        </p:nvSpPr>
        <p:spPr>
          <a:xfrm>
            <a:off x="5709900" y="846650"/>
            <a:ext cx="3122399" cy="1638599"/>
          </a:xfrm>
          <a:prstGeom prst="wedgeEllipseCallout">
            <a:avLst>
              <a:gd fmla="val -58810" name="adj1"/>
              <a:gd fmla="val 71668" name="adj2"/>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ja" sz="1000">
                <a:solidFill>
                  <a:srgbClr val="FF0000"/>
                </a:solidFill>
                <a:latin typeface="HiraMaruProN-W4"/>
                <a:ea typeface="HiraMaruProN-W4"/>
                <a:cs typeface="HiraMaruProN-W4"/>
                <a:sym typeface="HiraMaruProN-W4"/>
              </a:rPr>
              <a:t>一行で変換可能。便利！</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Knockout.jsにおけるイベントは使用禁止</a:t>
            </a:r>
          </a:p>
        </p:txBody>
      </p:sp>
      <p:sp>
        <p:nvSpPr>
          <p:cNvPr id="101" name="Shape 101"/>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DOMに対してのイベントハンドリングは、jQueryの on / off を使用する。jQueryを使用することで、特定のグループ（一つまたは一つ以上）に対するイベント関数を登録できるが、Knockout.jsでは、単体のDOMに対して個別にイベント関数のバインドを適用しないといけないため、不便に感じることもある。</a:t>
            </a:r>
          </a:p>
          <a:p>
            <a:pPr lvl="0" rtl="0">
              <a:spcBef>
                <a:spcPts val="0"/>
              </a:spcBef>
              <a:buNone/>
            </a:pPr>
            <a:r>
              <a:rPr lang="ja">
                <a:latin typeface="HiraMaruProN-W4"/>
                <a:ea typeface="HiraMaruProN-W4"/>
                <a:cs typeface="HiraMaruProN-W4"/>
                <a:sym typeface="HiraMaruProN-W4"/>
              </a:rPr>
              <a:t>よって、イベントハンドリングは、jQueryで一元化する。</a:t>
            </a:r>
          </a:p>
          <a:p>
            <a:pPr lvl="0" rtl="0">
              <a:spcBef>
                <a:spcPts val="0"/>
              </a:spcBef>
              <a:buNone/>
            </a:pPr>
            <a:r>
              <a:t/>
            </a:r>
            <a:endParaRPr>
              <a:latin typeface="HiraMaruProN-W4"/>
              <a:ea typeface="HiraMaruProN-W4"/>
              <a:cs typeface="HiraMaruProN-W4"/>
              <a:sym typeface="HiraMaruProN-W4"/>
            </a:endParaRPr>
          </a:p>
          <a:p>
            <a:pPr lvl="0" rtl="0">
              <a:spcBef>
                <a:spcPts val="0"/>
              </a:spcBef>
              <a:spcAft>
                <a:spcPts val="0"/>
              </a:spcAft>
              <a:buNone/>
            </a:pPr>
            <a:r>
              <a:rPr lang="ja" sz="1050">
                <a:solidFill>
                  <a:srgbClr val="FFFFFF"/>
                </a:solidFill>
                <a:latin typeface="HiraMaruProN-W4"/>
                <a:ea typeface="HiraMaruProN-W4"/>
                <a:cs typeface="HiraMaruProN-W4"/>
                <a:sym typeface="HiraMaruProN-W4"/>
              </a:rPr>
              <a:t>var</a:t>
            </a:r>
            <a:r>
              <a:rPr lang="ja" sz="1000">
                <a:solidFill>
                  <a:srgbClr val="FFFFFF"/>
                </a:solidFill>
                <a:latin typeface="HiraMaruProN-W4"/>
                <a:ea typeface="HiraMaruProN-W4"/>
                <a:cs typeface="HiraMaruProN-W4"/>
                <a:sym typeface="HiraMaruProN-W4"/>
              </a:rPr>
              <a:t> </a:t>
            </a:r>
            <a:r>
              <a:rPr lang="ja" sz="1050">
                <a:solidFill>
                  <a:srgbClr val="FFFFFF"/>
                </a:solidFill>
                <a:latin typeface="HiraMaruProN-W4"/>
                <a:ea typeface="HiraMaruProN-W4"/>
                <a:cs typeface="HiraMaruProN-W4"/>
                <a:sym typeface="HiraMaruProN-W4"/>
              </a:rPr>
              <a:t>myViewModel = {</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personName: ko.observable('ボブ'),</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personAge: ko.observable(123)</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a:t>
            </a:r>
          </a:p>
          <a:p>
            <a:pPr lvl="0" rtl="0">
              <a:spcBef>
                <a:spcPts val="0"/>
              </a:spcBef>
              <a:buNone/>
            </a:pPr>
            <a:r>
              <a:t/>
            </a:r>
            <a:endParaRPr>
              <a:latin typeface="HiraMaruProN-W4"/>
              <a:ea typeface="HiraMaruProN-W4"/>
              <a:cs typeface="HiraMaruProN-W4"/>
              <a:sym typeface="HiraMaruProN-W4"/>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07" name="Shape 107"/>
          <p:cNvSpPr txBox="1"/>
          <p:nvPr>
            <p:ph idx="1" type="body"/>
          </p:nvPr>
        </p:nvSpPr>
        <p:spPr>
          <a:xfrm>
            <a:off x="311700" y="1152475"/>
            <a:ext cx="8520599" cy="3681600"/>
          </a:xfrm>
          <a:prstGeom prst="rect">
            <a:avLst/>
          </a:prstGeom>
        </p:spPr>
        <p:txBody>
          <a:bodyPr anchorCtr="0" anchor="t" bIns="91425" lIns="91425" rIns="91425" tIns="91425">
            <a:noAutofit/>
          </a:bodyPr>
          <a:lstStyle/>
          <a:p>
            <a:pPr lvl="0" rtl="0">
              <a:spcBef>
                <a:spcPts val="0"/>
              </a:spcBef>
              <a:buNone/>
            </a:pPr>
            <a:r>
              <a:rPr b="1" lang="ja" sz="1400">
                <a:latin typeface="HiraMaruProN-W4"/>
                <a:ea typeface="HiraMaruProN-W4"/>
                <a:cs typeface="HiraMaruProN-W4"/>
                <a:sym typeface="HiraMaruProN-W4"/>
              </a:rPr>
              <a:t>本運用を適用した場合の、ViewModelのライフサイクル</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AjaxでデータロードしてViewModelに変換（マッピングプラグイン）</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ここからViewModelが生まれる</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ユーザーの入力に伴い、UIに与えた更新がViewModelに同期される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何らかのイベントが発生して、javascript処理が実行される。その際にViewModelなどが編集されることで、UIも同時に更新される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サーバーに HTTP送信する際に、FormデータをserializeしてUIデータを抽出する</a:t>
            </a:r>
            <a:br>
              <a:rPr lang="ja" sz="1400">
                <a:latin typeface="HiraMaruProN-W4"/>
                <a:ea typeface="HiraMaruProN-W4"/>
                <a:cs typeface="HiraMaruProN-W4"/>
                <a:sym typeface="HiraMaruProN-W4"/>
              </a:rPr>
            </a:br>
            <a:r>
              <a:rPr lang="ja" sz="1400">
                <a:latin typeface="HiraMaruProN-W4"/>
                <a:ea typeface="HiraMaruProN-W4"/>
                <a:cs typeface="HiraMaruProN-W4"/>
                <a:sym typeface="HiraMaruProN-W4"/>
              </a:rPr>
              <a:t>$("#form").serialize()</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ここでViewModelを破棄。（後続処理でページ遷移などが発生する）</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