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9"/>
  </p:notesMasterIdLst>
  <p:handoutMasterIdLst>
    <p:handoutMasterId r:id="rId10"/>
  </p:handoutMasterIdLst>
  <p:sldIdLst>
    <p:sldId id="288" r:id="rId5"/>
    <p:sldId id="290" r:id="rId6"/>
    <p:sldId id="291" r:id="rId7"/>
    <p:sldId id="292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75459" autoAdjust="0"/>
  </p:normalViewPr>
  <p:slideViewPr>
    <p:cSldViewPr snapToGrid="0">
      <p:cViewPr varScale="1">
        <p:scale>
          <a:sx n="77" d="100"/>
          <a:sy n="77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8B887-0F5E-4307-BF49-016D2F5623F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4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F399-3917-48B7-B7DC-B9AA3C59F2C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44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reeform 90113"/>
          <p:cNvSpPr/>
          <p:nvPr/>
        </p:nvSpPr>
        <p:spPr>
          <a:xfrm>
            <a:off x="1729409" y="4194268"/>
            <a:ext cx="447261" cy="119316"/>
          </a:xfrm>
          <a:custGeom>
            <a:avLst/>
            <a:gdLst>
              <a:gd name="connsiteX0" fmla="*/ 0 w 447261"/>
              <a:gd name="connsiteY0" fmla="*/ 19879 h 19879"/>
              <a:gd name="connsiteX1" fmla="*/ 447261 w 447261"/>
              <a:gd name="connsiteY1" fmla="*/ 0 h 19879"/>
              <a:gd name="connsiteX0" fmla="*/ 0 w 447261"/>
              <a:gd name="connsiteY0" fmla="*/ 119270 h 119270"/>
              <a:gd name="connsiteX1" fmla="*/ 218661 w 447261"/>
              <a:gd name="connsiteY1" fmla="*/ 0 h 119270"/>
              <a:gd name="connsiteX2" fmla="*/ 447261 w 447261"/>
              <a:gd name="connsiteY2" fmla="*/ 99391 h 119270"/>
              <a:gd name="connsiteX0" fmla="*/ 0 w 447261"/>
              <a:gd name="connsiteY0" fmla="*/ 119270 h 119270"/>
              <a:gd name="connsiteX1" fmla="*/ 218661 w 447261"/>
              <a:gd name="connsiteY1" fmla="*/ 0 h 119270"/>
              <a:gd name="connsiteX2" fmla="*/ 447261 w 447261"/>
              <a:gd name="connsiteY2" fmla="*/ 99391 h 119270"/>
              <a:gd name="connsiteX0" fmla="*/ 0 w 447261"/>
              <a:gd name="connsiteY0" fmla="*/ 119270 h 119270"/>
              <a:gd name="connsiteX1" fmla="*/ 218661 w 447261"/>
              <a:gd name="connsiteY1" fmla="*/ 0 h 119270"/>
              <a:gd name="connsiteX2" fmla="*/ 447261 w 447261"/>
              <a:gd name="connsiteY2" fmla="*/ 99391 h 119270"/>
              <a:gd name="connsiteX0" fmla="*/ 0 w 447261"/>
              <a:gd name="connsiteY0" fmla="*/ 119270 h 119270"/>
              <a:gd name="connsiteX1" fmla="*/ 237711 w 447261"/>
              <a:gd name="connsiteY1" fmla="*/ 0 h 119270"/>
              <a:gd name="connsiteX2" fmla="*/ 447261 w 447261"/>
              <a:gd name="connsiteY2" fmla="*/ 99391 h 119270"/>
              <a:gd name="connsiteX0" fmla="*/ 0 w 447261"/>
              <a:gd name="connsiteY0" fmla="*/ 125522 h 125522"/>
              <a:gd name="connsiteX1" fmla="*/ 237711 w 447261"/>
              <a:gd name="connsiteY1" fmla="*/ 6252 h 125522"/>
              <a:gd name="connsiteX2" fmla="*/ 447261 w 447261"/>
              <a:gd name="connsiteY2" fmla="*/ 105643 h 125522"/>
              <a:gd name="connsiteX0" fmla="*/ 0 w 447261"/>
              <a:gd name="connsiteY0" fmla="*/ 120405 h 120405"/>
              <a:gd name="connsiteX1" fmla="*/ 237711 w 447261"/>
              <a:gd name="connsiteY1" fmla="*/ 1135 h 120405"/>
              <a:gd name="connsiteX2" fmla="*/ 447261 w 447261"/>
              <a:gd name="connsiteY2" fmla="*/ 100526 h 120405"/>
              <a:gd name="connsiteX0" fmla="*/ 0 w 447261"/>
              <a:gd name="connsiteY0" fmla="*/ 119316 h 119316"/>
              <a:gd name="connsiteX1" fmla="*/ 237711 w 447261"/>
              <a:gd name="connsiteY1" fmla="*/ 46 h 119316"/>
              <a:gd name="connsiteX2" fmla="*/ 447261 w 447261"/>
              <a:gd name="connsiteY2" fmla="*/ 99437 h 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261" h="119316">
                <a:moveTo>
                  <a:pt x="0" y="119316"/>
                </a:moveTo>
                <a:cubicBezTo>
                  <a:pt x="60049" y="74073"/>
                  <a:pt x="49593" y="-2128"/>
                  <a:pt x="237711" y="46"/>
                </a:cubicBezTo>
                <a:cubicBezTo>
                  <a:pt x="425829" y="2220"/>
                  <a:pt x="366298" y="44876"/>
                  <a:pt x="447261" y="99437"/>
                </a:cubicBezTo>
              </a:path>
            </a:pathLst>
          </a:cu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04863" y="366713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Adsorption</a:t>
            </a:r>
            <a:endParaRPr lang="en-US" altLang="en-US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  <p:cxnSp>
        <p:nvCxnSpPr>
          <p:cNvPr id="7" name="Straight Connector 124"/>
          <p:cNvCxnSpPr>
            <a:cxnSpLocks noChangeShapeType="1"/>
          </p:cNvCxnSpPr>
          <p:nvPr/>
        </p:nvCxnSpPr>
        <p:spPr bwMode="auto">
          <a:xfrm flipV="1">
            <a:off x="5624513" y="1816767"/>
            <a:ext cx="0" cy="696913"/>
          </a:xfrm>
          <a:prstGeom prst="line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78313" y="2525713"/>
            <a:ext cx="1346200" cy="2643187"/>
          </a:xfrm>
          <a:prstGeom prst="rect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838700" y="2776538"/>
            <a:ext cx="207963" cy="2125662"/>
            <a:chOff x="2672" y="1749"/>
            <a:chExt cx="131" cy="1339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672" y="1749"/>
              <a:ext cx="130" cy="1338"/>
              <a:chOff x="2672" y="1749"/>
              <a:chExt cx="130" cy="1338"/>
            </a:xfrm>
          </p:grpSpPr>
          <p:pic>
            <p:nvPicPr>
              <p:cNvPr id="12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/>
              <a:stretch>
                <a:fillRect/>
              </a:stretch>
            </p:blipFill>
            <p:spPr bwMode="auto">
              <a:xfrm>
                <a:off x="2672" y="1749"/>
                <a:ext cx="130" cy="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 b="57031"/>
              <a:stretch>
                <a:fillRect/>
              </a:stretch>
            </p:blipFill>
            <p:spPr bwMode="auto">
              <a:xfrm>
                <a:off x="2672" y="2686"/>
                <a:ext cx="130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672" y="1749"/>
              <a:ext cx="131" cy="133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770438" y="2633663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770438" y="4900613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835525" y="5041900"/>
            <a:ext cx="207963" cy="144463"/>
            <a:chOff x="2670" y="3176"/>
            <a:chExt cx="131" cy="91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670" y="3219"/>
              <a:ext cx="131" cy="48"/>
            </a:xfrm>
            <a:custGeom>
              <a:avLst/>
              <a:gdLst>
                <a:gd name="T0" fmla="*/ 33 w 262"/>
                <a:gd name="T1" fmla="*/ 12 h 96"/>
                <a:gd name="T2" fmla="*/ 33 w 262"/>
                <a:gd name="T3" fmla="*/ 1 h 96"/>
                <a:gd name="T4" fmla="*/ 1 w 262"/>
                <a:gd name="T5" fmla="*/ 0 h 96"/>
                <a:gd name="T6" fmla="*/ 0 w 262"/>
                <a:gd name="T7" fmla="*/ 12 h 96"/>
                <a:gd name="T8" fmla="*/ 33 w 262"/>
                <a:gd name="T9" fmla="*/ 12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96">
                  <a:moveTo>
                    <a:pt x="260" y="96"/>
                  </a:moveTo>
                  <a:lnTo>
                    <a:pt x="262" y="6"/>
                  </a:lnTo>
                  <a:lnTo>
                    <a:pt x="2" y="0"/>
                  </a:lnTo>
                  <a:lnTo>
                    <a:pt x="0" y="90"/>
                  </a:lnTo>
                  <a:lnTo>
                    <a:pt x="260" y="96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714" y="3176"/>
              <a:ext cx="45" cy="91"/>
            </a:xfrm>
            <a:custGeom>
              <a:avLst/>
              <a:gdLst>
                <a:gd name="T0" fmla="*/ 11 w 89"/>
                <a:gd name="T1" fmla="*/ 23 h 182"/>
                <a:gd name="T2" fmla="*/ 12 w 89"/>
                <a:gd name="T3" fmla="*/ 1 h 182"/>
                <a:gd name="T4" fmla="*/ 1 w 89"/>
                <a:gd name="T5" fmla="*/ 0 h 182"/>
                <a:gd name="T6" fmla="*/ 0 w 89"/>
                <a:gd name="T7" fmla="*/ 23 h 182"/>
                <a:gd name="T8" fmla="*/ 11 w 89"/>
                <a:gd name="T9" fmla="*/ 23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182">
                  <a:moveTo>
                    <a:pt x="86" y="182"/>
                  </a:moveTo>
                  <a:lnTo>
                    <a:pt x="89" y="2"/>
                  </a:lnTo>
                  <a:lnTo>
                    <a:pt x="3" y="0"/>
                  </a:lnTo>
                  <a:lnTo>
                    <a:pt x="0" y="180"/>
                  </a:lnTo>
                  <a:lnTo>
                    <a:pt x="86" y="182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4838700" y="2492375"/>
            <a:ext cx="207963" cy="142875"/>
            <a:chOff x="2672" y="1570"/>
            <a:chExt cx="131" cy="90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672" y="1570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715" y="1570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50"/>
          <p:cNvGrpSpPr>
            <a:grpSpLocks/>
          </p:cNvGrpSpPr>
          <p:nvPr/>
        </p:nvGrpSpPr>
        <p:grpSpPr bwMode="auto">
          <a:xfrm rot="5400000">
            <a:off x="3515070" y="3731393"/>
            <a:ext cx="207963" cy="144462"/>
            <a:chOff x="1850" y="2373"/>
            <a:chExt cx="131" cy="91"/>
          </a:xfrm>
        </p:grpSpPr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92"/>
          <p:cNvGrpSpPr>
            <a:grpSpLocks/>
          </p:cNvGrpSpPr>
          <p:nvPr/>
        </p:nvGrpSpPr>
        <p:grpSpPr bwMode="auto">
          <a:xfrm>
            <a:off x="4892675" y="3271838"/>
            <a:ext cx="165100" cy="850900"/>
            <a:chOff x="2706" y="2061"/>
            <a:chExt cx="104" cy="536"/>
          </a:xfrm>
        </p:grpSpPr>
        <p:sp>
          <p:nvSpPr>
            <p:cNvPr id="46" name="Rectangle 90"/>
            <p:cNvSpPr>
              <a:spLocks noChangeArrowheads="1"/>
            </p:cNvSpPr>
            <p:nvPr/>
          </p:nvSpPr>
          <p:spPr bwMode="auto">
            <a:xfrm>
              <a:off x="2747" y="2061"/>
              <a:ext cx="23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91"/>
            <p:cNvSpPr>
              <a:spLocks/>
            </p:cNvSpPr>
            <p:nvPr/>
          </p:nvSpPr>
          <p:spPr bwMode="auto">
            <a:xfrm>
              <a:off x="2706" y="2494"/>
              <a:ext cx="104" cy="103"/>
            </a:xfrm>
            <a:custGeom>
              <a:avLst/>
              <a:gdLst>
                <a:gd name="T0" fmla="*/ 0 w 207"/>
                <a:gd name="T1" fmla="*/ 0 h 205"/>
                <a:gd name="T2" fmla="*/ 13 w 207"/>
                <a:gd name="T3" fmla="*/ 26 h 205"/>
                <a:gd name="T4" fmla="*/ 26 w 207"/>
                <a:gd name="T5" fmla="*/ 0 h 205"/>
                <a:gd name="T6" fmla="*/ 0 w 207"/>
                <a:gd name="T7" fmla="*/ 0 h 2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" h="205">
                  <a:moveTo>
                    <a:pt x="0" y="0"/>
                  </a:moveTo>
                  <a:lnTo>
                    <a:pt x="104" y="205"/>
                  </a:lnTo>
                  <a:lnTo>
                    <a:pt x="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114"/>
          <p:cNvSpPr>
            <a:spLocks noChangeArrowheads="1"/>
          </p:cNvSpPr>
          <p:nvPr/>
        </p:nvSpPr>
        <p:spPr bwMode="auto">
          <a:xfrm rot="16200000">
            <a:off x="4236244" y="3817144"/>
            <a:ext cx="22399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Downflow through Carbon Column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 rot="16200000">
            <a:off x="5338762" y="2924176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116"/>
          <p:cNvSpPr>
            <a:spLocks noChangeArrowheads="1"/>
          </p:cNvSpPr>
          <p:nvPr/>
        </p:nvSpPr>
        <p:spPr bwMode="auto">
          <a:xfrm rot="16200000">
            <a:off x="5481637" y="477043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117"/>
          <p:cNvSpPr>
            <a:spLocks noChangeArrowheads="1"/>
          </p:cNvSpPr>
          <p:nvPr/>
        </p:nvSpPr>
        <p:spPr bwMode="auto">
          <a:xfrm>
            <a:off x="5761038" y="4122465"/>
            <a:ext cx="1250950" cy="80513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118"/>
          <p:cNvSpPr>
            <a:spLocks noChangeArrowheads="1"/>
          </p:cNvSpPr>
          <p:nvPr/>
        </p:nvSpPr>
        <p:spPr bwMode="auto">
          <a:xfrm>
            <a:off x="5691188" y="4051300"/>
            <a:ext cx="1257300" cy="80010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119"/>
          <p:cNvSpPr>
            <a:spLocks noChangeArrowheads="1"/>
          </p:cNvSpPr>
          <p:nvPr/>
        </p:nvSpPr>
        <p:spPr bwMode="auto">
          <a:xfrm>
            <a:off x="6160191" y="4357688"/>
            <a:ext cx="7178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way valve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20"/>
          <p:cNvSpPr>
            <a:spLocks noChangeArrowheads="1"/>
          </p:cNvSpPr>
          <p:nvPr/>
        </p:nvSpPr>
        <p:spPr bwMode="auto">
          <a:xfrm>
            <a:off x="6516688" y="435768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121"/>
          <p:cNvSpPr>
            <a:spLocks noChangeArrowheads="1"/>
          </p:cNvSpPr>
          <p:nvPr/>
        </p:nvSpPr>
        <p:spPr bwMode="auto">
          <a:xfrm>
            <a:off x="6219825" y="4495800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125"/>
          <p:cNvSpPr>
            <a:spLocks noChangeArrowheads="1"/>
          </p:cNvSpPr>
          <p:nvPr/>
        </p:nvSpPr>
        <p:spPr bwMode="auto">
          <a:xfrm>
            <a:off x="6583363" y="463708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0" name="Group 130"/>
          <p:cNvGrpSpPr>
            <a:grpSpLocks/>
          </p:cNvGrpSpPr>
          <p:nvPr/>
        </p:nvGrpSpPr>
        <p:grpSpPr bwMode="auto">
          <a:xfrm>
            <a:off x="5761038" y="4378740"/>
            <a:ext cx="206375" cy="142875"/>
            <a:chOff x="3853" y="3627"/>
            <a:chExt cx="130" cy="90"/>
          </a:xfrm>
        </p:grpSpPr>
        <p:sp>
          <p:nvSpPr>
            <p:cNvPr id="61" name="Rectangle 128"/>
            <p:cNvSpPr>
              <a:spLocks noChangeArrowheads="1"/>
            </p:cNvSpPr>
            <p:nvPr/>
          </p:nvSpPr>
          <p:spPr bwMode="auto">
            <a:xfrm>
              <a:off x="3853" y="3627"/>
              <a:ext cx="130" cy="45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29"/>
            <p:cNvSpPr>
              <a:spLocks noChangeArrowheads="1"/>
            </p:cNvSpPr>
            <p:nvPr/>
          </p:nvSpPr>
          <p:spPr bwMode="auto">
            <a:xfrm>
              <a:off x="3896" y="3627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3" name="Rectangle 144"/>
          <p:cNvSpPr>
            <a:spLocks noChangeArrowheads="1"/>
          </p:cNvSpPr>
          <p:nvPr/>
        </p:nvSpPr>
        <p:spPr bwMode="auto">
          <a:xfrm>
            <a:off x="5440363" y="1627982"/>
            <a:ext cx="501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Effluent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5404022" y="2032496"/>
            <a:ext cx="558733" cy="32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5720661" y="4122737"/>
            <a:ext cx="291995" cy="1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119"/>
          <p:cNvSpPr>
            <a:spLocks noChangeArrowheads="1"/>
          </p:cNvSpPr>
          <p:nvPr/>
        </p:nvSpPr>
        <p:spPr bwMode="auto">
          <a:xfrm>
            <a:off x="6153567" y="4122465"/>
            <a:ext cx="752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Photometer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7" name="Object 145"/>
          <p:cNvGraphicFramePr>
            <a:graphicFrameLocks noChangeAspect="1"/>
          </p:cNvGraphicFramePr>
          <p:nvPr/>
        </p:nvGraphicFramePr>
        <p:xfrm>
          <a:off x="2195513" y="3030538"/>
          <a:ext cx="1122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hoto Editor Photo" r:id="rId7" imgW="2685714" imgH="1952898" progId="MSPhotoEd.3">
                  <p:embed/>
                </p:oleObj>
              </mc:Choice>
              <mc:Fallback>
                <p:oleObj name="Photo Editor Photo" r:id="rId7" imgW="2685714" imgH="1952898" progId="MSPhotoEd.3">
                  <p:embed/>
                  <p:pic>
                    <p:nvPicPr>
                      <p:cNvPr id="68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30538"/>
                        <a:ext cx="11223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154"/>
          <p:cNvGrpSpPr>
            <a:grpSpLocks/>
          </p:cNvGrpSpPr>
          <p:nvPr/>
        </p:nvGrpSpPr>
        <p:grpSpPr bwMode="auto">
          <a:xfrm rot="10800000">
            <a:off x="1860530" y="4088882"/>
            <a:ext cx="207963" cy="144462"/>
            <a:chOff x="1850" y="2373"/>
            <a:chExt cx="131" cy="91"/>
          </a:xfrm>
        </p:grpSpPr>
        <p:sp>
          <p:nvSpPr>
            <p:cNvPr id="72" name="Rectangle 155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73" name="Rectangle 156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</p:grpSp>
      <p:grpSp>
        <p:nvGrpSpPr>
          <p:cNvPr id="79" name="Group 169"/>
          <p:cNvGrpSpPr>
            <a:grpSpLocks/>
          </p:cNvGrpSpPr>
          <p:nvPr/>
        </p:nvGrpSpPr>
        <p:grpSpPr bwMode="auto">
          <a:xfrm flipH="1">
            <a:off x="2094395" y="4108794"/>
            <a:ext cx="820738" cy="974724"/>
            <a:chOff x="548" y="2343"/>
            <a:chExt cx="501" cy="614"/>
          </a:xfrm>
        </p:grpSpPr>
        <p:sp>
          <p:nvSpPr>
            <p:cNvPr id="80" name="Rectangle 170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81" name="AutoShape 171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2" name="AutoShape 172"/>
            <p:cNvSpPr>
              <a:spLocks noChangeArrowheads="1"/>
            </p:cNvSpPr>
            <p:nvPr/>
          </p:nvSpPr>
          <p:spPr bwMode="auto">
            <a:xfrm>
              <a:off x="551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3" name="Rectangle 173"/>
            <p:cNvSpPr>
              <a:spLocks noChangeArrowheads="1"/>
            </p:cNvSpPr>
            <p:nvPr/>
          </p:nvSpPr>
          <p:spPr bwMode="auto">
            <a:xfrm>
              <a:off x="551" y="2542"/>
              <a:ext cx="447" cy="10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4" name="AutoShape 174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5" name="Freeform 175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176"/>
            <p:cNvSpPr>
              <a:spLocks noChangeArrowheads="1"/>
            </p:cNvSpPr>
            <p:nvPr/>
          </p:nvSpPr>
          <p:spPr bwMode="auto">
            <a:xfrm>
              <a:off x="552" y="2551"/>
              <a:ext cx="435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smtClean="0"/>
                <a:t>Reverse Osmosis </a:t>
              </a:r>
              <a:r>
                <a:rPr lang="en-US" altLang="en-US" sz="1200" dirty="0"/>
                <a:t>water</a:t>
              </a:r>
            </a:p>
          </p:txBody>
        </p:sp>
      </p:grpSp>
      <p:grpSp>
        <p:nvGrpSpPr>
          <p:cNvPr id="87" name="Group 167"/>
          <p:cNvGrpSpPr>
            <a:grpSpLocks/>
          </p:cNvGrpSpPr>
          <p:nvPr/>
        </p:nvGrpSpPr>
        <p:grpSpPr bwMode="auto">
          <a:xfrm>
            <a:off x="1018487" y="4129431"/>
            <a:ext cx="795338" cy="954087"/>
            <a:chOff x="548" y="2343"/>
            <a:chExt cx="501" cy="601"/>
          </a:xfrm>
        </p:grpSpPr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89" name="AutoShape 147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0" name="AutoShape 148"/>
            <p:cNvSpPr>
              <a:spLocks noChangeArrowheads="1"/>
            </p:cNvSpPr>
            <p:nvPr/>
          </p:nvSpPr>
          <p:spPr bwMode="auto">
            <a:xfrm>
              <a:off x="557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1" name="Rectangle 149"/>
            <p:cNvSpPr>
              <a:spLocks noChangeArrowheads="1"/>
            </p:cNvSpPr>
            <p:nvPr/>
          </p:nvSpPr>
          <p:spPr bwMode="auto">
            <a:xfrm>
              <a:off x="557" y="2542"/>
              <a:ext cx="447" cy="10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2" name="AutoShape 150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3" name="Freeform 151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152"/>
            <p:cNvSpPr>
              <a:spLocks noChangeArrowheads="1"/>
            </p:cNvSpPr>
            <p:nvPr/>
          </p:nvSpPr>
          <p:spPr bwMode="auto">
            <a:xfrm>
              <a:off x="558" y="2551"/>
              <a:ext cx="43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Red dye #40</a:t>
              </a:r>
            </a:p>
          </p:txBody>
        </p:sp>
      </p:grpSp>
      <p:sp>
        <p:nvSpPr>
          <p:cNvPr id="90112" name="Freeform 90111"/>
          <p:cNvSpPr/>
          <p:nvPr/>
        </p:nvSpPr>
        <p:spPr>
          <a:xfrm>
            <a:off x="1948070" y="3806687"/>
            <a:ext cx="258417" cy="288235"/>
          </a:xfrm>
          <a:custGeom>
            <a:avLst/>
            <a:gdLst>
              <a:gd name="connsiteX0" fmla="*/ 0 w 258417"/>
              <a:gd name="connsiteY0" fmla="*/ 288235 h 288235"/>
              <a:gd name="connsiteX1" fmla="*/ 258417 w 258417"/>
              <a:gd name="connsiteY1" fmla="*/ 0 h 288235"/>
              <a:gd name="connsiteX0" fmla="*/ 0 w 258417"/>
              <a:gd name="connsiteY0" fmla="*/ 288235 h 288235"/>
              <a:gd name="connsiteX1" fmla="*/ 258417 w 258417"/>
              <a:gd name="connsiteY1" fmla="*/ 0 h 288235"/>
              <a:gd name="connsiteX0" fmla="*/ 0 w 258417"/>
              <a:gd name="connsiteY0" fmla="*/ 288235 h 288235"/>
              <a:gd name="connsiteX1" fmla="*/ 258417 w 258417"/>
              <a:gd name="connsiteY1" fmla="*/ 0 h 28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417" h="288235">
                <a:moveTo>
                  <a:pt x="0" y="288235"/>
                </a:moveTo>
                <a:cubicBezTo>
                  <a:pt x="6626" y="72888"/>
                  <a:pt x="53008" y="66261"/>
                  <a:pt x="258417" y="0"/>
                </a:cubicBezTo>
              </a:path>
            </a:pathLst>
          </a:cu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117" name="Straight Connector 90116"/>
          <p:cNvCxnSpPr/>
          <p:nvPr/>
        </p:nvCxnSpPr>
        <p:spPr>
          <a:xfrm>
            <a:off x="3309853" y="3808015"/>
            <a:ext cx="239463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20" name="Freeform 90119"/>
          <p:cNvSpPr/>
          <p:nvPr/>
        </p:nvSpPr>
        <p:spPr>
          <a:xfrm flipV="1">
            <a:off x="3643644" y="3908852"/>
            <a:ext cx="617622" cy="220579"/>
          </a:xfrm>
          <a:custGeom>
            <a:avLst/>
            <a:gdLst>
              <a:gd name="connsiteX0" fmla="*/ 0 w 617622"/>
              <a:gd name="connsiteY0" fmla="*/ 220579 h 220579"/>
              <a:gd name="connsiteX1" fmla="*/ 0 w 617622"/>
              <a:gd name="connsiteY1" fmla="*/ 0 h 220579"/>
              <a:gd name="connsiteX2" fmla="*/ 617622 w 617622"/>
              <a:gd name="connsiteY2" fmla="*/ 0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622" h="220579">
                <a:moveTo>
                  <a:pt x="0" y="220579"/>
                </a:moveTo>
                <a:lnTo>
                  <a:pt x="0" y="0"/>
                </a:lnTo>
                <a:lnTo>
                  <a:pt x="617622" y="0"/>
                </a:lnTo>
              </a:path>
            </a:pathLst>
          </a:cu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23" name="Freeform 90122"/>
          <p:cNvSpPr/>
          <p:nvPr/>
        </p:nvSpPr>
        <p:spPr>
          <a:xfrm>
            <a:off x="3657600" y="2405269"/>
            <a:ext cx="1958009" cy="1282148"/>
          </a:xfrm>
          <a:custGeom>
            <a:avLst/>
            <a:gdLst>
              <a:gd name="connsiteX0" fmla="*/ 0 w 1958009"/>
              <a:gd name="connsiteY0" fmla="*/ 1282148 h 1282148"/>
              <a:gd name="connsiteX1" fmla="*/ 0 w 1958009"/>
              <a:gd name="connsiteY1" fmla="*/ 0 h 1282148"/>
              <a:gd name="connsiteX2" fmla="*/ 1958009 w 1958009"/>
              <a:gd name="connsiteY2" fmla="*/ 0 h 12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09" h="1282148">
                <a:moveTo>
                  <a:pt x="0" y="1282148"/>
                </a:moveTo>
                <a:lnTo>
                  <a:pt x="0" y="0"/>
                </a:lnTo>
                <a:lnTo>
                  <a:pt x="1958009" y="0"/>
                </a:lnTo>
              </a:path>
            </a:pathLst>
          </a:cu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Theory of Operation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Velocity of a compound through the column depends upon affinity for the stationary phase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253038" y="3259138"/>
            <a:ext cx="3414712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Area under curve is ______ of compound adsorbed to stationary phase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4768850" y="396875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 descr="Wide upward diagonal"/>
          <p:cNvSpPr>
            <a:spLocks noChangeArrowheads="1"/>
          </p:cNvSpPr>
          <p:nvPr/>
        </p:nvSpPr>
        <p:spPr bwMode="auto">
          <a:xfrm>
            <a:off x="8020050" y="4794250"/>
            <a:ext cx="622300" cy="1905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1343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143000" y="5118100"/>
            <a:ext cx="7188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207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 descr="Wide upward diagonal"/>
          <p:cNvSpPr>
            <a:spLocks noChangeArrowheads="1"/>
          </p:cNvSpPr>
          <p:nvPr/>
        </p:nvSpPr>
        <p:spPr bwMode="auto">
          <a:xfrm>
            <a:off x="1149350" y="47942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4064000" y="3368675"/>
            <a:ext cx="1087438" cy="1760538"/>
          </a:xfrm>
          <a:custGeom>
            <a:avLst/>
            <a:gdLst>
              <a:gd name="T0" fmla="*/ 10 w 685"/>
              <a:gd name="T1" fmla="*/ 1102 h 1109"/>
              <a:gd name="T2" fmla="*/ 27 w 685"/>
              <a:gd name="T3" fmla="*/ 1102 h 1109"/>
              <a:gd name="T4" fmla="*/ 42 w 685"/>
              <a:gd name="T5" fmla="*/ 1095 h 1109"/>
              <a:gd name="T6" fmla="*/ 54 w 685"/>
              <a:gd name="T7" fmla="*/ 1089 h 1109"/>
              <a:gd name="T8" fmla="*/ 69 w 685"/>
              <a:gd name="T9" fmla="*/ 1083 h 1109"/>
              <a:gd name="T10" fmla="*/ 86 w 685"/>
              <a:gd name="T11" fmla="*/ 1064 h 1109"/>
              <a:gd name="T12" fmla="*/ 102 w 685"/>
              <a:gd name="T13" fmla="*/ 1045 h 1109"/>
              <a:gd name="T14" fmla="*/ 117 w 685"/>
              <a:gd name="T15" fmla="*/ 1026 h 1109"/>
              <a:gd name="T16" fmla="*/ 133 w 685"/>
              <a:gd name="T17" fmla="*/ 982 h 1109"/>
              <a:gd name="T18" fmla="*/ 150 w 685"/>
              <a:gd name="T19" fmla="*/ 938 h 1109"/>
              <a:gd name="T20" fmla="*/ 165 w 685"/>
              <a:gd name="T21" fmla="*/ 888 h 1109"/>
              <a:gd name="T22" fmla="*/ 181 w 685"/>
              <a:gd name="T23" fmla="*/ 812 h 1109"/>
              <a:gd name="T24" fmla="*/ 198 w 685"/>
              <a:gd name="T25" fmla="*/ 718 h 1109"/>
              <a:gd name="T26" fmla="*/ 213 w 685"/>
              <a:gd name="T27" fmla="*/ 636 h 1109"/>
              <a:gd name="T28" fmla="*/ 229 w 685"/>
              <a:gd name="T29" fmla="*/ 523 h 1109"/>
              <a:gd name="T30" fmla="*/ 246 w 685"/>
              <a:gd name="T31" fmla="*/ 409 h 1109"/>
              <a:gd name="T32" fmla="*/ 261 w 685"/>
              <a:gd name="T33" fmla="*/ 321 h 1109"/>
              <a:gd name="T34" fmla="*/ 279 w 685"/>
              <a:gd name="T35" fmla="*/ 195 h 1109"/>
              <a:gd name="T36" fmla="*/ 294 w 685"/>
              <a:gd name="T37" fmla="*/ 120 h 1109"/>
              <a:gd name="T38" fmla="*/ 309 w 685"/>
              <a:gd name="T39" fmla="*/ 63 h 1109"/>
              <a:gd name="T40" fmla="*/ 327 w 685"/>
              <a:gd name="T41" fmla="*/ 6 h 1109"/>
              <a:gd name="T42" fmla="*/ 342 w 685"/>
              <a:gd name="T43" fmla="*/ 0 h 1109"/>
              <a:gd name="T44" fmla="*/ 357 w 685"/>
              <a:gd name="T45" fmla="*/ 6 h 1109"/>
              <a:gd name="T46" fmla="*/ 375 w 685"/>
              <a:gd name="T47" fmla="*/ 63 h 1109"/>
              <a:gd name="T48" fmla="*/ 390 w 685"/>
              <a:gd name="T49" fmla="*/ 120 h 1109"/>
              <a:gd name="T50" fmla="*/ 405 w 685"/>
              <a:gd name="T51" fmla="*/ 195 h 1109"/>
              <a:gd name="T52" fmla="*/ 423 w 685"/>
              <a:gd name="T53" fmla="*/ 321 h 1109"/>
              <a:gd name="T54" fmla="*/ 438 w 685"/>
              <a:gd name="T55" fmla="*/ 409 h 1109"/>
              <a:gd name="T56" fmla="*/ 455 w 685"/>
              <a:gd name="T57" fmla="*/ 523 h 1109"/>
              <a:gd name="T58" fmla="*/ 471 w 685"/>
              <a:gd name="T59" fmla="*/ 636 h 1109"/>
              <a:gd name="T60" fmla="*/ 486 w 685"/>
              <a:gd name="T61" fmla="*/ 718 h 1109"/>
              <a:gd name="T62" fmla="*/ 503 w 685"/>
              <a:gd name="T63" fmla="*/ 812 h 1109"/>
              <a:gd name="T64" fmla="*/ 519 w 685"/>
              <a:gd name="T65" fmla="*/ 888 h 1109"/>
              <a:gd name="T66" fmla="*/ 534 w 685"/>
              <a:gd name="T67" fmla="*/ 938 h 1109"/>
              <a:gd name="T68" fmla="*/ 551 w 685"/>
              <a:gd name="T69" fmla="*/ 982 h 1109"/>
              <a:gd name="T70" fmla="*/ 567 w 685"/>
              <a:gd name="T71" fmla="*/ 1026 h 1109"/>
              <a:gd name="T72" fmla="*/ 582 w 685"/>
              <a:gd name="T73" fmla="*/ 1045 h 1109"/>
              <a:gd name="T74" fmla="*/ 599 w 685"/>
              <a:gd name="T75" fmla="*/ 1064 h 1109"/>
              <a:gd name="T76" fmla="*/ 615 w 685"/>
              <a:gd name="T77" fmla="*/ 1083 h 1109"/>
              <a:gd name="T78" fmla="*/ 630 w 685"/>
              <a:gd name="T79" fmla="*/ 1089 h 1109"/>
              <a:gd name="T80" fmla="*/ 642 w 685"/>
              <a:gd name="T81" fmla="*/ 1095 h 1109"/>
              <a:gd name="T82" fmla="*/ 657 w 685"/>
              <a:gd name="T83" fmla="*/ 1102 h 1109"/>
              <a:gd name="T84" fmla="*/ 674 w 685"/>
              <a:gd name="T85" fmla="*/ 1102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109">
                <a:moveTo>
                  <a:pt x="0" y="1108"/>
                </a:moveTo>
                <a:lnTo>
                  <a:pt x="6" y="1102"/>
                </a:lnTo>
                <a:lnTo>
                  <a:pt x="10" y="1102"/>
                </a:lnTo>
                <a:lnTo>
                  <a:pt x="15" y="1102"/>
                </a:lnTo>
                <a:lnTo>
                  <a:pt x="21" y="1102"/>
                </a:lnTo>
                <a:lnTo>
                  <a:pt x="27" y="1102"/>
                </a:lnTo>
                <a:lnTo>
                  <a:pt x="33" y="1102"/>
                </a:lnTo>
                <a:lnTo>
                  <a:pt x="38" y="1095"/>
                </a:lnTo>
                <a:lnTo>
                  <a:pt x="42" y="1095"/>
                </a:lnTo>
                <a:lnTo>
                  <a:pt x="48" y="1095"/>
                </a:lnTo>
                <a:lnTo>
                  <a:pt x="50" y="1089"/>
                </a:lnTo>
                <a:lnTo>
                  <a:pt x="54" y="1089"/>
                </a:lnTo>
                <a:lnTo>
                  <a:pt x="58" y="1089"/>
                </a:lnTo>
                <a:lnTo>
                  <a:pt x="63" y="1089"/>
                </a:lnTo>
                <a:lnTo>
                  <a:pt x="69" y="1083"/>
                </a:lnTo>
                <a:lnTo>
                  <a:pt x="75" y="1077"/>
                </a:lnTo>
                <a:lnTo>
                  <a:pt x="81" y="1070"/>
                </a:lnTo>
                <a:lnTo>
                  <a:pt x="86" y="1064"/>
                </a:lnTo>
                <a:lnTo>
                  <a:pt x="90" y="1064"/>
                </a:lnTo>
                <a:lnTo>
                  <a:pt x="96" y="1058"/>
                </a:lnTo>
                <a:lnTo>
                  <a:pt x="102" y="1045"/>
                </a:lnTo>
                <a:lnTo>
                  <a:pt x="108" y="1039"/>
                </a:lnTo>
                <a:lnTo>
                  <a:pt x="113" y="1032"/>
                </a:lnTo>
                <a:lnTo>
                  <a:pt x="117" y="1026"/>
                </a:lnTo>
                <a:lnTo>
                  <a:pt x="123" y="1014"/>
                </a:lnTo>
                <a:lnTo>
                  <a:pt x="129" y="995"/>
                </a:lnTo>
                <a:lnTo>
                  <a:pt x="133" y="982"/>
                </a:lnTo>
                <a:lnTo>
                  <a:pt x="138" y="976"/>
                </a:lnTo>
                <a:lnTo>
                  <a:pt x="144" y="957"/>
                </a:lnTo>
                <a:lnTo>
                  <a:pt x="150" y="938"/>
                </a:lnTo>
                <a:lnTo>
                  <a:pt x="156" y="913"/>
                </a:lnTo>
                <a:lnTo>
                  <a:pt x="161" y="900"/>
                </a:lnTo>
                <a:lnTo>
                  <a:pt x="165" y="888"/>
                </a:lnTo>
                <a:lnTo>
                  <a:pt x="171" y="856"/>
                </a:lnTo>
                <a:lnTo>
                  <a:pt x="177" y="825"/>
                </a:lnTo>
                <a:lnTo>
                  <a:pt x="181" y="812"/>
                </a:lnTo>
                <a:lnTo>
                  <a:pt x="186" y="793"/>
                </a:lnTo>
                <a:lnTo>
                  <a:pt x="192" y="755"/>
                </a:lnTo>
                <a:lnTo>
                  <a:pt x="198" y="718"/>
                </a:lnTo>
                <a:lnTo>
                  <a:pt x="204" y="680"/>
                </a:lnTo>
                <a:lnTo>
                  <a:pt x="209" y="661"/>
                </a:lnTo>
                <a:lnTo>
                  <a:pt x="213" y="636"/>
                </a:lnTo>
                <a:lnTo>
                  <a:pt x="219" y="592"/>
                </a:lnTo>
                <a:lnTo>
                  <a:pt x="225" y="548"/>
                </a:lnTo>
                <a:lnTo>
                  <a:pt x="229" y="523"/>
                </a:lnTo>
                <a:lnTo>
                  <a:pt x="234" y="504"/>
                </a:lnTo>
                <a:lnTo>
                  <a:pt x="240" y="460"/>
                </a:lnTo>
                <a:lnTo>
                  <a:pt x="246" y="409"/>
                </a:lnTo>
                <a:lnTo>
                  <a:pt x="252" y="365"/>
                </a:lnTo>
                <a:lnTo>
                  <a:pt x="257" y="340"/>
                </a:lnTo>
                <a:lnTo>
                  <a:pt x="261" y="321"/>
                </a:lnTo>
                <a:lnTo>
                  <a:pt x="267" y="277"/>
                </a:lnTo>
                <a:lnTo>
                  <a:pt x="273" y="233"/>
                </a:lnTo>
                <a:lnTo>
                  <a:pt x="279" y="195"/>
                </a:lnTo>
                <a:lnTo>
                  <a:pt x="284" y="176"/>
                </a:lnTo>
                <a:lnTo>
                  <a:pt x="288" y="157"/>
                </a:lnTo>
                <a:lnTo>
                  <a:pt x="294" y="120"/>
                </a:lnTo>
                <a:lnTo>
                  <a:pt x="300" y="88"/>
                </a:lnTo>
                <a:lnTo>
                  <a:pt x="304" y="76"/>
                </a:lnTo>
                <a:lnTo>
                  <a:pt x="309" y="63"/>
                </a:lnTo>
                <a:lnTo>
                  <a:pt x="315" y="38"/>
                </a:lnTo>
                <a:lnTo>
                  <a:pt x="321" y="19"/>
                </a:lnTo>
                <a:lnTo>
                  <a:pt x="327" y="6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6"/>
                </a:lnTo>
                <a:lnTo>
                  <a:pt x="363" y="19"/>
                </a:lnTo>
                <a:lnTo>
                  <a:pt x="369" y="38"/>
                </a:lnTo>
                <a:lnTo>
                  <a:pt x="375" y="63"/>
                </a:lnTo>
                <a:lnTo>
                  <a:pt x="380" y="76"/>
                </a:lnTo>
                <a:lnTo>
                  <a:pt x="384" y="88"/>
                </a:lnTo>
                <a:lnTo>
                  <a:pt x="390" y="120"/>
                </a:lnTo>
                <a:lnTo>
                  <a:pt x="396" y="157"/>
                </a:lnTo>
                <a:lnTo>
                  <a:pt x="400" y="176"/>
                </a:lnTo>
                <a:lnTo>
                  <a:pt x="405" y="195"/>
                </a:lnTo>
                <a:lnTo>
                  <a:pt x="411" y="233"/>
                </a:lnTo>
                <a:lnTo>
                  <a:pt x="417" y="277"/>
                </a:lnTo>
                <a:lnTo>
                  <a:pt x="423" y="321"/>
                </a:lnTo>
                <a:lnTo>
                  <a:pt x="428" y="340"/>
                </a:lnTo>
                <a:lnTo>
                  <a:pt x="432" y="365"/>
                </a:lnTo>
                <a:lnTo>
                  <a:pt x="438" y="409"/>
                </a:lnTo>
                <a:lnTo>
                  <a:pt x="444" y="460"/>
                </a:lnTo>
                <a:lnTo>
                  <a:pt x="450" y="504"/>
                </a:lnTo>
                <a:lnTo>
                  <a:pt x="455" y="523"/>
                </a:lnTo>
                <a:lnTo>
                  <a:pt x="459" y="548"/>
                </a:lnTo>
                <a:lnTo>
                  <a:pt x="465" y="592"/>
                </a:lnTo>
                <a:lnTo>
                  <a:pt x="471" y="636"/>
                </a:lnTo>
                <a:lnTo>
                  <a:pt x="475" y="661"/>
                </a:lnTo>
                <a:lnTo>
                  <a:pt x="480" y="680"/>
                </a:lnTo>
                <a:lnTo>
                  <a:pt x="486" y="718"/>
                </a:lnTo>
                <a:lnTo>
                  <a:pt x="492" y="755"/>
                </a:lnTo>
                <a:lnTo>
                  <a:pt x="498" y="793"/>
                </a:lnTo>
                <a:lnTo>
                  <a:pt x="503" y="812"/>
                </a:lnTo>
                <a:lnTo>
                  <a:pt x="507" y="825"/>
                </a:lnTo>
                <a:lnTo>
                  <a:pt x="513" y="856"/>
                </a:lnTo>
                <a:lnTo>
                  <a:pt x="519" y="888"/>
                </a:lnTo>
                <a:lnTo>
                  <a:pt x="523" y="900"/>
                </a:lnTo>
                <a:lnTo>
                  <a:pt x="528" y="913"/>
                </a:lnTo>
                <a:lnTo>
                  <a:pt x="534" y="938"/>
                </a:lnTo>
                <a:lnTo>
                  <a:pt x="540" y="957"/>
                </a:lnTo>
                <a:lnTo>
                  <a:pt x="546" y="976"/>
                </a:lnTo>
                <a:lnTo>
                  <a:pt x="551" y="982"/>
                </a:lnTo>
                <a:lnTo>
                  <a:pt x="555" y="995"/>
                </a:lnTo>
                <a:lnTo>
                  <a:pt x="561" y="1014"/>
                </a:lnTo>
                <a:lnTo>
                  <a:pt x="567" y="1026"/>
                </a:lnTo>
                <a:lnTo>
                  <a:pt x="571" y="1032"/>
                </a:lnTo>
                <a:lnTo>
                  <a:pt x="576" y="1039"/>
                </a:lnTo>
                <a:lnTo>
                  <a:pt x="582" y="1045"/>
                </a:lnTo>
                <a:lnTo>
                  <a:pt x="588" y="1058"/>
                </a:lnTo>
                <a:lnTo>
                  <a:pt x="594" y="1064"/>
                </a:lnTo>
                <a:lnTo>
                  <a:pt x="599" y="1064"/>
                </a:lnTo>
                <a:lnTo>
                  <a:pt x="603" y="1070"/>
                </a:lnTo>
                <a:lnTo>
                  <a:pt x="609" y="1077"/>
                </a:lnTo>
                <a:lnTo>
                  <a:pt x="615" y="1083"/>
                </a:lnTo>
                <a:lnTo>
                  <a:pt x="621" y="1089"/>
                </a:lnTo>
                <a:lnTo>
                  <a:pt x="626" y="1089"/>
                </a:lnTo>
                <a:lnTo>
                  <a:pt x="630" y="1089"/>
                </a:lnTo>
                <a:lnTo>
                  <a:pt x="634" y="1089"/>
                </a:lnTo>
                <a:lnTo>
                  <a:pt x="636" y="1095"/>
                </a:lnTo>
                <a:lnTo>
                  <a:pt x="642" y="1095"/>
                </a:lnTo>
                <a:lnTo>
                  <a:pt x="646" y="1095"/>
                </a:lnTo>
                <a:lnTo>
                  <a:pt x="651" y="1102"/>
                </a:lnTo>
                <a:lnTo>
                  <a:pt x="657" y="1102"/>
                </a:lnTo>
                <a:lnTo>
                  <a:pt x="663" y="1102"/>
                </a:lnTo>
                <a:lnTo>
                  <a:pt x="669" y="1102"/>
                </a:lnTo>
                <a:lnTo>
                  <a:pt x="674" y="1102"/>
                </a:lnTo>
                <a:lnTo>
                  <a:pt x="678" y="1102"/>
                </a:lnTo>
                <a:lnTo>
                  <a:pt x="684" y="11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2" descr="Wide upward diagonal"/>
          <p:cNvSpPr>
            <a:spLocks noChangeArrowheads="1"/>
          </p:cNvSpPr>
          <p:nvPr/>
        </p:nvSpPr>
        <p:spPr bwMode="auto">
          <a:xfrm>
            <a:off x="1149350" y="63817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4064000" y="5130800"/>
            <a:ext cx="1087438" cy="725488"/>
          </a:xfrm>
          <a:custGeom>
            <a:avLst/>
            <a:gdLst>
              <a:gd name="T0" fmla="*/ 10 w 685"/>
              <a:gd name="T1" fmla="*/ 3 h 457"/>
              <a:gd name="T2" fmla="*/ 27 w 685"/>
              <a:gd name="T3" fmla="*/ 3 h 457"/>
              <a:gd name="T4" fmla="*/ 42 w 685"/>
              <a:gd name="T5" fmla="*/ 5 h 457"/>
              <a:gd name="T6" fmla="*/ 54 w 685"/>
              <a:gd name="T7" fmla="*/ 8 h 457"/>
              <a:gd name="T8" fmla="*/ 69 w 685"/>
              <a:gd name="T9" fmla="*/ 10 h 457"/>
              <a:gd name="T10" fmla="*/ 86 w 685"/>
              <a:gd name="T11" fmla="*/ 18 h 457"/>
              <a:gd name="T12" fmla="*/ 102 w 685"/>
              <a:gd name="T13" fmla="*/ 26 h 457"/>
              <a:gd name="T14" fmla="*/ 117 w 685"/>
              <a:gd name="T15" fmla="*/ 34 h 457"/>
              <a:gd name="T16" fmla="*/ 133 w 685"/>
              <a:gd name="T17" fmla="*/ 52 h 457"/>
              <a:gd name="T18" fmla="*/ 150 w 685"/>
              <a:gd name="T19" fmla="*/ 70 h 457"/>
              <a:gd name="T20" fmla="*/ 165 w 685"/>
              <a:gd name="T21" fmla="*/ 91 h 457"/>
              <a:gd name="T22" fmla="*/ 181 w 685"/>
              <a:gd name="T23" fmla="*/ 122 h 457"/>
              <a:gd name="T24" fmla="*/ 198 w 685"/>
              <a:gd name="T25" fmla="*/ 161 h 457"/>
              <a:gd name="T26" fmla="*/ 213 w 685"/>
              <a:gd name="T27" fmla="*/ 194 h 457"/>
              <a:gd name="T28" fmla="*/ 229 w 685"/>
              <a:gd name="T29" fmla="*/ 241 h 457"/>
              <a:gd name="T30" fmla="*/ 246 w 685"/>
              <a:gd name="T31" fmla="*/ 288 h 457"/>
              <a:gd name="T32" fmla="*/ 261 w 685"/>
              <a:gd name="T33" fmla="*/ 324 h 457"/>
              <a:gd name="T34" fmla="*/ 279 w 685"/>
              <a:gd name="T35" fmla="*/ 376 h 457"/>
              <a:gd name="T36" fmla="*/ 294 w 685"/>
              <a:gd name="T37" fmla="*/ 407 h 457"/>
              <a:gd name="T38" fmla="*/ 309 w 685"/>
              <a:gd name="T39" fmla="*/ 430 h 457"/>
              <a:gd name="T40" fmla="*/ 327 w 685"/>
              <a:gd name="T41" fmla="*/ 453 h 457"/>
              <a:gd name="T42" fmla="*/ 342 w 685"/>
              <a:gd name="T43" fmla="*/ 456 h 457"/>
              <a:gd name="T44" fmla="*/ 357 w 685"/>
              <a:gd name="T45" fmla="*/ 453 h 457"/>
              <a:gd name="T46" fmla="*/ 375 w 685"/>
              <a:gd name="T47" fmla="*/ 430 h 457"/>
              <a:gd name="T48" fmla="*/ 390 w 685"/>
              <a:gd name="T49" fmla="*/ 407 h 457"/>
              <a:gd name="T50" fmla="*/ 405 w 685"/>
              <a:gd name="T51" fmla="*/ 376 h 457"/>
              <a:gd name="T52" fmla="*/ 423 w 685"/>
              <a:gd name="T53" fmla="*/ 324 h 457"/>
              <a:gd name="T54" fmla="*/ 438 w 685"/>
              <a:gd name="T55" fmla="*/ 288 h 457"/>
              <a:gd name="T56" fmla="*/ 455 w 685"/>
              <a:gd name="T57" fmla="*/ 241 h 457"/>
              <a:gd name="T58" fmla="*/ 471 w 685"/>
              <a:gd name="T59" fmla="*/ 194 h 457"/>
              <a:gd name="T60" fmla="*/ 486 w 685"/>
              <a:gd name="T61" fmla="*/ 161 h 457"/>
              <a:gd name="T62" fmla="*/ 503 w 685"/>
              <a:gd name="T63" fmla="*/ 122 h 457"/>
              <a:gd name="T64" fmla="*/ 519 w 685"/>
              <a:gd name="T65" fmla="*/ 91 h 457"/>
              <a:gd name="T66" fmla="*/ 534 w 685"/>
              <a:gd name="T67" fmla="*/ 70 h 457"/>
              <a:gd name="T68" fmla="*/ 551 w 685"/>
              <a:gd name="T69" fmla="*/ 52 h 457"/>
              <a:gd name="T70" fmla="*/ 567 w 685"/>
              <a:gd name="T71" fmla="*/ 34 h 457"/>
              <a:gd name="T72" fmla="*/ 582 w 685"/>
              <a:gd name="T73" fmla="*/ 26 h 457"/>
              <a:gd name="T74" fmla="*/ 599 w 685"/>
              <a:gd name="T75" fmla="*/ 18 h 457"/>
              <a:gd name="T76" fmla="*/ 615 w 685"/>
              <a:gd name="T77" fmla="*/ 10 h 457"/>
              <a:gd name="T78" fmla="*/ 630 w 685"/>
              <a:gd name="T79" fmla="*/ 8 h 457"/>
              <a:gd name="T80" fmla="*/ 642 w 685"/>
              <a:gd name="T81" fmla="*/ 5 h 457"/>
              <a:gd name="T82" fmla="*/ 657 w 685"/>
              <a:gd name="T83" fmla="*/ 3 h 457"/>
              <a:gd name="T84" fmla="*/ 674 w 685"/>
              <a:gd name="T85" fmla="*/ 3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457">
                <a:moveTo>
                  <a:pt x="0" y="0"/>
                </a:moveTo>
                <a:lnTo>
                  <a:pt x="6" y="3"/>
                </a:lnTo>
                <a:lnTo>
                  <a:pt x="10" y="3"/>
                </a:lnTo>
                <a:lnTo>
                  <a:pt x="15" y="3"/>
                </a:lnTo>
                <a:lnTo>
                  <a:pt x="21" y="3"/>
                </a:lnTo>
                <a:lnTo>
                  <a:pt x="27" y="3"/>
                </a:lnTo>
                <a:lnTo>
                  <a:pt x="33" y="3"/>
                </a:lnTo>
                <a:lnTo>
                  <a:pt x="38" y="5"/>
                </a:lnTo>
                <a:lnTo>
                  <a:pt x="42" y="5"/>
                </a:lnTo>
                <a:lnTo>
                  <a:pt x="48" y="5"/>
                </a:lnTo>
                <a:lnTo>
                  <a:pt x="50" y="8"/>
                </a:lnTo>
                <a:lnTo>
                  <a:pt x="54" y="8"/>
                </a:lnTo>
                <a:lnTo>
                  <a:pt x="58" y="8"/>
                </a:lnTo>
                <a:lnTo>
                  <a:pt x="63" y="8"/>
                </a:lnTo>
                <a:lnTo>
                  <a:pt x="69" y="10"/>
                </a:lnTo>
                <a:lnTo>
                  <a:pt x="75" y="13"/>
                </a:lnTo>
                <a:lnTo>
                  <a:pt x="81" y="16"/>
                </a:lnTo>
                <a:lnTo>
                  <a:pt x="86" y="18"/>
                </a:lnTo>
                <a:lnTo>
                  <a:pt x="90" y="18"/>
                </a:lnTo>
                <a:lnTo>
                  <a:pt x="96" y="21"/>
                </a:lnTo>
                <a:lnTo>
                  <a:pt x="102" y="26"/>
                </a:lnTo>
                <a:lnTo>
                  <a:pt x="108" y="29"/>
                </a:lnTo>
                <a:lnTo>
                  <a:pt x="113" y="31"/>
                </a:lnTo>
                <a:lnTo>
                  <a:pt x="117" y="34"/>
                </a:lnTo>
                <a:lnTo>
                  <a:pt x="123" y="39"/>
                </a:lnTo>
                <a:lnTo>
                  <a:pt x="129" y="47"/>
                </a:lnTo>
                <a:lnTo>
                  <a:pt x="133" y="52"/>
                </a:lnTo>
                <a:lnTo>
                  <a:pt x="138" y="54"/>
                </a:lnTo>
                <a:lnTo>
                  <a:pt x="144" y="62"/>
                </a:lnTo>
                <a:lnTo>
                  <a:pt x="150" y="70"/>
                </a:lnTo>
                <a:lnTo>
                  <a:pt x="156" y="80"/>
                </a:lnTo>
                <a:lnTo>
                  <a:pt x="161" y="86"/>
                </a:lnTo>
                <a:lnTo>
                  <a:pt x="165" y="91"/>
                </a:lnTo>
                <a:lnTo>
                  <a:pt x="171" y="104"/>
                </a:lnTo>
                <a:lnTo>
                  <a:pt x="177" y="117"/>
                </a:lnTo>
                <a:lnTo>
                  <a:pt x="181" y="122"/>
                </a:lnTo>
                <a:lnTo>
                  <a:pt x="186" y="130"/>
                </a:lnTo>
                <a:lnTo>
                  <a:pt x="192" y="145"/>
                </a:lnTo>
                <a:lnTo>
                  <a:pt x="198" y="161"/>
                </a:lnTo>
                <a:lnTo>
                  <a:pt x="204" y="176"/>
                </a:lnTo>
                <a:lnTo>
                  <a:pt x="209" y="184"/>
                </a:lnTo>
                <a:lnTo>
                  <a:pt x="213" y="194"/>
                </a:lnTo>
                <a:lnTo>
                  <a:pt x="219" y="212"/>
                </a:lnTo>
                <a:lnTo>
                  <a:pt x="225" y="231"/>
                </a:lnTo>
                <a:lnTo>
                  <a:pt x="229" y="241"/>
                </a:lnTo>
                <a:lnTo>
                  <a:pt x="234" y="249"/>
                </a:lnTo>
                <a:lnTo>
                  <a:pt x="240" y="267"/>
                </a:lnTo>
                <a:lnTo>
                  <a:pt x="246" y="288"/>
                </a:lnTo>
                <a:lnTo>
                  <a:pt x="252" y="306"/>
                </a:lnTo>
                <a:lnTo>
                  <a:pt x="257" y="316"/>
                </a:lnTo>
                <a:lnTo>
                  <a:pt x="261" y="324"/>
                </a:lnTo>
                <a:lnTo>
                  <a:pt x="267" y="342"/>
                </a:lnTo>
                <a:lnTo>
                  <a:pt x="273" y="360"/>
                </a:lnTo>
                <a:lnTo>
                  <a:pt x="279" y="376"/>
                </a:lnTo>
                <a:lnTo>
                  <a:pt x="284" y="383"/>
                </a:lnTo>
                <a:lnTo>
                  <a:pt x="288" y="391"/>
                </a:lnTo>
                <a:lnTo>
                  <a:pt x="294" y="407"/>
                </a:lnTo>
                <a:lnTo>
                  <a:pt x="300" y="420"/>
                </a:lnTo>
                <a:lnTo>
                  <a:pt x="304" y="425"/>
                </a:lnTo>
                <a:lnTo>
                  <a:pt x="309" y="430"/>
                </a:lnTo>
                <a:lnTo>
                  <a:pt x="315" y="440"/>
                </a:lnTo>
                <a:lnTo>
                  <a:pt x="321" y="448"/>
                </a:lnTo>
                <a:lnTo>
                  <a:pt x="327" y="453"/>
                </a:lnTo>
                <a:lnTo>
                  <a:pt x="332" y="456"/>
                </a:lnTo>
                <a:lnTo>
                  <a:pt x="336" y="456"/>
                </a:lnTo>
                <a:lnTo>
                  <a:pt x="342" y="456"/>
                </a:lnTo>
                <a:lnTo>
                  <a:pt x="348" y="456"/>
                </a:lnTo>
                <a:lnTo>
                  <a:pt x="352" y="456"/>
                </a:lnTo>
                <a:lnTo>
                  <a:pt x="357" y="453"/>
                </a:lnTo>
                <a:lnTo>
                  <a:pt x="363" y="448"/>
                </a:lnTo>
                <a:lnTo>
                  <a:pt x="369" y="440"/>
                </a:lnTo>
                <a:lnTo>
                  <a:pt x="375" y="430"/>
                </a:lnTo>
                <a:lnTo>
                  <a:pt x="380" y="425"/>
                </a:lnTo>
                <a:lnTo>
                  <a:pt x="384" y="420"/>
                </a:lnTo>
                <a:lnTo>
                  <a:pt x="390" y="407"/>
                </a:lnTo>
                <a:lnTo>
                  <a:pt x="396" y="391"/>
                </a:lnTo>
                <a:lnTo>
                  <a:pt x="400" y="383"/>
                </a:lnTo>
                <a:lnTo>
                  <a:pt x="405" y="376"/>
                </a:lnTo>
                <a:lnTo>
                  <a:pt x="411" y="360"/>
                </a:lnTo>
                <a:lnTo>
                  <a:pt x="417" y="342"/>
                </a:lnTo>
                <a:lnTo>
                  <a:pt x="423" y="324"/>
                </a:lnTo>
                <a:lnTo>
                  <a:pt x="428" y="316"/>
                </a:lnTo>
                <a:lnTo>
                  <a:pt x="432" y="306"/>
                </a:lnTo>
                <a:lnTo>
                  <a:pt x="438" y="288"/>
                </a:lnTo>
                <a:lnTo>
                  <a:pt x="444" y="267"/>
                </a:lnTo>
                <a:lnTo>
                  <a:pt x="450" y="249"/>
                </a:lnTo>
                <a:lnTo>
                  <a:pt x="455" y="241"/>
                </a:lnTo>
                <a:lnTo>
                  <a:pt x="459" y="231"/>
                </a:lnTo>
                <a:lnTo>
                  <a:pt x="465" y="212"/>
                </a:lnTo>
                <a:lnTo>
                  <a:pt x="471" y="194"/>
                </a:lnTo>
                <a:lnTo>
                  <a:pt x="475" y="184"/>
                </a:lnTo>
                <a:lnTo>
                  <a:pt x="480" y="176"/>
                </a:lnTo>
                <a:lnTo>
                  <a:pt x="486" y="161"/>
                </a:lnTo>
                <a:lnTo>
                  <a:pt x="492" y="145"/>
                </a:lnTo>
                <a:lnTo>
                  <a:pt x="498" y="130"/>
                </a:lnTo>
                <a:lnTo>
                  <a:pt x="503" y="122"/>
                </a:lnTo>
                <a:lnTo>
                  <a:pt x="507" y="117"/>
                </a:lnTo>
                <a:lnTo>
                  <a:pt x="513" y="104"/>
                </a:lnTo>
                <a:lnTo>
                  <a:pt x="519" y="91"/>
                </a:lnTo>
                <a:lnTo>
                  <a:pt x="523" y="86"/>
                </a:lnTo>
                <a:lnTo>
                  <a:pt x="528" y="80"/>
                </a:lnTo>
                <a:lnTo>
                  <a:pt x="534" y="70"/>
                </a:lnTo>
                <a:lnTo>
                  <a:pt x="540" y="62"/>
                </a:lnTo>
                <a:lnTo>
                  <a:pt x="546" y="54"/>
                </a:lnTo>
                <a:lnTo>
                  <a:pt x="551" y="52"/>
                </a:lnTo>
                <a:lnTo>
                  <a:pt x="555" y="47"/>
                </a:lnTo>
                <a:lnTo>
                  <a:pt x="561" y="39"/>
                </a:lnTo>
                <a:lnTo>
                  <a:pt x="567" y="34"/>
                </a:lnTo>
                <a:lnTo>
                  <a:pt x="571" y="31"/>
                </a:lnTo>
                <a:lnTo>
                  <a:pt x="576" y="29"/>
                </a:lnTo>
                <a:lnTo>
                  <a:pt x="582" y="26"/>
                </a:lnTo>
                <a:lnTo>
                  <a:pt x="588" y="21"/>
                </a:lnTo>
                <a:lnTo>
                  <a:pt x="594" y="18"/>
                </a:lnTo>
                <a:lnTo>
                  <a:pt x="599" y="18"/>
                </a:lnTo>
                <a:lnTo>
                  <a:pt x="603" y="16"/>
                </a:lnTo>
                <a:lnTo>
                  <a:pt x="609" y="13"/>
                </a:lnTo>
                <a:lnTo>
                  <a:pt x="615" y="10"/>
                </a:lnTo>
                <a:lnTo>
                  <a:pt x="621" y="8"/>
                </a:lnTo>
                <a:lnTo>
                  <a:pt x="626" y="8"/>
                </a:lnTo>
                <a:lnTo>
                  <a:pt x="630" y="8"/>
                </a:lnTo>
                <a:lnTo>
                  <a:pt x="634" y="8"/>
                </a:lnTo>
                <a:lnTo>
                  <a:pt x="636" y="5"/>
                </a:lnTo>
                <a:lnTo>
                  <a:pt x="642" y="5"/>
                </a:lnTo>
                <a:lnTo>
                  <a:pt x="646" y="5"/>
                </a:lnTo>
                <a:lnTo>
                  <a:pt x="651" y="3"/>
                </a:lnTo>
                <a:lnTo>
                  <a:pt x="657" y="3"/>
                </a:lnTo>
                <a:lnTo>
                  <a:pt x="663" y="3"/>
                </a:lnTo>
                <a:lnTo>
                  <a:pt x="669" y="3"/>
                </a:lnTo>
                <a:lnTo>
                  <a:pt x="674" y="3"/>
                </a:lnTo>
                <a:lnTo>
                  <a:pt x="678" y="3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4279900" y="4972050"/>
            <a:ext cx="609600" cy="1022350"/>
            <a:chOff x="2696" y="2988"/>
            <a:chExt cx="384" cy="644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696" y="3021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700" y="3632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3080" y="2988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85800" y="4711700"/>
            <a:ext cx="4445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673100" y="57658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008563" y="5516563"/>
            <a:ext cx="390812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dirty="0" smtClean="0">
                <a:latin typeface="Book Antiqua" panose="02040602050305030304" pitchFamily="18" charset="0"/>
              </a:rPr>
              <a:t>Liquid </a:t>
            </a:r>
            <a:r>
              <a:rPr lang="en-US" altLang="en-US" sz="2400" dirty="0">
                <a:latin typeface="Book Antiqua" panose="02040602050305030304" pitchFamily="18" charset="0"/>
              </a:rPr>
              <a:t>phase concentration</a:t>
            </a: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 flipV="1">
            <a:off x="4768850" y="5568950"/>
            <a:ext cx="3683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2044700" y="3000375"/>
            <a:ext cx="1087438" cy="2128838"/>
          </a:xfrm>
          <a:custGeom>
            <a:avLst/>
            <a:gdLst>
              <a:gd name="T0" fmla="*/ 10 w 685"/>
              <a:gd name="T1" fmla="*/ 1332 h 1341"/>
              <a:gd name="T2" fmla="*/ 27 w 685"/>
              <a:gd name="T3" fmla="*/ 1332 h 1341"/>
              <a:gd name="T4" fmla="*/ 42 w 685"/>
              <a:gd name="T5" fmla="*/ 1325 h 1341"/>
              <a:gd name="T6" fmla="*/ 54 w 685"/>
              <a:gd name="T7" fmla="*/ 1317 h 1341"/>
              <a:gd name="T8" fmla="*/ 69 w 685"/>
              <a:gd name="T9" fmla="*/ 1310 h 1341"/>
              <a:gd name="T10" fmla="*/ 86 w 685"/>
              <a:gd name="T11" fmla="*/ 1287 h 1341"/>
              <a:gd name="T12" fmla="*/ 102 w 685"/>
              <a:gd name="T13" fmla="*/ 1264 h 1341"/>
              <a:gd name="T14" fmla="*/ 117 w 685"/>
              <a:gd name="T15" fmla="*/ 1241 h 1341"/>
              <a:gd name="T16" fmla="*/ 133 w 685"/>
              <a:gd name="T17" fmla="*/ 1188 h 1341"/>
              <a:gd name="T18" fmla="*/ 150 w 685"/>
              <a:gd name="T19" fmla="*/ 1134 h 1341"/>
              <a:gd name="T20" fmla="*/ 165 w 685"/>
              <a:gd name="T21" fmla="*/ 1074 h 1341"/>
              <a:gd name="T22" fmla="*/ 181 w 685"/>
              <a:gd name="T23" fmla="*/ 982 h 1341"/>
              <a:gd name="T24" fmla="*/ 198 w 685"/>
              <a:gd name="T25" fmla="*/ 868 h 1341"/>
              <a:gd name="T26" fmla="*/ 213 w 685"/>
              <a:gd name="T27" fmla="*/ 769 h 1341"/>
              <a:gd name="T28" fmla="*/ 229 w 685"/>
              <a:gd name="T29" fmla="*/ 632 h 1341"/>
              <a:gd name="T30" fmla="*/ 246 w 685"/>
              <a:gd name="T31" fmla="*/ 495 h 1341"/>
              <a:gd name="T32" fmla="*/ 261 w 685"/>
              <a:gd name="T33" fmla="*/ 388 h 1341"/>
              <a:gd name="T34" fmla="*/ 279 w 685"/>
              <a:gd name="T35" fmla="*/ 236 h 1341"/>
              <a:gd name="T36" fmla="*/ 294 w 685"/>
              <a:gd name="T37" fmla="*/ 145 h 1341"/>
              <a:gd name="T38" fmla="*/ 309 w 685"/>
              <a:gd name="T39" fmla="*/ 76 h 1341"/>
              <a:gd name="T40" fmla="*/ 327 w 685"/>
              <a:gd name="T41" fmla="*/ 8 h 1341"/>
              <a:gd name="T42" fmla="*/ 342 w 685"/>
              <a:gd name="T43" fmla="*/ 0 h 1341"/>
              <a:gd name="T44" fmla="*/ 357 w 685"/>
              <a:gd name="T45" fmla="*/ 8 h 1341"/>
              <a:gd name="T46" fmla="*/ 375 w 685"/>
              <a:gd name="T47" fmla="*/ 76 h 1341"/>
              <a:gd name="T48" fmla="*/ 390 w 685"/>
              <a:gd name="T49" fmla="*/ 145 h 1341"/>
              <a:gd name="T50" fmla="*/ 405 w 685"/>
              <a:gd name="T51" fmla="*/ 236 h 1341"/>
              <a:gd name="T52" fmla="*/ 423 w 685"/>
              <a:gd name="T53" fmla="*/ 388 h 1341"/>
              <a:gd name="T54" fmla="*/ 438 w 685"/>
              <a:gd name="T55" fmla="*/ 495 h 1341"/>
              <a:gd name="T56" fmla="*/ 455 w 685"/>
              <a:gd name="T57" fmla="*/ 632 h 1341"/>
              <a:gd name="T58" fmla="*/ 471 w 685"/>
              <a:gd name="T59" fmla="*/ 769 h 1341"/>
              <a:gd name="T60" fmla="*/ 486 w 685"/>
              <a:gd name="T61" fmla="*/ 868 h 1341"/>
              <a:gd name="T62" fmla="*/ 503 w 685"/>
              <a:gd name="T63" fmla="*/ 982 h 1341"/>
              <a:gd name="T64" fmla="*/ 519 w 685"/>
              <a:gd name="T65" fmla="*/ 1074 h 1341"/>
              <a:gd name="T66" fmla="*/ 534 w 685"/>
              <a:gd name="T67" fmla="*/ 1134 h 1341"/>
              <a:gd name="T68" fmla="*/ 551 w 685"/>
              <a:gd name="T69" fmla="*/ 1188 h 1341"/>
              <a:gd name="T70" fmla="*/ 567 w 685"/>
              <a:gd name="T71" fmla="*/ 1241 h 1341"/>
              <a:gd name="T72" fmla="*/ 582 w 685"/>
              <a:gd name="T73" fmla="*/ 1264 h 1341"/>
              <a:gd name="T74" fmla="*/ 599 w 685"/>
              <a:gd name="T75" fmla="*/ 1287 h 1341"/>
              <a:gd name="T76" fmla="*/ 615 w 685"/>
              <a:gd name="T77" fmla="*/ 1310 h 1341"/>
              <a:gd name="T78" fmla="*/ 630 w 685"/>
              <a:gd name="T79" fmla="*/ 1317 h 1341"/>
              <a:gd name="T80" fmla="*/ 642 w 685"/>
              <a:gd name="T81" fmla="*/ 1325 h 1341"/>
              <a:gd name="T82" fmla="*/ 657 w 685"/>
              <a:gd name="T83" fmla="*/ 1332 h 1341"/>
              <a:gd name="T84" fmla="*/ 674 w 685"/>
              <a:gd name="T85" fmla="*/ 1332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341">
                <a:moveTo>
                  <a:pt x="0" y="1340"/>
                </a:moveTo>
                <a:lnTo>
                  <a:pt x="6" y="1332"/>
                </a:lnTo>
                <a:lnTo>
                  <a:pt x="10" y="1332"/>
                </a:lnTo>
                <a:lnTo>
                  <a:pt x="15" y="1332"/>
                </a:lnTo>
                <a:lnTo>
                  <a:pt x="21" y="1332"/>
                </a:lnTo>
                <a:lnTo>
                  <a:pt x="27" y="1332"/>
                </a:lnTo>
                <a:lnTo>
                  <a:pt x="33" y="1332"/>
                </a:lnTo>
                <a:lnTo>
                  <a:pt x="38" y="1325"/>
                </a:lnTo>
                <a:lnTo>
                  <a:pt x="42" y="1325"/>
                </a:lnTo>
                <a:lnTo>
                  <a:pt x="48" y="1325"/>
                </a:lnTo>
                <a:lnTo>
                  <a:pt x="50" y="1317"/>
                </a:lnTo>
                <a:lnTo>
                  <a:pt x="54" y="1317"/>
                </a:lnTo>
                <a:lnTo>
                  <a:pt x="58" y="1317"/>
                </a:lnTo>
                <a:lnTo>
                  <a:pt x="63" y="1317"/>
                </a:lnTo>
                <a:lnTo>
                  <a:pt x="69" y="1310"/>
                </a:lnTo>
                <a:lnTo>
                  <a:pt x="75" y="1302"/>
                </a:lnTo>
                <a:lnTo>
                  <a:pt x="81" y="1294"/>
                </a:lnTo>
                <a:lnTo>
                  <a:pt x="86" y="1287"/>
                </a:lnTo>
                <a:lnTo>
                  <a:pt x="90" y="1287"/>
                </a:lnTo>
                <a:lnTo>
                  <a:pt x="96" y="1279"/>
                </a:lnTo>
                <a:lnTo>
                  <a:pt x="102" y="1264"/>
                </a:lnTo>
                <a:lnTo>
                  <a:pt x="108" y="1256"/>
                </a:lnTo>
                <a:lnTo>
                  <a:pt x="113" y="1249"/>
                </a:lnTo>
                <a:lnTo>
                  <a:pt x="117" y="1241"/>
                </a:lnTo>
                <a:lnTo>
                  <a:pt x="123" y="1226"/>
                </a:lnTo>
                <a:lnTo>
                  <a:pt x="129" y="1203"/>
                </a:lnTo>
                <a:lnTo>
                  <a:pt x="133" y="1188"/>
                </a:lnTo>
                <a:lnTo>
                  <a:pt x="138" y="1180"/>
                </a:lnTo>
                <a:lnTo>
                  <a:pt x="144" y="1157"/>
                </a:lnTo>
                <a:lnTo>
                  <a:pt x="150" y="1134"/>
                </a:lnTo>
                <a:lnTo>
                  <a:pt x="156" y="1104"/>
                </a:lnTo>
                <a:lnTo>
                  <a:pt x="161" y="1089"/>
                </a:lnTo>
                <a:lnTo>
                  <a:pt x="165" y="1074"/>
                </a:lnTo>
                <a:lnTo>
                  <a:pt x="171" y="1035"/>
                </a:lnTo>
                <a:lnTo>
                  <a:pt x="177" y="997"/>
                </a:lnTo>
                <a:lnTo>
                  <a:pt x="181" y="982"/>
                </a:lnTo>
                <a:lnTo>
                  <a:pt x="186" y="959"/>
                </a:lnTo>
                <a:lnTo>
                  <a:pt x="192" y="914"/>
                </a:lnTo>
                <a:lnTo>
                  <a:pt x="198" y="868"/>
                </a:lnTo>
                <a:lnTo>
                  <a:pt x="204" y="822"/>
                </a:lnTo>
                <a:lnTo>
                  <a:pt x="209" y="799"/>
                </a:lnTo>
                <a:lnTo>
                  <a:pt x="213" y="769"/>
                </a:lnTo>
                <a:lnTo>
                  <a:pt x="219" y="716"/>
                </a:lnTo>
                <a:lnTo>
                  <a:pt x="225" y="662"/>
                </a:lnTo>
                <a:lnTo>
                  <a:pt x="229" y="632"/>
                </a:lnTo>
                <a:lnTo>
                  <a:pt x="234" y="609"/>
                </a:lnTo>
                <a:lnTo>
                  <a:pt x="240" y="556"/>
                </a:lnTo>
                <a:lnTo>
                  <a:pt x="246" y="495"/>
                </a:lnTo>
                <a:lnTo>
                  <a:pt x="252" y="442"/>
                </a:lnTo>
                <a:lnTo>
                  <a:pt x="257" y="411"/>
                </a:lnTo>
                <a:lnTo>
                  <a:pt x="261" y="388"/>
                </a:lnTo>
                <a:lnTo>
                  <a:pt x="267" y="335"/>
                </a:lnTo>
                <a:lnTo>
                  <a:pt x="273" y="282"/>
                </a:lnTo>
                <a:lnTo>
                  <a:pt x="279" y="236"/>
                </a:lnTo>
                <a:lnTo>
                  <a:pt x="284" y="213"/>
                </a:lnTo>
                <a:lnTo>
                  <a:pt x="288" y="190"/>
                </a:lnTo>
                <a:lnTo>
                  <a:pt x="294" y="145"/>
                </a:lnTo>
                <a:lnTo>
                  <a:pt x="300" y="107"/>
                </a:lnTo>
                <a:lnTo>
                  <a:pt x="304" y="91"/>
                </a:lnTo>
                <a:lnTo>
                  <a:pt x="309" y="76"/>
                </a:lnTo>
                <a:lnTo>
                  <a:pt x="315" y="46"/>
                </a:lnTo>
                <a:lnTo>
                  <a:pt x="321" y="23"/>
                </a:lnTo>
                <a:lnTo>
                  <a:pt x="327" y="8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8"/>
                </a:lnTo>
                <a:lnTo>
                  <a:pt x="363" y="23"/>
                </a:lnTo>
                <a:lnTo>
                  <a:pt x="369" y="46"/>
                </a:lnTo>
                <a:lnTo>
                  <a:pt x="375" y="76"/>
                </a:lnTo>
                <a:lnTo>
                  <a:pt x="380" y="91"/>
                </a:lnTo>
                <a:lnTo>
                  <a:pt x="384" y="107"/>
                </a:lnTo>
                <a:lnTo>
                  <a:pt x="390" y="145"/>
                </a:lnTo>
                <a:lnTo>
                  <a:pt x="396" y="190"/>
                </a:lnTo>
                <a:lnTo>
                  <a:pt x="400" y="213"/>
                </a:lnTo>
                <a:lnTo>
                  <a:pt x="405" y="236"/>
                </a:lnTo>
                <a:lnTo>
                  <a:pt x="411" y="282"/>
                </a:lnTo>
                <a:lnTo>
                  <a:pt x="417" y="335"/>
                </a:lnTo>
                <a:lnTo>
                  <a:pt x="423" y="388"/>
                </a:lnTo>
                <a:lnTo>
                  <a:pt x="428" y="411"/>
                </a:lnTo>
                <a:lnTo>
                  <a:pt x="432" y="442"/>
                </a:lnTo>
                <a:lnTo>
                  <a:pt x="438" y="495"/>
                </a:lnTo>
                <a:lnTo>
                  <a:pt x="444" y="556"/>
                </a:lnTo>
                <a:lnTo>
                  <a:pt x="450" y="609"/>
                </a:lnTo>
                <a:lnTo>
                  <a:pt x="455" y="632"/>
                </a:lnTo>
                <a:lnTo>
                  <a:pt x="459" y="662"/>
                </a:lnTo>
                <a:lnTo>
                  <a:pt x="465" y="716"/>
                </a:lnTo>
                <a:lnTo>
                  <a:pt x="471" y="769"/>
                </a:lnTo>
                <a:lnTo>
                  <a:pt x="475" y="799"/>
                </a:lnTo>
                <a:lnTo>
                  <a:pt x="480" y="822"/>
                </a:lnTo>
                <a:lnTo>
                  <a:pt x="486" y="868"/>
                </a:lnTo>
                <a:lnTo>
                  <a:pt x="492" y="914"/>
                </a:lnTo>
                <a:lnTo>
                  <a:pt x="498" y="959"/>
                </a:lnTo>
                <a:lnTo>
                  <a:pt x="503" y="982"/>
                </a:lnTo>
                <a:lnTo>
                  <a:pt x="507" y="997"/>
                </a:lnTo>
                <a:lnTo>
                  <a:pt x="513" y="1035"/>
                </a:lnTo>
                <a:lnTo>
                  <a:pt x="519" y="1074"/>
                </a:lnTo>
                <a:lnTo>
                  <a:pt x="523" y="1089"/>
                </a:lnTo>
                <a:lnTo>
                  <a:pt x="528" y="1104"/>
                </a:lnTo>
                <a:lnTo>
                  <a:pt x="534" y="1134"/>
                </a:lnTo>
                <a:lnTo>
                  <a:pt x="540" y="1157"/>
                </a:lnTo>
                <a:lnTo>
                  <a:pt x="546" y="1180"/>
                </a:lnTo>
                <a:lnTo>
                  <a:pt x="551" y="1188"/>
                </a:lnTo>
                <a:lnTo>
                  <a:pt x="555" y="1203"/>
                </a:lnTo>
                <a:lnTo>
                  <a:pt x="561" y="1226"/>
                </a:lnTo>
                <a:lnTo>
                  <a:pt x="567" y="1241"/>
                </a:lnTo>
                <a:lnTo>
                  <a:pt x="571" y="1249"/>
                </a:lnTo>
                <a:lnTo>
                  <a:pt x="576" y="1256"/>
                </a:lnTo>
                <a:lnTo>
                  <a:pt x="582" y="1264"/>
                </a:lnTo>
                <a:lnTo>
                  <a:pt x="588" y="1279"/>
                </a:lnTo>
                <a:lnTo>
                  <a:pt x="594" y="1287"/>
                </a:lnTo>
                <a:lnTo>
                  <a:pt x="599" y="1287"/>
                </a:lnTo>
                <a:lnTo>
                  <a:pt x="603" y="1294"/>
                </a:lnTo>
                <a:lnTo>
                  <a:pt x="609" y="1302"/>
                </a:lnTo>
                <a:lnTo>
                  <a:pt x="615" y="1310"/>
                </a:lnTo>
                <a:lnTo>
                  <a:pt x="621" y="1317"/>
                </a:lnTo>
                <a:lnTo>
                  <a:pt x="626" y="1317"/>
                </a:lnTo>
                <a:lnTo>
                  <a:pt x="630" y="1317"/>
                </a:lnTo>
                <a:lnTo>
                  <a:pt x="634" y="1317"/>
                </a:lnTo>
                <a:lnTo>
                  <a:pt x="636" y="1325"/>
                </a:lnTo>
                <a:lnTo>
                  <a:pt x="642" y="1325"/>
                </a:lnTo>
                <a:lnTo>
                  <a:pt x="646" y="1325"/>
                </a:lnTo>
                <a:lnTo>
                  <a:pt x="651" y="1332"/>
                </a:lnTo>
                <a:lnTo>
                  <a:pt x="657" y="1332"/>
                </a:lnTo>
                <a:lnTo>
                  <a:pt x="663" y="1332"/>
                </a:lnTo>
                <a:lnTo>
                  <a:pt x="669" y="1332"/>
                </a:lnTo>
                <a:lnTo>
                  <a:pt x="674" y="1332"/>
                </a:lnTo>
                <a:lnTo>
                  <a:pt x="678" y="1332"/>
                </a:lnTo>
                <a:lnTo>
                  <a:pt x="684" y="13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2044700" y="5130800"/>
            <a:ext cx="1087438" cy="382588"/>
          </a:xfrm>
          <a:custGeom>
            <a:avLst/>
            <a:gdLst>
              <a:gd name="T0" fmla="*/ 10 w 685"/>
              <a:gd name="T1" fmla="*/ 1 h 241"/>
              <a:gd name="T2" fmla="*/ 27 w 685"/>
              <a:gd name="T3" fmla="*/ 1 h 241"/>
              <a:gd name="T4" fmla="*/ 42 w 685"/>
              <a:gd name="T5" fmla="*/ 3 h 241"/>
              <a:gd name="T6" fmla="*/ 54 w 685"/>
              <a:gd name="T7" fmla="*/ 4 h 241"/>
              <a:gd name="T8" fmla="*/ 69 w 685"/>
              <a:gd name="T9" fmla="*/ 5 h 241"/>
              <a:gd name="T10" fmla="*/ 86 w 685"/>
              <a:gd name="T11" fmla="*/ 10 h 241"/>
              <a:gd name="T12" fmla="*/ 102 w 685"/>
              <a:gd name="T13" fmla="*/ 14 h 241"/>
              <a:gd name="T14" fmla="*/ 117 w 685"/>
              <a:gd name="T15" fmla="*/ 18 h 241"/>
              <a:gd name="T16" fmla="*/ 133 w 685"/>
              <a:gd name="T17" fmla="*/ 27 h 241"/>
              <a:gd name="T18" fmla="*/ 150 w 685"/>
              <a:gd name="T19" fmla="*/ 37 h 241"/>
              <a:gd name="T20" fmla="*/ 165 w 685"/>
              <a:gd name="T21" fmla="*/ 48 h 241"/>
              <a:gd name="T22" fmla="*/ 181 w 685"/>
              <a:gd name="T23" fmla="*/ 64 h 241"/>
              <a:gd name="T24" fmla="*/ 198 w 685"/>
              <a:gd name="T25" fmla="*/ 85 h 241"/>
              <a:gd name="T26" fmla="*/ 213 w 685"/>
              <a:gd name="T27" fmla="*/ 102 h 241"/>
              <a:gd name="T28" fmla="*/ 229 w 685"/>
              <a:gd name="T29" fmla="*/ 127 h 241"/>
              <a:gd name="T30" fmla="*/ 246 w 685"/>
              <a:gd name="T31" fmla="*/ 151 h 241"/>
              <a:gd name="T32" fmla="*/ 261 w 685"/>
              <a:gd name="T33" fmla="*/ 170 h 241"/>
              <a:gd name="T34" fmla="*/ 279 w 685"/>
              <a:gd name="T35" fmla="*/ 198 h 241"/>
              <a:gd name="T36" fmla="*/ 294 w 685"/>
              <a:gd name="T37" fmla="*/ 214 h 241"/>
              <a:gd name="T38" fmla="*/ 309 w 685"/>
              <a:gd name="T39" fmla="*/ 226 h 241"/>
              <a:gd name="T40" fmla="*/ 327 w 685"/>
              <a:gd name="T41" fmla="*/ 239 h 241"/>
              <a:gd name="T42" fmla="*/ 342 w 685"/>
              <a:gd name="T43" fmla="*/ 240 h 241"/>
              <a:gd name="T44" fmla="*/ 357 w 685"/>
              <a:gd name="T45" fmla="*/ 239 h 241"/>
              <a:gd name="T46" fmla="*/ 375 w 685"/>
              <a:gd name="T47" fmla="*/ 226 h 241"/>
              <a:gd name="T48" fmla="*/ 390 w 685"/>
              <a:gd name="T49" fmla="*/ 214 h 241"/>
              <a:gd name="T50" fmla="*/ 405 w 685"/>
              <a:gd name="T51" fmla="*/ 198 h 241"/>
              <a:gd name="T52" fmla="*/ 423 w 685"/>
              <a:gd name="T53" fmla="*/ 170 h 241"/>
              <a:gd name="T54" fmla="*/ 438 w 685"/>
              <a:gd name="T55" fmla="*/ 151 h 241"/>
              <a:gd name="T56" fmla="*/ 455 w 685"/>
              <a:gd name="T57" fmla="*/ 127 h 241"/>
              <a:gd name="T58" fmla="*/ 471 w 685"/>
              <a:gd name="T59" fmla="*/ 102 h 241"/>
              <a:gd name="T60" fmla="*/ 486 w 685"/>
              <a:gd name="T61" fmla="*/ 85 h 241"/>
              <a:gd name="T62" fmla="*/ 503 w 685"/>
              <a:gd name="T63" fmla="*/ 64 h 241"/>
              <a:gd name="T64" fmla="*/ 519 w 685"/>
              <a:gd name="T65" fmla="*/ 48 h 241"/>
              <a:gd name="T66" fmla="*/ 534 w 685"/>
              <a:gd name="T67" fmla="*/ 37 h 241"/>
              <a:gd name="T68" fmla="*/ 551 w 685"/>
              <a:gd name="T69" fmla="*/ 27 h 241"/>
              <a:gd name="T70" fmla="*/ 567 w 685"/>
              <a:gd name="T71" fmla="*/ 18 h 241"/>
              <a:gd name="T72" fmla="*/ 582 w 685"/>
              <a:gd name="T73" fmla="*/ 14 h 241"/>
              <a:gd name="T74" fmla="*/ 599 w 685"/>
              <a:gd name="T75" fmla="*/ 10 h 241"/>
              <a:gd name="T76" fmla="*/ 615 w 685"/>
              <a:gd name="T77" fmla="*/ 5 h 241"/>
              <a:gd name="T78" fmla="*/ 630 w 685"/>
              <a:gd name="T79" fmla="*/ 4 h 241"/>
              <a:gd name="T80" fmla="*/ 642 w 685"/>
              <a:gd name="T81" fmla="*/ 3 h 241"/>
              <a:gd name="T82" fmla="*/ 657 w 685"/>
              <a:gd name="T83" fmla="*/ 1 h 241"/>
              <a:gd name="T84" fmla="*/ 674 w 685"/>
              <a:gd name="T85" fmla="*/ 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241">
                <a:moveTo>
                  <a:pt x="0" y="0"/>
                </a:moveTo>
                <a:lnTo>
                  <a:pt x="6" y="1"/>
                </a:lnTo>
                <a:lnTo>
                  <a:pt x="10" y="1"/>
                </a:lnTo>
                <a:lnTo>
                  <a:pt x="15" y="1"/>
                </a:lnTo>
                <a:lnTo>
                  <a:pt x="21" y="1"/>
                </a:lnTo>
                <a:lnTo>
                  <a:pt x="27" y="1"/>
                </a:lnTo>
                <a:lnTo>
                  <a:pt x="33" y="1"/>
                </a:lnTo>
                <a:lnTo>
                  <a:pt x="38" y="3"/>
                </a:lnTo>
                <a:lnTo>
                  <a:pt x="42" y="3"/>
                </a:lnTo>
                <a:lnTo>
                  <a:pt x="48" y="3"/>
                </a:lnTo>
                <a:lnTo>
                  <a:pt x="50" y="4"/>
                </a:lnTo>
                <a:lnTo>
                  <a:pt x="54" y="4"/>
                </a:lnTo>
                <a:lnTo>
                  <a:pt x="58" y="4"/>
                </a:lnTo>
                <a:lnTo>
                  <a:pt x="63" y="4"/>
                </a:lnTo>
                <a:lnTo>
                  <a:pt x="69" y="5"/>
                </a:lnTo>
                <a:lnTo>
                  <a:pt x="75" y="7"/>
                </a:lnTo>
                <a:lnTo>
                  <a:pt x="81" y="8"/>
                </a:lnTo>
                <a:lnTo>
                  <a:pt x="86" y="10"/>
                </a:lnTo>
                <a:lnTo>
                  <a:pt x="90" y="10"/>
                </a:lnTo>
                <a:lnTo>
                  <a:pt x="96" y="11"/>
                </a:lnTo>
                <a:lnTo>
                  <a:pt x="102" y="14"/>
                </a:lnTo>
                <a:lnTo>
                  <a:pt x="108" y="15"/>
                </a:lnTo>
                <a:lnTo>
                  <a:pt x="113" y="16"/>
                </a:lnTo>
                <a:lnTo>
                  <a:pt x="117" y="18"/>
                </a:lnTo>
                <a:lnTo>
                  <a:pt x="123" y="20"/>
                </a:lnTo>
                <a:lnTo>
                  <a:pt x="129" y="25"/>
                </a:lnTo>
                <a:lnTo>
                  <a:pt x="133" y="27"/>
                </a:lnTo>
                <a:lnTo>
                  <a:pt x="138" y="29"/>
                </a:lnTo>
                <a:lnTo>
                  <a:pt x="144" y="33"/>
                </a:lnTo>
                <a:lnTo>
                  <a:pt x="150" y="37"/>
                </a:lnTo>
                <a:lnTo>
                  <a:pt x="156" y="42"/>
                </a:lnTo>
                <a:lnTo>
                  <a:pt x="161" y="45"/>
                </a:lnTo>
                <a:lnTo>
                  <a:pt x="165" y="48"/>
                </a:lnTo>
                <a:lnTo>
                  <a:pt x="171" y="55"/>
                </a:lnTo>
                <a:lnTo>
                  <a:pt x="177" y="61"/>
                </a:lnTo>
                <a:lnTo>
                  <a:pt x="181" y="64"/>
                </a:lnTo>
                <a:lnTo>
                  <a:pt x="186" y="68"/>
                </a:lnTo>
                <a:lnTo>
                  <a:pt x="192" y="76"/>
                </a:lnTo>
                <a:lnTo>
                  <a:pt x="198" y="85"/>
                </a:lnTo>
                <a:lnTo>
                  <a:pt x="204" y="93"/>
                </a:lnTo>
                <a:lnTo>
                  <a:pt x="209" y="97"/>
                </a:lnTo>
                <a:lnTo>
                  <a:pt x="213" y="102"/>
                </a:lnTo>
                <a:lnTo>
                  <a:pt x="219" y="112"/>
                </a:lnTo>
                <a:lnTo>
                  <a:pt x="225" y="121"/>
                </a:lnTo>
                <a:lnTo>
                  <a:pt x="229" y="127"/>
                </a:lnTo>
                <a:lnTo>
                  <a:pt x="234" y="131"/>
                </a:lnTo>
                <a:lnTo>
                  <a:pt x="240" y="140"/>
                </a:lnTo>
                <a:lnTo>
                  <a:pt x="246" y="151"/>
                </a:lnTo>
                <a:lnTo>
                  <a:pt x="252" y="161"/>
                </a:lnTo>
                <a:lnTo>
                  <a:pt x="257" y="166"/>
                </a:lnTo>
                <a:lnTo>
                  <a:pt x="261" y="170"/>
                </a:lnTo>
                <a:lnTo>
                  <a:pt x="267" y="180"/>
                </a:lnTo>
                <a:lnTo>
                  <a:pt x="273" y="190"/>
                </a:lnTo>
                <a:lnTo>
                  <a:pt x="279" y="198"/>
                </a:lnTo>
                <a:lnTo>
                  <a:pt x="284" y="202"/>
                </a:lnTo>
                <a:lnTo>
                  <a:pt x="288" y="206"/>
                </a:lnTo>
                <a:lnTo>
                  <a:pt x="294" y="214"/>
                </a:lnTo>
                <a:lnTo>
                  <a:pt x="300" y="221"/>
                </a:lnTo>
                <a:lnTo>
                  <a:pt x="304" y="224"/>
                </a:lnTo>
                <a:lnTo>
                  <a:pt x="309" y="226"/>
                </a:lnTo>
                <a:lnTo>
                  <a:pt x="315" y="232"/>
                </a:lnTo>
                <a:lnTo>
                  <a:pt x="321" y="236"/>
                </a:lnTo>
                <a:lnTo>
                  <a:pt x="327" y="239"/>
                </a:lnTo>
                <a:lnTo>
                  <a:pt x="332" y="240"/>
                </a:lnTo>
                <a:lnTo>
                  <a:pt x="336" y="240"/>
                </a:lnTo>
                <a:lnTo>
                  <a:pt x="342" y="240"/>
                </a:lnTo>
                <a:lnTo>
                  <a:pt x="348" y="240"/>
                </a:lnTo>
                <a:lnTo>
                  <a:pt x="352" y="240"/>
                </a:lnTo>
                <a:lnTo>
                  <a:pt x="357" y="239"/>
                </a:lnTo>
                <a:lnTo>
                  <a:pt x="363" y="236"/>
                </a:lnTo>
                <a:lnTo>
                  <a:pt x="369" y="232"/>
                </a:lnTo>
                <a:lnTo>
                  <a:pt x="375" y="226"/>
                </a:lnTo>
                <a:lnTo>
                  <a:pt x="380" y="224"/>
                </a:lnTo>
                <a:lnTo>
                  <a:pt x="384" y="221"/>
                </a:lnTo>
                <a:lnTo>
                  <a:pt x="390" y="214"/>
                </a:lnTo>
                <a:lnTo>
                  <a:pt x="396" y="206"/>
                </a:lnTo>
                <a:lnTo>
                  <a:pt x="400" y="202"/>
                </a:lnTo>
                <a:lnTo>
                  <a:pt x="405" y="198"/>
                </a:lnTo>
                <a:lnTo>
                  <a:pt x="411" y="190"/>
                </a:lnTo>
                <a:lnTo>
                  <a:pt x="417" y="180"/>
                </a:lnTo>
                <a:lnTo>
                  <a:pt x="423" y="170"/>
                </a:lnTo>
                <a:lnTo>
                  <a:pt x="428" y="166"/>
                </a:lnTo>
                <a:lnTo>
                  <a:pt x="432" y="161"/>
                </a:lnTo>
                <a:lnTo>
                  <a:pt x="438" y="151"/>
                </a:lnTo>
                <a:lnTo>
                  <a:pt x="444" y="140"/>
                </a:lnTo>
                <a:lnTo>
                  <a:pt x="450" y="131"/>
                </a:lnTo>
                <a:lnTo>
                  <a:pt x="455" y="127"/>
                </a:lnTo>
                <a:lnTo>
                  <a:pt x="459" y="121"/>
                </a:lnTo>
                <a:lnTo>
                  <a:pt x="465" y="112"/>
                </a:lnTo>
                <a:lnTo>
                  <a:pt x="471" y="102"/>
                </a:lnTo>
                <a:lnTo>
                  <a:pt x="475" y="97"/>
                </a:lnTo>
                <a:lnTo>
                  <a:pt x="480" y="93"/>
                </a:lnTo>
                <a:lnTo>
                  <a:pt x="486" y="85"/>
                </a:lnTo>
                <a:lnTo>
                  <a:pt x="492" y="76"/>
                </a:lnTo>
                <a:lnTo>
                  <a:pt x="498" y="68"/>
                </a:lnTo>
                <a:lnTo>
                  <a:pt x="503" y="64"/>
                </a:lnTo>
                <a:lnTo>
                  <a:pt x="507" y="61"/>
                </a:lnTo>
                <a:lnTo>
                  <a:pt x="513" y="55"/>
                </a:lnTo>
                <a:lnTo>
                  <a:pt x="519" y="48"/>
                </a:lnTo>
                <a:lnTo>
                  <a:pt x="523" y="45"/>
                </a:lnTo>
                <a:lnTo>
                  <a:pt x="528" y="42"/>
                </a:lnTo>
                <a:lnTo>
                  <a:pt x="534" y="37"/>
                </a:lnTo>
                <a:lnTo>
                  <a:pt x="540" y="33"/>
                </a:lnTo>
                <a:lnTo>
                  <a:pt x="546" y="29"/>
                </a:lnTo>
                <a:lnTo>
                  <a:pt x="551" y="27"/>
                </a:lnTo>
                <a:lnTo>
                  <a:pt x="555" y="25"/>
                </a:lnTo>
                <a:lnTo>
                  <a:pt x="561" y="20"/>
                </a:lnTo>
                <a:lnTo>
                  <a:pt x="567" y="18"/>
                </a:lnTo>
                <a:lnTo>
                  <a:pt x="571" y="16"/>
                </a:lnTo>
                <a:lnTo>
                  <a:pt x="576" y="15"/>
                </a:lnTo>
                <a:lnTo>
                  <a:pt x="582" y="14"/>
                </a:lnTo>
                <a:lnTo>
                  <a:pt x="588" y="11"/>
                </a:lnTo>
                <a:lnTo>
                  <a:pt x="594" y="10"/>
                </a:lnTo>
                <a:lnTo>
                  <a:pt x="599" y="10"/>
                </a:lnTo>
                <a:lnTo>
                  <a:pt x="603" y="8"/>
                </a:lnTo>
                <a:lnTo>
                  <a:pt x="609" y="7"/>
                </a:lnTo>
                <a:lnTo>
                  <a:pt x="615" y="5"/>
                </a:lnTo>
                <a:lnTo>
                  <a:pt x="621" y="4"/>
                </a:lnTo>
                <a:lnTo>
                  <a:pt x="626" y="4"/>
                </a:lnTo>
                <a:lnTo>
                  <a:pt x="630" y="4"/>
                </a:lnTo>
                <a:lnTo>
                  <a:pt x="634" y="4"/>
                </a:lnTo>
                <a:lnTo>
                  <a:pt x="636" y="3"/>
                </a:lnTo>
                <a:lnTo>
                  <a:pt x="642" y="3"/>
                </a:lnTo>
                <a:lnTo>
                  <a:pt x="646" y="3"/>
                </a:lnTo>
                <a:lnTo>
                  <a:pt x="651" y="1"/>
                </a:lnTo>
                <a:lnTo>
                  <a:pt x="657" y="1"/>
                </a:lnTo>
                <a:lnTo>
                  <a:pt x="663" y="1"/>
                </a:lnTo>
                <a:lnTo>
                  <a:pt x="669" y="1"/>
                </a:lnTo>
                <a:lnTo>
                  <a:pt x="674" y="1"/>
                </a:lnTo>
                <a:lnTo>
                  <a:pt x="678" y="1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628900" y="5308600"/>
            <a:ext cx="317500" cy="12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673600" y="5346700"/>
            <a:ext cx="622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9063" y="5249863"/>
            <a:ext cx="963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dirty="0" smtClean="0">
                <a:latin typeface="Book Antiqua" panose="02040602050305030304" pitchFamily="18" charset="0"/>
              </a:rPr>
              <a:t>water</a:t>
            </a:r>
            <a:endParaRPr lang="en-US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5365750" y="36353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851281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65492" y="-3749661"/>
            <a:ext cx="782664" cy="6307810"/>
            <a:chOff x="6456335" y="-4091554"/>
            <a:chExt cx="782664" cy="63078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56335" y="-4091554"/>
              <a:ext cx="782664" cy="447901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56335" y="387456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6465492" y="1712562"/>
            <a:ext cx="782664" cy="44790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52723" y="-280439"/>
            <a:ext cx="1402134" cy="19718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Transfer </a:t>
            </a:r>
            <a:r>
              <a:rPr lang="en-US" dirty="0"/>
              <a:t>zone slowly moves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dirty="0" smtClean="0"/>
              <a:t>fixed bed </a:t>
            </a:r>
            <a:r>
              <a:rPr lang="en-US" dirty="0" err="1" smtClean="0"/>
              <a:t>adsorber</a:t>
            </a:r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87104" y="3589361"/>
            <a:ext cx="0" cy="26022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87104" y="6171121"/>
            <a:ext cx="433999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889182" y="3766757"/>
            <a:ext cx="4337915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83025"/>
              <a:gd name="connsiteY0" fmla="*/ 948026 h 948026"/>
              <a:gd name="connsiteX1" fmla="*/ 2398756 w 3383025"/>
              <a:gd name="connsiteY1" fmla="*/ 922658 h 948026"/>
              <a:gd name="connsiteX2" fmla="*/ 3383025 w 3383025"/>
              <a:gd name="connsiteY2" fmla="*/ 0 h 948026"/>
              <a:gd name="connsiteX0" fmla="*/ 0 w 3383025"/>
              <a:gd name="connsiteY0" fmla="*/ 948026 h 948026"/>
              <a:gd name="connsiteX1" fmla="*/ 2406507 w 3383025"/>
              <a:gd name="connsiteY1" fmla="*/ 946587 h 948026"/>
              <a:gd name="connsiteX2" fmla="*/ 3383025 w 3383025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025" h="948026">
                <a:moveTo>
                  <a:pt x="0" y="948026"/>
                </a:moveTo>
                <a:lnTo>
                  <a:pt x="2406507" y="946587"/>
                </a:lnTo>
                <a:cubicBezTo>
                  <a:pt x="3006093" y="948411"/>
                  <a:pt x="3194231" y="378725"/>
                  <a:pt x="338302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873698" y="4289977"/>
            <a:ext cx="45719" cy="17978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3015" y="3766757"/>
            <a:ext cx="3188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Effluent </a:t>
            </a:r>
            <a:r>
              <a:rPr lang="en-US" b="0" dirty="0" err="1" smtClean="0">
                <a:latin typeface="+mn-lt"/>
              </a:rPr>
              <a:t>Adsorbate</a:t>
            </a:r>
            <a:r>
              <a:rPr lang="en-US" b="0" dirty="0" smtClean="0">
                <a:latin typeface="+mn-lt"/>
              </a:rPr>
              <a:t> Concentration</a:t>
            </a:r>
            <a:endParaRPr lang="en-US" b="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82" y="4289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C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9659" y="623251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254379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925 L -0.00087 0.72959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1721E-6 C 0.075 -0.00116 0.35625 -0.00509 0.45 -0.00625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76240" y="1712562"/>
            <a:ext cx="782664" cy="4479010"/>
            <a:chOff x="6465492" y="1712562"/>
            <a:chExt cx="782664" cy="44790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65492" y="1712562"/>
              <a:ext cx="782664" cy="18288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65492" y="3504354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465492" y="1712562"/>
              <a:ext cx="782664" cy="447901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17" name="Freeform 16"/>
          <p:cNvSpPr/>
          <p:nvPr/>
        </p:nvSpPr>
        <p:spPr bwMode="auto">
          <a:xfrm>
            <a:off x="909061" y="3766757"/>
            <a:ext cx="4318036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67522"/>
              <a:gd name="connsiteY0" fmla="*/ 948026 h 948026"/>
              <a:gd name="connsiteX1" fmla="*/ 2383253 w 3367522"/>
              <a:gd name="connsiteY1" fmla="*/ 922658 h 948026"/>
              <a:gd name="connsiteX2" fmla="*/ 3367522 w 3367522"/>
              <a:gd name="connsiteY2" fmla="*/ 0 h 948026"/>
              <a:gd name="connsiteX0" fmla="*/ 0 w 3367522"/>
              <a:gd name="connsiteY0" fmla="*/ 948026 h 948026"/>
              <a:gd name="connsiteX1" fmla="*/ 2375502 w 3367522"/>
              <a:gd name="connsiteY1" fmla="*/ 942599 h 948026"/>
              <a:gd name="connsiteX2" fmla="*/ 3367522 w 3367522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7522" h="948026">
                <a:moveTo>
                  <a:pt x="0" y="948026"/>
                </a:moveTo>
                <a:lnTo>
                  <a:pt x="2375502" y="942599"/>
                </a:lnTo>
                <a:cubicBezTo>
                  <a:pt x="2975088" y="944423"/>
                  <a:pt x="3178728" y="378725"/>
                  <a:pt x="336752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95" y="3589361"/>
            <a:ext cx="5188301" cy="3166374"/>
            <a:chOff x="38795" y="3589361"/>
            <a:chExt cx="5188301" cy="316637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V="1">
              <a:off x="887104" y="3589361"/>
              <a:ext cx="0" cy="26022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887104" y="6171121"/>
              <a:ext cx="433999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8795" y="428997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C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69659" y="6232515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Time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Transfer Zone</a:t>
            </a:r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ight Brace 7"/>
          <p:cNvSpPr/>
          <p:nvPr/>
        </p:nvSpPr>
        <p:spPr bwMode="auto">
          <a:xfrm rot="10800000">
            <a:off x="7590602" y="3413578"/>
            <a:ext cx="373711" cy="182880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6115" y="3766757"/>
            <a:ext cx="14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Mass Transfer Zone</a:t>
            </a:r>
            <a:endParaRPr lang="en-US" sz="2400" b="0" dirty="0">
              <a:latin typeface="+mn-lt"/>
            </a:endParaRPr>
          </a:p>
        </p:txBody>
      </p:sp>
      <p:cxnSp>
        <p:nvCxnSpPr>
          <p:cNvPr id="13" name="Straight Connector 12"/>
          <p:cNvCxnSpPr>
            <a:stCxn id="17" idx="2"/>
          </p:cNvCxnSpPr>
          <p:nvPr/>
        </p:nvCxnSpPr>
        <p:spPr bwMode="auto">
          <a:xfrm flipV="1">
            <a:off x="3965009" y="225021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266011" y="2130709"/>
            <a:ext cx="260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Efficient removal of the </a:t>
            </a:r>
            <a:r>
              <a:rPr lang="en-US" sz="2400" dirty="0" err="1" smtClean="0">
                <a:latin typeface="+mn-lt"/>
              </a:rPr>
              <a:t>adsorbate</a:t>
            </a:r>
            <a:endParaRPr lang="en-US" sz="2400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4225" y="2068559"/>
            <a:ext cx="203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Mass transfer zone breakthrough</a:t>
            </a:r>
            <a:endParaRPr lang="en-US" sz="2400" b="0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927634" y="213070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33" name="Right Brace 32"/>
          <p:cNvSpPr/>
          <p:nvPr/>
        </p:nvSpPr>
        <p:spPr bwMode="auto">
          <a:xfrm rot="10800000">
            <a:off x="7585055" y="1712562"/>
            <a:ext cx="373711" cy="1701016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86115" y="1979875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Loaded zone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5662" y="5388193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Clean zone</a:t>
            </a:r>
          </a:p>
        </p:txBody>
      </p:sp>
      <p:sp>
        <p:nvSpPr>
          <p:cNvPr id="36" name="Right Brace 35"/>
          <p:cNvSpPr/>
          <p:nvPr/>
        </p:nvSpPr>
        <p:spPr bwMode="auto">
          <a:xfrm rot="10800000">
            <a:off x="7585054" y="5242379"/>
            <a:ext cx="373711" cy="949193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559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14987</TotalTime>
  <Words>98</Words>
  <Application>Microsoft Office PowerPoint</Application>
  <PresentationFormat>On-screen Show (4:3)</PresentationFormat>
  <Paragraphs>36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Book Antiqua</vt:lpstr>
      <vt:lpstr>Calibri</vt:lpstr>
      <vt:lpstr>Candara</vt:lpstr>
      <vt:lpstr>Century Gothic</vt:lpstr>
      <vt:lpstr>MT Extra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Photo Editor Photo</vt:lpstr>
      <vt:lpstr>Carbon Adsorption</vt:lpstr>
      <vt:lpstr>Theory of Operation</vt:lpstr>
      <vt:lpstr>Mass Transfer zone slowly moves through the fixed bed adsorber</vt:lpstr>
      <vt:lpstr>Mass Transfer Zone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Monroe Weber-Shirk</cp:lastModifiedBy>
  <cp:revision>106</cp:revision>
  <cp:lastPrinted>2017-12-22T15:44:44Z</cp:lastPrinted>
  <dcterms:created xsi:type="dcterms:W3CDTF">2004-02-18T13:46:16Z</dcterms:created>
  <dcterms:modified xsi:type="dcterms:W3CDTF">2019-05-25T17:46:07Z</dcterms:modified>
</cp:coreProperties>
</file>