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8" r:id="rId2"/>
    <p:sldMasterId id="2147483676" r:id="rId3"/>
    <p:sldMasterId id="2147483684" r:id="rId4"/>
  </p:sldMasterIdLst>
  <p:notesMasterIdLst>
    <p:notesMasterId r:id="rId13"/>
  </p:notesMasterIdLst>
  <p:handoutMasterIdLst>
    <p:handoutMasterId r:id="rId14"/>
  </p:handoutMasterIdLst>
  <p:sldIdLst>
    <p:sldId id="284" r:id="rId5"/>
    <p:sldId id="287" r:id="rId6"/>
    <p:sldId id="285" r:id="rId7"/>
    <p:sldId id="290" r:id="rId8"/>
    <p:sldId id="283" r:id="rId9"/>
    <p:sldId id="288" r:id="rId10"/>
    <p:sldId id="286" r:id="rId11"/>
    <p:sldId id="289" r:id="rId12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 autoAdjust="0"/>
    <p:restoredTop sz="94649" autoAdjust="0"/>
  </p:normalViewPr>
  <p:slideViewPr>
    <p:cSldViewPr snapToGrid="0">
      <p:cViewPr varScale="1">
        <p:scale>
          <a:sx n="81" d="100"/>
          <a:sy n="81" d="100"/>
        </p:scale>
        <p:origin x="648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defTabSz="957263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defTabSz="957263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>
                <a:latin typeface="Arial" panose="020B0604020202020204" pitchFamily="34" charset="0"/>
              </a:defRPr>
            </a:lvl1pPr>
          </a:lstStyle>
          <a:p>
            <a:fld id="{09AB7F08-CD3D-43F7-BBED-536D4D7E91A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defTabSz="957263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19138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defTabSz="957263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>
                <a:latin typeface="Arial" panose="020B0604020202020204" pitchFamily="34" charset="0"/>
              </a:defRPr>
            </a:lvl1pPr>
          </a:lstStyle>
          <a:p>
            <a:fld id="{DC34599A-F348-42C3-802E-B323B33F2EC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470400" y="5029200"/>
            <a:ext cx="52832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5246C188-BBD7-4DEE-8A68-A3CB87291C9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828800" y="990601"/>
            <a:ext cx="103632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796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F5B9AF-AE99-43E6-80B6-A43D2F43065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287096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56C882-8D19-4A37-9954-535B189FB7C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69472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0E73F7-3175-48D3-8260-49659E7CE4D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006238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8000" y="475200"/>
            <a:ext cx="960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0"/>
          </p:nvPr>
        </p:nvSpPr>
        <p:spPr>
          <a:xfrm>
            <a:off x="609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en-US" altLang="en-US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165600" y="6633376"/>
            <a:ext cx="3860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en-US" altLang="en-US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737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8F2B711F-3CCE-49DD-9185-EADCA7331AC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288000" y="908720"/>
            <a:ext cx="10972800" cy="432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10128251" y="476250"/>
            <a:ext cx="1728000" cy="431800"/>
          </a:xfrm>
        </p:spPr>
        <p:txBody>
          <a:bodyPr>
            <a:noAutofit/>
          </a:bodyPr>
          <a:lstStyle>
            <a:lvl1pPr marL="0" indent="0" algn="r"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0484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470400" y="5029200"/>
            <a:ext cx="52832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27F2FB6-1FF3-439F-A5FF-120BC24DA6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828800" y="990601"/>
            <a:ext cx="103632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422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E648E-C3CE-4333-8AF7-2CD164047A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6079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7237B-D836-4285-BFA8-5AB309CDAD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6892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BB78E-A5F8-4730-B849-28A2B445E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472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D8A67-7796-44DC-9B8E-0811BED7C3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3598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3A57-D150-4CE0-87BF-20EA9E1D29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8670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DE08D5-C334-4151-A9E0-7679BB30104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1173751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8000" y="475200"/>
            <a:ext cx="960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0"/>
          </p:nvPr>
        </p:nvSpPr>
        <p:spPr>
          <a:xfrm>
            <a:off x="609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r>
              <a:rPr lang="de-DE" smtClean="0"/>
              <a:t>04.04.2011</a:t>
            </a:r>
            <a:endParaRPr lang="de-CH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165600" y="6633376"/>
            <a:ext cx="3860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de-CH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737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170EAF33-5040-440D-A897-F739B1036B31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288000" y="908720"/>
            <a:ext cx="10972800" cy="432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10128251" y="476250"/>
            <a:ext cx="1728000" cy="431800"/>
          </a:xfrm>
        </p:spPr>
        <p:txBody>
          <a:bodyPr>
            <a:noAutofit/>
          </a:bodyPr>
          <a:lstStyle>
            <a:lvl1pPr marL="0" indent="0" algn="r"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9508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470400" y="5029200"/>
            <a:ext cx="52832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27F2FB6-1FF3-439F-A5FF-120BC24DA6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828800" y="990601"/>
            <a:ext cx="103632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015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E648E-C3CE-4333-8AF7-2CD164047A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7352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7237B-D836-4285-BFA8-5AB309CDAD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3685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BB78E-A5F8-4730-B849-28A2B445E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0444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D8A67-7796-44DC-9B8E-0811BED7C3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4067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3A57-D150-4CE0-87BF-20EA9E1D29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0670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0B8536-B975-44F2-A638-0C830220A77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554954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F5B9AF-AE99-43E6-80B6-A43D2F43065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183504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56C882-8D19-4A37-9954-535B189FB7C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52344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0E73F7-3175-48D3-8260-49659E7CE4D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098236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470400" y="5029200"/>
            <a:ext cx="52832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5246C188-BBD7-4DEE-8A68-A3CB87291C9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828800" y="990601"/>
            <a:ext cx="103632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326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DE08D5-C334-4151-A9E0-7679BB30104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01317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0B8536-B975-44F2-A638-0C830220A77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129323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112776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8F2B711F-3CCE-49DD-9185-EADCA7331AC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91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112776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8F2B711F-3CCE-49DD-9185-EADCA7331AC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08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112776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BF8F7396-BEB4-43C3-890E-D039A09002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234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112776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BF8F7396-BEB4-43C3-890E-D039A09002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617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nroews/CEE4530/wiki/Onshape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Monroe Weber-Shirk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Online Intro</a:t>
            </a:r>
            <a:br>
              <a:rPr lang="en-US" dirty="0" smtClean="0"/>
            </a:br>
            <a:r>
              <a:rPr lang="en-US" dirty="0" smtClean="0"/>
              <a:t>CEE 4530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417" y="3532940"/>
            <a:ext cx="3845815" cy="18113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855" y="2683136"/>
            <a:ext cx="3291154" cy="19833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3772" y="1469504"/>
            <a:ext cx="3548840" cy="140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4440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Pivot (</a:t>
            </a:r>
            <a:r>
              <a:rPr lang="en-US" dirty="0"/>
              <a:t>google pivot entrepreneur!)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had this hypothesis that meeting together in the lab was the best way to teach</a:t>
            </a:r>
          </a:p>
          <a:p>
            <a:r>
              <a:rPr lang="en-US" dirty="0" smtClean="0"/>
              <a:t>We got some new </a:t>
            </a:r>
            <a:r>
              <a:rPr lang="en-US" dirty="0" smtClean="0"/>
              <a:t>data (that virus) </a:t>
            </a:r>
            <a:r>
              <a:rPr lang="en-US" dirty="0" smtClean="0"/>
              <a:t>that suggested that meeting together in the lab isn’t a good strategy now</a:t>
            </a:r>
          </a:p>
          <a:p>
            <a:r>
              <a:rPr lang="en-US" dirty="0" smtClean="0"/>
              <a:t>So we are pivoting</a:t>
            </a:r>
          </a:p>
          <a:p>
            <a:pPr lvl="1"/>
            <a:r>
              <a:rPr lang="en-US" dirty="0" smtClean="0"/>
              <a:t>Let’s make this an awesome opportunity</a:t>
            </a:r>
          </a:p>
          <a:p>
            <a:pPr lvl="1"/>
            <a:r>
              <a:rPr lang="en-US" dirty="0" smtClean="0"/>
              <a:t>We have one new constraint (can’t meet physically)</a:t>
            </a:r>
          </a:p>
          <a:p>
            <a:pPr lvl="1"/>
            <a:r>
              <a:rPr lang="en-US" dirty="0" smtClean="0"/>
              <a:t>We have more institutional flexibility</a:t>
            </a:r>
          </a:p>
          <a:p>
            <a:pPr lvl="1"/>
            <a:r>
              <a:rPr lang="en-US" dirty="0" smtClean="0"/>
              <a:t>We will use this opportunity to learn </a:t>
            </a:r>
            <a:r>
              <a:rPr lang="en-US" dirty="0" err="1" smtClean="0"/>
              <a:t>Onshape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420826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Checking </a:t>
            </a:r>
            <a:r>
              <a:rPr lang="en-US" dirty="0" smtClean="0">
                <a:solidFill>
                  <a:schemeClr val="bg2"/>
                </a:solidFill>
              </a:rPr>
              <a:t>in: </a:t>
            </a:r>
            <a:r>
              <a:rPr lang="en-US" dirty="0"/>
              <a:t>Random breakout room </a:t>
            </a:r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thing you miss during the pandemic</a:t>
            </a:r>
          </a:p>
          <a:p>
            <a:r>
              <a:rPr lang="en-US" dirty="0" smtClean="0"/>
              <a:t>A hope for the spring semester</a:t>
            </a:r>
          </a:p>
          <a:p>
            <a:r>
              <a:rPr lang="en-US" dirty="0" smtClean="0"/>
              <a:t>An idea for how to build an online community of learners for 4530</a:t>
            </a:r>
          </a:p>
        </p:txBody>
      </p:sp>
    </p:spTree>
    <p:extLst>
      <p:ext uri="{BB962C8B-B14F-4D97-AF65-F5344CB8AC3E}">
        <p14:creationId xmlns:p14="http://schemas.microsoft.com/office/powerpoint/2010/main" val="30152274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life is complicated right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your life gets complicated</a:t>
            </a:r>
          </a:p>
          <a:p>
            <a:r>
              <a:rPr lang="en-US" dirty="0" smtClean="0"/>
              <a:t>Talk to me (email or phone or zoom or </a:t>
            </a:r>
            <a:r>
              <a:rPr lang="en-US" dirty="0" err="1" smtClean="0"/>
              <a:t>whatsApp</a:t>
            </a:r>
            <a:r>
              <a:rPr lang="en-US" dirty="0" smtClean="0"/>
              <a:t> or…)</a:t>
            </a:r>
          </a:p>
          <a:p>
            <a:r>
              <a:rPr lang="en-US" dirty="0" smtClean="0"/>
              <a:t>I’ll respect your privacy. You don’t need to tell me why your life is complicated. Just tell me you need a break or whatever accommodation.  </a:t>
            </a:r>
            <a:endParaRPr lang="en-US" dirty="0" smtClean="0"/>
          </a:p>
          <a:p>
            <a:r>
              <a:rPr lang="en-US" dirty="0" smtClean="0"/>
              <a:t>Due dates are suggestions. We’ll be flexible as needed.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017305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Logistics?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sz="2400" b="1" u="sng" dirty="0" smtClean="0">
                <a:solidFill>
                  <a:schemeClr val="bg2"/>
                </a:solidFill>
              </a:rPr>
              <a:t>Community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r>
              <a:rPr lang="en-US" sz="2400" dirty="0">
                <a:solidFill>
                  <a:schemeClr val="bg2"/>
                </a:solidFill>
              </a:rPr>
              <a:t>of </a:t>
            </a:r>
            <a:r>
              <a:rPr lang="en-US" sz="2400" dirty="0" smtClean="0">
                <a:solidFill>
                  <a:schemeClr val="bg2"/>
                </a:solidFill>
              </a:rPr>
              <a:t>learners</a:t>
            </a:r>
          </a:p>
          <a:p>
            <a:pPr lvl="1">
              <a:buClrTx/>
            </a:pPr>
            <a:r>
              <a:rPr lang="en-US" sz="2000" dirty="0" smtClean="0">
                <a:solidFill>
                  <a:schemeClr val="bg2"/>
                </a:solidFill>
              </a:rPr>
              <a:t>We will need to work extra hard to get face-to-face interactions</a:t>
            </a:r>
          </a:p>
          <a:p>
            <a:pPr lvl="1">
              <a:buClrTx/>
            </a:pPr>
            <a:r>
              <a:rPr lang="en-US" sz="2000" dirty="0" smtClean="0">
                <a:solidFill>
                  <a:schemeClr val="bg2"/>
                </a:solidFill>
              </a:rPr>
              <a:t>I like meeting with you, so don’t hesitate to reach out!</a:t>
            </a:r>
          </a:p>
          <a:p>
            <a:pPr lvl="1">
              <a:buClrTx/>
            </a:pPr>
            <a:r>
              <a:rPr lang="en-US" sz="2000" dirty="0" smtClean="0">
                <a:solidFill>
                  <a:schemeClr val="bg2"/>
                </a:solidFill>
              </a:rPr>
              <a:t>We will work to create virtual face-to-face interactions in teams and as a class</a:t>
            </a:r>
          </a:p>
          <a:p>
            <a:pPr lvl="1">
              <a:buClrTx/>
            </a:pPr>
            <a:r>
              <a:rPr lang="en-US" sz="2000" dirty="0" smtClean="0">
                <a:solidFill>
                  <a:schemeClr val="bg2"/>
                </a:solidFill>
              </a:rPr>
              <a:t>I welcome suggestions!</a:t>
            </a:r>
            <a:endParaRPr lang="en-US" sz="2000" dirty="0">
              <a:solidFill>
                <a:schemeClr val="bg2"/>
              </a:solidFill>
            </a:endParaRPr>
          </a:p>
          <a:p>
            <a:pPr>
              <a:buClrTx/>
            </a:pPr>
            <a:r>
              <a:rPr lang="en-US" sz="2400" dirty="0">
                <a:solidFill>
                  <a:schemeClr val="bg2"/>
                </a:solidFill>
              </a:rPr>
              <a:t>My office </a:t>
            </a:r>
            <a:r>
              <a:rPr lang="en-US" sz="2400" dirty="0" smtClean="0">
                <a:solidFill>
                  <a:schemeClr val="bg2"/>
                </a:solidFill>
              </a:rPr>
              <a:t>hours (3 pm every weekday)</a:t>
            </a:r>
            <a:endParaRPr lang="en-US" sz="2400" dirty="0" smtClean="0">
              <a:solidFill>
                <a:schemeClr val="bg2"/>
              </a:solidFill>
            </a:endParaRPr>
          </a:p>
          <a:p>
            <a:pPr lvl="1">
              <a:buClrTx/>
            </a:pPr>
            <a:r>
              <a:rPr lang="en-US" sz="2000" dirty="0" smtClean="0">
                <a:solidFill>
                  <a:schemeClr val="bg2"/>
                </a:solidFill>
              </a:rPr>
              <a:t>I’m learning as we go (see Canvas announcements for Monroe’s Zoom office room)</a:t>
            </a:r>
          </a:p>
          <a:p>
            <a:pPr lvl="1">
              <a:buClrTx/>
            </a:pPr>
            <a:r>
              <a:rPr lang="en-US" sz="2000" dirty="0" smtClean="0">
                <a:solidFill>
                  <a:schemeClr val="bg2"/>
                </a:solidFill>
              </a:rPr>
              <a:t>I’m also available </a:t>
            </a:r>
            <a:r>
              <a:rPr lang="en-US" sz="2000" dirty="0" smtClean="0">
                <a:solidFill>
                  <a:schemeClr val="bg2"/>
                </a:solidFill>
              </a:rPr>
              <a:t>most afternoons. Knock on my door with a calendar invite or a WhatsApp message or a Zoom </a:t>
            </a:r>
            <a:r>
              <a:rPr lang="en-US" sz="2000" dirty="0" smtClean="0">
                <a:solidFill>
                  <a:schemeClr val="bg2"/>
                </a:solidFill>
              </a:rPr>
              <a:t>meeting</a:t>
            </a:r>
          </a:p>
          <a:p>
            <a:pPr>
              <a:buClrTx/>
            </a:pPr>
            <a:r>
              <a:rPr lang="en-US" sz="2400" dirty="0" smtClean="0">
                <a:solidFill>
                  <a:schemeClr val="bg2"/>
                </a:solidFill>
              </a:rPr>
              <a:t>Do you all have the ability to contact your team mate(s)?</a:t>
            </a:r>
          </a:p>
          <a:p>
            <a:pPr lvl="1">
              <a:buClrTx/>
            </a:pPr>
            <a:r>
              <a:rPr lang="en-US" sz="2000" dirty="0" smtClean="0">
                <a:solidFill>
                  <a:schemeClr val="bg2"/>
                </a:solidFill>
              </a:rPr>
              <a:t>One of the unintended life skills is learning how to collaborate remotely</a:t>
            </a:r>
          </a:p>
          <a:p>
            <a:pPr lvl="1">
              <a:buClrTx/>
            </a:pPr>
            <a:r>
              <a:rPr lang="en-US" sz="2000" dirty="0" smtClean="0">
                <a:solidFill>
                  <a:schemeClr val="bg2"/>
                </a:solidFill>
              </a:rPr>
              <a:t>I see this collaboration as key for making the project more fun</a:t>
            </a:r>
            <a:endParaRPr lang="en-US" sz="2000" dirty="0" smtClean="0">
              <a:solidFill>
                <a:schemeClr val="bg2"/>
              </a:solidFill>
            </a:endParaRPr>
          </a:p>
          <a:p>
            <a:pPr lvl="2">
              <a:buClrTx/>
            </a:pPr>
            <a:endParaRPr lang="en-US" sz="1600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1460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did I pick </a:t>
            </a:r>
            <a:r>
              <a:rPr lang="en-US" dirty="0" err="1" smtClean="0"/>
              <a:t>Onshape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</a:t>
            </a:r>
          </a:p>
          <a:p>
            <a:r>
              <a:rPr lang="en-US" dirty="0" smtClean="0"/>
              <a:t>Online</a:t>
            </a:r>
          </a:p>
          <a:p>
            <a:r>
              <a:rPr lang="en-US" dirty="0" smtClean="0"/>
              <a:t>Collaborative</a:t>
            </a:r>
          </a:p>
          <a:p>
            <a:r>
              <a:rPr lang="en-US" dirty="0" smtClean="0"/>
              <a:t>Don’t need a powerful computer</a:t>
            </a:r>
          </a:p>
          <a:p>
            <a:r>
              <a:rPr lang="en-US" dirty="0" smtClean="0"/>
              <a:t>Next generation (created by former SolidWorks CEOs)</a:t>
            </a:r>
          </a:p>
          <a:p>
            <a:r>
              <a:rPr lang="en-US" dirty="0" smtClean="0"/>
              <a:t>A </a:t>
            </a:r>
            <a:r>
              <a:rPr lang="en-US" dirty="0" smtClean="0"/>
              <a:t>former </a:t>
            </a:r>
            <a:r>
              <a:rPr lang="en-US" dirty="0" smtClean="0"/>
              <a:t>student, Ethan Keller, </a:t>
            </a:r>
            <a:r>
              <a:rPr lang="en-US" dirty="0" smtClean="0"/>
              <a:t>recommended </a:t>
            </a:r>
            <a:r>
              <a:rPr lang="en-US" dirty="0" smtClean="0"/>
              <a:t>it and then he went on to get a job with </a:t>
            </a:r>
            <a:r>
              <a:rPr lang="en-US" dirty="0" err="1" smtClean="0"/>
              <a:t>Onshape</a:t>
            </a:r>
            <a:r>
              <a:rPr lang="en-US" dirty="0" smtClean="0"/>
              <a:t>!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18813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Onshape</a:t>
            </a:r>
            <a:r>
              <a:rPr lang="en-US" dirty="0" smtClean="0"/>
              <a:t> Project </a:t>
            </a:r>
            <a:r>
              <a:rPr lang="en-US" sz="3600" dirty="0" smtClean="0"/>
              <a:t>(</a:t>
            </a:r>
            <a:r>
              <a:rPr lang="en-US" sz="3600" dirty="0">
                <a:hlinkClick r:id="rId2"/>
              </a:rPr>
              <a:t>https://</a:t>
            </a:r>
            <a:r>
              <a:rPr lang="en-US" sz="3600" dirty="0" smtClean="0">
                <a:hlinkClick r:id="rId2"/>
              </a:rPr>
              <a:t>github.com/monroews/CEE4530/wiki/Onshape</a:t>
            </a:r>
            <a:r>
              <a:rPr lang="en-US" sz="3600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online tutorials (see syllabus)</a:t>
            </a:r>
          </a:p>
          <a:p>
            <a:r>
              <a:rPr lang="en-US" dirty="0" smtClean="0"/>
              <a:t>Could be done individually or in teams</a:t>
            </a:r>
          </a:p>
          <a:p>
            <a:r>
              <a:rPr lang="en-US" dirty="0" err="1" smtClean="0"/>
              <a:t>Onshape</a:t>
            </a:r>
            <a:r>
              <a:rPr lang="en-US" dirty="0" smtClean="0"/>
              <a:t> is designed for collaboration</a:t>
            </a:r>
          </a:p>
          <a:p>
            <a:r>
              <a:rPr lang="en-US" dirty="0" smtClean="0"/>
              <a:t>Weekly check-ins where we show something we are working </a:t>
            </a:r>
            <a:r>
              <a:rPr lang="en-US" dirty="0" smtClean="0"/>
              <a:t>on</a:t>
            </a:r>
          </a:p>
          <a:p>
            <a:r>
              <a:rPr lang="en-US" dirty="0" smtClean="0"/>
              <a:t>Very flexible on how you craft your project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94212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Breakout into 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0263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Lecture 4540 2016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ecture 4540 2017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4540 2017" id="{810B8684-B36C-4E9D-B451-29B9AF64FE2B}" vid="{17C6C898-45CB-4F7D-9C35-4AEA3E1ACC3B}"/>
    </a:ext>
  </a:extLst>
</a:theme>
</file>

<file path=ppt/theme/theme3.xml><?xml version="1.0" encoding="utf-8"?>
<a:theme xmlns:a="http://schemas.openxmlformats.org/drawingml/2006/main" name="1_Lecture 4540 2016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Lecture 4540 2016">
  <a:themeElements>
    <a:clrScheme name="present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4540 2016</Template>
  <TotalTime>8395</TotalTime>
  <Words>399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Candara</vt:lpstr>
      <vt:lpstr>Times New Roman</vt:lpstr>
      <vt:lpstr>Wingdings</vt:lpstr>
      <vt:lpstr>Lecture 4540 2016</vt:lpstr>
      <vt:lpstr>Lecture 4540 2017</vt:lpstr>
      <vt:lpstr>1_Lecture 4540 2016</vt:lpstr>
      <vt:lpstr>2_Lecture 4540 2016</vt:lpstr>
      <vt:lpstr>Online Intro CEE 4530</vt:lpstr>
      <vt:lpstr>Pivot (google pivot entrepreneur!)</vt:lpstr>
      <vt:lpstr>Checking in: Random breakout room task</vt:lpstr>
      <vt:lpstr>So life is complicated right now</vt:lpstr>
      <vt:lpstr>Online Logistics?</vt:lpstr>
      <vt:lpstr>Why did I pick Onshape?</vt:lpstr>
      <vt:lpstr>Onshape Project (https://github.com/monroews/CEE4530/wiki/Onshape)</vt:lpstr>
      <vt:lpstr>Breakout into teams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WTP Research</dc:title>
  <dc:creator>Monroe Weber-Shirk</dc:creator>
  <cp:lastModifiedBy>mw24</cp:lastModifiedBy>
  <cp:revision>75</cp:revision>
  <cp:lastPrinted>2017-12-22T17:38:52Z</cp:lastPrinted>
  <dcterms:created xsi:type="dcterms:W3CDTF">2005-10-12T15:21:06Z</dcterms:created>
  <dcterms:modified xsi:type="dcterms:W3CDTF">2020-04-06T17:06:16Z</dcterms:modified>
</cp:coreProperties>
</file>