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  <p:sldMasterId id="2147483676" r:id="rId3"/>
    <p:sldMasterId id="2147483684" r:id="rId4"/>
  </p:sldMasterIdLst>
  <p:notesMasterIdLst>
    <p:notesMasterId r:id="rId14"/>
  </p:notesMasterIdLst>
  <p:handoutMasterIdLst>
    <p:handoutMasterId r:id="rId15"/>
  </p:handoutMasterIdLst>
  <p:sldIdLst>
    <p:sldId id="283" r:id="rId5"/>
    <p:sldId id="284" r:id="rId6"/>
    <p:sldId id="285" r:id="rId7"/>
    <p:sldId id="286" r:id="rId8"/>
    <p:sldId id="288" r:id="rId9"/>
    <p:sldId id="290" r:id="rId10"/>
    <p:sldId id="291" r:id="rId11"/>
    <p:sldId id="292" r:id="rId12"/>
    <p:sldId id="287" r:id="rId1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49" autoAdjust="0"/>
  </p:normalViewPr>
  <p:slideViewPr>
    <p:cSldViewPr snapToGrid="0">
      <p:cViewPr varScale="1">
        <p:scale>
          <a:sx n="121" d="100"/>
          <a:sy n="121" d="100"/>
        </p:scale>
        <p:origin x="12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09AB7F08-CD3D-43F7-BBED-536D4D7E91A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DC34599A-F348-42C3-802E-B323B33F2EC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717584-BC80-45B3-A9A3-B8852892DF19}" type="slidenum">
              <a:rPr lang="en-US"/>
              <a:pPr/>
              <a:t>4</a:t>
            </a:fld>
            <a:endParaRPr 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91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5246C188-BBD7-4DEE-8A68-A3CB87291C9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9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5B9AF-AE99-43E6-80B6-A43D2F43065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87096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6C882-8D19-4A37-9954-535B189FB7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9472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E73F7-3175-48D3-8260-49659E7CE4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06238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00" y="475200"/>
            <a:ext cx="72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633376"/>
            <a:ext cx="2895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8F2B711F-3CCE-49DD-9185-EADCA7331AC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6000" y="908720"/>
            <a:ext cx="82296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7596188" y="476250"/>
            <a:ext cx="1296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0484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422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6079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6892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472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598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8670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E08D5-C334-4151-A9E0-7679BB30104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17375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00" y="475200"/>
            <a:ext cx="72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633376"/>
            <a:ext cx="2895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6000" y="908720"/>
            <a:ext cx="82296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7596188" y="476250"/>
            <a:ext cx="1296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508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01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7352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685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0444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406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067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0B8536-B975-44F2-A638-0C830220A77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554954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5B9AF-AE99-43E6-80B6-A43D2F43065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83504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6C882-8D19-4A37-9954-535B189FB7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2344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E73F7-3175-48D3-8260-49659E7CE4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98236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5246C188-BBD7-4DEE-8A68-A3CB87291C9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32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E08D5-C334-4151-A9E0-7679BB30104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01317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0B8536-B975-44F2-A638-0C830220A77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29323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F2B711F-3CCE-49DD-9185-EADCA7331AC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91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F2B711F-3CCE-49DD-9185-EADCA7331AC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23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61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guaclara.github.io/Textbook/Rapid_Mix/RM_Examples.html#heading-example-ph-adjustment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makes a good final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2400" dirty="0">
                <a:solidFill>
                  <a:schemeClr val="bg2"/>
                </a:solidFill>
              </a:rPr>
              <a:t>Good research question/testable </a:t>
            </a:r>
            <a:r>
              <a:rPr lang="en-US" sz="2400" dirty="0" smtClean="0">
                <a:solidFill>
                  <a:schemeClr val="bg2"/>
                </a:solidFill>
              </a:rPr>
              <a:t>hypothesis</a:t>
            </a:r>
          </a:p>
          <a:p>
            <a:pPr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Not too complicated! Simple is beautiful.</a:t>
            </a:r>
            <a:endParaRPr lang="en-US" sz="2400" dirty="0">
              <a:solidFill>
                <a:schemeClr val="bg2"/>
              </a:solidFill>
            </a:endParaRPr>
          </a:p>
          <a:p>
            <a:pPr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Experiments that can be done in our lab using our resources and in the time available (</a:t>
            </a:r>
            <a:r>
              <a:rPr lang="en-US" sz="2400" dirty="0" err="1" smtClean="0">
                <a:solidFill>
                  <a:schemeClr val="bg2"/>
                </a:solidFill>
              </a:rPr>
              <a:t>phys</a:t>
            </a:r>
            <a:r>
              <a:rPr lang="en-US" sz="2400" dirty="0" smtClean="0">
                <a:solidFill>
                  <a:schemeClr val="bg2"/>
                </a:solidFill>
              </a:rPr>
              <a:t>/</a:t>
            </a:r>
            <a:r>
              <a:rPr lang="en-US" sz="2400" dirty="0" err="1" smtClean="0">
                <a:solidFill>
                  <a:schemeClr val="bg2"/>
                </a:solidFill>
              </a:rPr>
              <a:t>chem</a:t>
            </a:r>
            <a:r>
              <a:rPr lang="en-US" sz="2400" dirty="0" smtClean="0">
                <a:solidFill>
                  <a:schemeClr val="bg2"/>
                </a:solidFill>
              </a:rPr>
              <a:t> is usually faster then microbiology)</a:t>
            </a:r>
            <a:endParaRPr lang="en-US" sz="2400" dirty="0">
              <a:solidFill>
                <a:schemeClr val="bg2"/>
              </a:solidFill>
            </a:endParaRPr>
          </a:p>
          <a:p>
            <a:pPr>
              <a:buClrTx/>
            </a:pPr>
            <a:r>
              <a:rPr lang="en-US" sz="2400" dirty="0">
                <a:solidFill>
                  <a:schemeClr val="bg2"/>
                </a:solidFill>
              </a:rPr>
              <a:t>Collect LOTS of data!</a:t>
            </a:r>
          </a:p>
          <a:p>
            <a:pPr>
              <a:buClrTx/>
            </a:pPr>
            <a:r>
              <a:rPr lang="en-US" sz="2400" dirty="0">
                <a:solidFill>
                  <a:schemeClr val="bg2"/>
                </a:solidFill>
              </a:rPr>
              <a:t>Link experimental data with theoretical model OR conceptual expectation</a:t>
            </a:r>
          </a:p>
          <a:p>
            <a:pPr>
              <a:buClrTx/>
            </a:pPr>
            <a:r>
              <a:rPr lang="en-US" sz="2400" dirty="0">
                <a:solidFill>
                  <a:schemeClr val="bg2"/>
                </a:solidFill>
              </a:rPr>
              <a:t>Things we can measure:</a:t>
            </a:r>
            <a:endParaRPr lang="en-US" sz="2000" dirty="0">
              <a:solidFill>
                <a:schemeClr val="bg2"/>
              </a:solidFill>
            </a:endParaRPr>
          </a:p>
          <a:p>
            <a:pPr lvl="1">
              <a:buClrTx/>
            </a:pPr>
            <a:r>
              <a:rPr lang="en-US" sz="2000" dirty="0">
                <a:solidFill>
                  <a:schemeClr val="bg2"/>
                </a:solidFill>
              </a:rPr>
              <a:t>pH, temperature, </a:t>
            </a:r>
            <a:r>
              <a:rPr lang="en-US" sz="2000" dirty="0" smtClean="0">
                <a:solidFill>
                  <a:schemeClr val="bg2"/>
                </a:solidFill>
              </a:rPr>
              <a:t>red </a:t>
            </a:r>
            <a:r>
              <a:rPr lang="en-US" sz="2000" dirty="0">
                <a:solidFill>
                  <a:schemeClr val="bg2"/>
                </a:solidFill>
              </a:rPr>
              <a:t>dye, </a:t>
            </a:r>
            <a:r>
              <a:rPr lang="en-US" sz="2000" dirty="0" smtClean="0">
                <a:solidFill>
                  <a:schemeClr val="bg2"/>
                </a:solidFill>
              </a:rPr>
              <a:t>some other light adsorbing </a:t>
            </a:r>
            <a:r>
              <a:rPr lang="en-US" sz="2000" dirty="0">
                <a:solidFill>
                  <a:schemeClr val="bg2"/>
                </a:solidFill>
              </a:rPr>
              <a:t>chemicals, dissolved oxygen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46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3405" y="182625"/>
            <a:ext cx="8229600" cy="1143000"/>
          </a:xfrm>
        </p:spPr>
        <p:txBody>
          <a:bodyPr/>
          <a:lstStyle/>
          <a:p>
            <a:r>
              <a:rPr lang="en-US" dirty="0" smtClean="0"/>
              <a:t>The iterative process of research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171044" y="2966935"/>
            <a:ext cx="2743200" cy="3200400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1044" y="3112851"/>
            <a:ext cx="27821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u="sng" dirty="0">
                <a:solidFill>
                  <a:schemeClr val="tx2"/>
                </a:solidFill>
              </a:rPr>
              <a:t>Hypothesis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endParaRPr lang="en-US" sz="2000" dirty="0" smtClean="0">
              <a:solidFill>
                <a:schemeClr val="tx2"/>
              </a:solidFill>
            </a:endParaRPr>
          </a:p>
          <a:p>
            <a:pPr lvl="0" algn="ctr"/>
            <a:r>
              <a:rPr lang="en-US" sz="2000" dirty="0" smtClean="0">
                <a:solidFill>
                  <a:schemeClr val="tx2"/>
                </a:solidFill>
              </a:rPr>
              <a:t>based </a:t>
            </a:r>
            <a:r>
              <a:rPr lang="en-US" sz="2000" dirty="0">
                <a:solidFill>
                  <a:schemeClr val="tx2"/>
                </a:solidFill>
              </a:rPr>
              <a:t>on “model</a:t>
            </a:r>
            <a:r>
              <a:rPr lang="en-US" sz="2000" dirty="0" smtClean="0">
                <a:solidFill>
                  <a:schemeClr val="tx2"/>
                </a:solidFill>
              </a:rPr>
              <a:t>”</a:t>
            </a:r>
          </a:p>
          <a:p>
            <a:pPr lvl="0" algn="ctr"/>
            <a:r>
              <a:rPr lang="en-US" sz="2000" dirty="0" smtClean="0">
                <a:solidFill>
                  <a:schemeClr val="tx2"/>
                </a:solidFill>
              </a:rPr>
              <a:t>model </a:t>
            </a:r>
            <a:r>
              <a:rPr lang="en-US" sz="2000" dirty="0">
                <a:solidFill>
                  <a:schemeClr val="tx2"/>
                </a:solidFill>
              </a:rPr>
              <a:t>may be deterministic (</a:t>
            </a:r>
            <a:r>
              <a:rPr lang="en-US" sz="2000" i="1" dirty="0" smtClean="0">
                <a:solidFill>
                  <a:schemeClr val="tx2"/>
                </a:solidFill>
              </a:rPr>
              <a:t>e.g.</a:t>
            </a:r>
            <a:r>
              <a:rPr lang="en-US" sz="2000" dirty="0" smtClean="0">
                <a:solidFill>
                  <a:schemeClr val="tx2"/>
                </a:solidFill>
              </a:rPr>
              <a:t>, </a:t>
            </a:r>
            <a:r>
              <a:rPr lang="en-US" sz="2000" dirty="0">
                <a:solidFill>
                  <a:schemeClr val="tx2"/>
                </a:solidFill>
              </a:rPr>
              <a:t>predict </a:t>
            </a:r>
            <a:r>
              <a:rPr lang="en-US" sz="2000" dirty="0" smtClean="0">
                <a:solidFill>
                  <a:schemeClr val="tx2"/>
                </a:solidFill>
              </a:rPr>
              <a:t>methane production based on VSS), </a:t>
            </a:r>
            <a:r>
              <a:rPr lang="en-US" sz="2000" dirty="0">
                <a:solidFill>
                  <a:schemeClr val="tx2"/>
                </a:solidFill>
              </a:rPr>
              <a:t>or conceptual (</a:t>
            </a:r>
            <a:r>
              <a:rPr lang="en-US" sz="2000" i="1" dirty="0" smtClean="0">
                <a:solidFill>
                  <a:schemeClr val="tx2"/>
                </a:solidFill>
              </a:rPr>
              <a:t>e.g., </a:t>
            </a:r>
            <a:r>
              <a:rPr lang="en-US" sz="2000" dirty="0" smtClean="0">
                <a:solidFill>
                  <a:schemeClr val="tx2"/>
                </a:solidFill>
              </a:rPr>
              <a:t>increase in Q gives decrease in baffle factor)</a:t>
            </a:r>
            <a:endParaRPr lang="en-US" sz="2000" dirty="0">
              <a:solidFill>
                <a:schemeClr val="tx2"/>
              </a:solidFill>
            </a:endParaRPr>
          </a:p>
          <a:p>
            <a:pPr algn="ctr"/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227150" y="2966935"/>
            <a:ext cx="2743200" cy="3200400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27150" y="3112851"/>
            <a:ext cx="27821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u="sng" dirty="0" smtClean="0">
                <a:solidFill>
                  <a:schemeClr val="tx2"/>
                </a:solidFill>
              </a:rPr>
              <a:t>Test Hypothesis</a:t>
            </a:r>
          </a:p>
          <a:p>
            <a:pPr lvl="0" algn="ctr"/>
            <a:r>
              <a:rPr lang="en-US" sz="2000" dirty="0" smtClean="0">
                <a:solidFill>
                  <a:schemeClr val="tx2"/>
                </a:solidFill>
              </a:rPr>
              <a:t>design experiments with appropriate and/or available tools </a:t>
            </a:r>
          </a:p>
          <a:p>
            <a:pPr lvl="0" algn="ctr"/>
            <a:endParaRPr lang="en-US" sz="2000" dirty="0" smtClean="0">
              <a:solidFill>
                <a:schemeClr val="tx2"/>
              </a:solidFill>
            </a:endParaRP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r</a:t>
            </a:r>
            <a:r>
              <a:rPr lang="en-US" sz="2000" dirty="0" smtClean="0">
                <a:solidFill>
                  <a:schemeClr val="tx2"/>
                </a:solidFill>
              </a:rPr>
              <a:t>un positive and negative controls when necessary!</a:t>
            </a:r>
            <a:endParaRPr lang="en-US" sz="2000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6283256" y="2966935"/>
            <a:ext cx="2743200" cy="3200400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83256" y="3112851"/>
            <a:ext cx="27821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u="sng" dirty="0" smtClean="0">
                <a:solidFill>
                  <a:schemeClr val="tx2"/>
                </a:solidFill>
              </a:rPr>
              <a:t>Confirm or Reject Hypothesis</a:t>
            </a:r>
          </a:p>
          <a:p>
            <a:pPr lvl="0" algn="ctr"/>
            <a:r>
              <a:rPr lang="en-US" sz="2000" b="1" dirty="0" smtClean="0">
                <a:solidFill>
                  <a:schemeClr val="tx2"/>
                </a:solidFill>
              </a:rPr>
              <a:t>Confirm</a:t>
            </a:r>
            <a:r>
              <a:rPr lang="en-US" sz="2000" dirty="0" smtClean="0">
                <a:solidFill>
                  <a:schemeClr val="tx2"/>
                </a:solidFill>
              </a:rPr>
              <a:t> – compile data into convincing arguments to convince others and discuss implications</a:t>
            </a:r>
          </a:p>
          <a:p>
            <a:pPr lvl="0" algn="ctr"/>
            <a:r>
              <a:rPr lang="en-US" sz="2000" b="1" dirty="0" smtClean="0">
                <a:solidFill>
                  <a:schemeClr val="tx2"/>
                </a:solidFill>
              </a:rPr>
              <a:t>Reject</a:t>
            </a:r>
            <a:r>
              <a:rPr lang="en-US" sz="2000" dirty="0" smtClean="0">
                <a:solidFill>
                  <a:schemeClr val="tx2"/>
                </a:solidFill>
              </a:rPr>
              <a:t> – modify hypothesis as needed</a:t>
            </a:r>
            <a:endParaRPr lang="en-US" sz="2000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2826804" y="4284774"/>
            <a:ext cx="565608" cy="518475"/>
          </a:xfrm>
          <a:prstGeom prst="rightArrow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5863455" y="4284773"/>
            <a:ext cx="565608" cy="518475"/>
          </a:xfrm>
          <a:prstGeom prst="rightArrow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Curved Down Arrow 15"/>
          <p:cNvSpPr/>
          <p:nvPr/>
        </p:nvSpPr>
        <p:spPr bwMode="auto">
          <a:xfrm flipH="1">
            <a:off x="1348033" y="2233826"/>
            <a:ext cx="6326278" cy="731520"/>
          </a:xfrm>
          <a:prstGeom prst="curvedDownArrow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7962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Proposals </a:t>
            </a:r>
            <a:r>
              <a:rPr lang="en-US" dirty="0" smtClean="0"/>
              <a:t>(not graded) – </a:t>
            </a:r>
            <a:r>
              <a:rPr lang="en-US" dirty="0" smtClean="0"/>
              <a:t>what to 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786"/>
            <a:ext cx="8081128" cy="4114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Intro/context – </a:t>
            </a:r>
            <a:r>
              <a:rPr lang="en-US" sz="2400" dirty="0" smtClean="0">
                <a:solidFill>
                  <a:srgbClr val="FF0000"/>
                </a:solidFill>
              </a:rPr>
              <a:t>What is the problem? Why is it important?</a:t>
            </a:r>
          </a:p>
          <a:p>
            <a:pPr>
              <a:spcBef>
                <a:spcPts val="0"/>
              </a:spcBef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Objectives – </a:t>
            </a:r>
            <a:r>
              <a:rPr lang="en-US" sz="2400" dirty="0" smtClean="0">
                <a:solidFill>
                  <a:srgbClr val="FF0000"/>
                </a:solidFill>
              </a:rPr>
              <a:t>What is the hypothesis? What will you do?</a:t>
            </a:r>
          </a:p>
          <a:p>
            <a:pPr>
              <a:spcBef>
                <a:spcPts val="0"/>
              </a:spcBef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Experimental plan including – </a:t>
            </a:r>
            <a:r>
              <a:rPr lang="en-US" sz="2400" dirty="0" smtClean="0">
                <a:solidFill>
                  <a:srgbClr val="FF0000"/>
                </a:solidFill>
              </a:rPr>
              <a:t>How will you do it?</a:t>
            </a:r>
          </a:p>
          <a:p>
            <a:pPr lvl="1">
              <a:spcBef>
                <a:spcPts val="0"/>
              </a:spcBef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Key design parameters </a:t>
            </a:r>
          </a:p>
          <a:p>
            <a:pPr lvl="1">
              <a:spcBef>
                <a:spcPts val="0"/>
              </a:spcBef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Timeline of tasks/experiments</a:t>
            </a:r>
          </a:p>
          <a:p>
            <a:pPr lvl="1">
              <a:spcBef>
                <a:spcPts val="0"/>
              </a:spcBef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Possible hurdles/challenges</a:t>
            </a:r>
          </a:p>
          <a:p>
            <a:pPr lvl="1">
              <a:spcBef>
                <a:spcPts val="0"/>
              </a:spcBef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Refs to primary, review, and other literature and possibly to previous years’ projects </a:t>
            </a:r>
          </a:p>
          <a:p>
            <a:pPr>
              <a:spcBef>
                <a:spcPts val="0"/>
              </a:spcBef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Resources needed to conduct experiments – </a:t>
            </a:r>
            <a:r>
              <a:rPr lang="en-US" sz="2400" dirty="0" smtClean="0">
                <a:solidFill>
                  <a:srgbClr val="FF0000"/>
                </a:solidFill>
              </a:rPr>
              <a:t>What tools will you use?</a:t>
            </a:r>
          </a:p>
          <a:p>
            <a:pPr>
              <a:spcBef>
                <a:spcPts val="0"/>
              </a:spcBef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Expectations/Anticipated results</a:t>
            </a:r>
          </a:p>
          <a:p>
            <a:pPr>
              <a:spcBef>
                <a:spcPts val="0"/>
              </a:spcBef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References/Bibliography</a:t>
            </a:r>
          </a:p>
        </p:txBody>
      </p:sp>
    </p:spTree>
    <p:extLst>
      <p:ext uri="{BB962C8B-B14F-4D97-AF65-F5344CB8AC3E}">
        <p14:creationId xmlns:p14="http://schemas.microsoft.com/office/powerpoint/2010/main" val="1206346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Expectations</a:t>
            </a: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Build your apparatus </a:t>
            </a:r>
            <a:r>
              <a:rPr lang="en-US" sz="2800" dirty="0" smtClean="0"/>
              <a:t>next week and conduct first experiment</a:t>
            </a:r>
            <a:endParaRPr lang="en-US" sz="2800" dirty="0" smtClean="0"/>
          </a:p>
          <a:p>
            <a:r>
              <a:rPr lang="en-US" sz="2800" dirty="0" smtClean="0"/>
              <a:t>Finish data collection the week before break</a:t>
            </a:r>
            <a:endParaRPr lang="en-US" sz="2800" dirty="0" smtClean="0"/>
          </a:p>
          <a:p>
            <a:r>
              <a:rPr lang="en-US" sz="2800" dirty="0" smtClean="0"/>
              <a:t>4 hours per week outside of class</a:t>
            </a:r>
          </a:p>
          <a:p>
            <a:r>
              <a:rPr lang="en-US" sz="2800" dirty="0" smtClean="0"/>
              <a:t>Data collection and data analysis used for experiment design (evidence of good engineering)</a:t>
            </a:r>
          </a:p>
          <a:p>
            <a:r>
              <a:rPr lang="en-US" sz="2800" dirty="0" smtClean="0"/>
              <a:t>Maintain records of what you did and what you learned</a:t>
            </a:r>
          </a:p>
          <a:p>
            <a:r>
              <a:rPr lang="en-US" sz="2800" dirty="0" smtClean="0"/>
              <a:t>Collaboration between teams is fine and encouraged</a:t>
            </a:r>
          </a:p>
          <a:p>
            <a:r>
              <a:rPr lang="en-US" sz="2800" dirty="0" smtClean="0"/>
              <a:t>What is success?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04098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better reactor for aeration</a:t>
            </a:r>
            <a:r>
              <a:rPr lang="en-US" dirty="0"/>
              <a:t> </a:t>
            </a:r>
            <a:r>
              <a:rPr lang="en-US" dirty="0" smtClean="0"/>
              <a:t>that has a higher </a:t>
            </a:r>
            <a:r>
              <a:rPr lang="en-US" dirty="0" smtClean="0"/>
              <a:t>oxygen transfer efficiency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61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Adsorption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smtClean="0"/>
              <a:t>effect </a:t>
            </a:r>
            <a:r>
              <a:rPr lang="en-US" dirty="0" smtClean="0"/>
              <a:t>of flow rate on shape of adsorption curve (mass transport controls adsorption kinetics and thus time </a:t>
            </a:r>
            <a:r>
              <a:rPr lang="en-US" smtClean="0"/>
              <a:t>matters</a:t>
            </a:r>
            <a:r>
              <a:rPr lang="en-US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593" y="3132498"/>
            <a:ext cx="3105807" cy="207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0769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hypothesis for pH adjustment calculations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developed equations based on ANC for how to methodically adjust the pH to reach a target value. This is of particular interest in drinking water treatment. </a:t>
            </a:r>
          </a:p>
          <a:p>
            <a:r>
              <a:rPr lang="en-US" dirty="0" smtClean="0"/>
              <a:t>The method involves measure the ANC of the sample and then using equations to calculate how much acid or base to add to reach the target pH</a:t>
            </a:r>
          </a:p>
          <a:p>
            <a:r>
              <a:rPr lang="en-US" dirty="0" smtClean="0"/>
              <a:t>Here is an </a:t>
            </a:r>
            <a:r>
              <a:rPr lang="en-US" dirty="0" smtClean="0">
                <a:hlinkClick r:id="rId2"/>
              </a:rPr>
              <a:t>example</a:t>
            </a:r>
            <a:r>
              <a:rPr lang="en-US" dirty="0" smtClean="0"/>
              <a:t> for the town of </a:t>
            </a:r>
            <a:r>
              <a:rPr lang="en-US" dirty="0" err="1" smtClean="0"/>
              <a:t>Manzaragua</a:t>
            </a:r>
            <a:r>
              <a:rPr lang="en-US" dirty="0" smtClean="0"/>
              <a:t> in Honduras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899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Aerate the lake to see if you can get a system that is in equilibrium with the carbon dioxide in the atmosphere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02837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Come to lab prepared to discuss</a:t>
            </a:r>
          </a:p>
          <a:p>
            <a:pPr lvl="1"/>
            <a:r>
              <a:rPr lang="en-US" dirty="0" smtClean="0"/>
              <a:t>What seems interesting to you?  </a:t>
            </a:r>
          </a:p>
          <a:p>
            <a:pPr lvl="1"/>
            <a:r>
              <a:rPr lang="en-US" dirty="0" smtClean="0"/>
              <a:t>Is there anything that can help with other projects (research)?  </a:t>
            </a:r>
          </a:p>
          <a:p>
            <a:pPr lvl="1"/>
            <a:r>
              <a:rPr lang="en-US" dirty="0" smtClean="0"/>
              <a:t>Anything that is relevant to potential grad school research?  </a:t>
            </a:r>
          </a:p>
          <a:p>
            <a:pPr lvl="1"/>
            <a:r>
              <a:rPr lang="en-US" dirty="0" smtClean="0"/>
              <a:t>Anything relevant to potential internships/jobs?</a:t>
            </a:r>
          </a:p>
          <a:p>
            <a:r>
              <a:rPr lang="en-US" dirty="0" smtClean="0"/>
              <a:t>BRAINSTORM and discuss with your groups.</a:t>
            </a:r>
          </a:p>
        </p:txBody>
      </p:sp>
    </p:spTree>
    <p:extLst>
      <p:ext uri="{BB962C8B-B14F-4D97-AF65-F5344CB8AC3E}">
        <p14:creationId xmlns:p14="http://schemas.microsoft.com/office/powerpoint/2010/main" val="12035249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cture 4540 2017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3.xml><?xml version="1.0" encoding="utf-8"?>
<a:theme xmlns:a="http://schemas.openxmlformats.org/drawingml/2006/main" name="1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2016</Template>
  <TotalTime>3966</TotalTime>
  <Words>484</Words>
  <Application>Microsoft Office PowerPoint</Application>
  <PresentationFormat>On-screen Show (4:3)</PresentationFormat>
  <Paragraphs>56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Candara</vt:lpstr>
      <vt:lpstr>Times New Roman</vt:lpstr>
      <vt:lpstr>Wingdings</vt:lpstr>
      <vt:lpstr>Lecture 4540 2016</vt:lpstr>
      <vt:lpstr>Lecture 4540 2017</vt:lpstr>
      <vt:lpstr>1_Lecture 4540 2016</vt:lpstr>
      <vt:lpstr>2_Lecture 4540 2016</vt:lpstr>
      <vt:lpstr>What makes a good final project?</vt:lpstr>
      <vt:lpstr>The iterative process of research</vt:lpstr>
      <vt:lpstr>Proposals (not graded) – what to include</vt:lpstr>
      <vt:lpstr>Project Expectations</vt:lpstr>
      <vt:lpstr>Aeration</vt:lpstr>
      <vt:lpstr>Adsorption</vt:lpstr>
      <vt:lpstr>Test the hypothesis for pH adjustment calculations </vt:lpstr>
      <vt:lpstr>Acid rain</vt:lpstr>
      <vt:lpstr>Next steps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WTP Research</dc:title>
  <dc:creator>Monroe Weber-Shirk</dc:creator>
  <cp:lastModifiedBy>mw24</cp:lastModifiedBy>
  <cp:revision>47</cp:revision>
  <cp:lastPrinted>2017-12-22T17:38:52Z</cp:lastPrinted>
  <dcterms:created xsi:type="dcterms:W3CDTF">2005-10-12T15:21:06Z</dcterms:created>
  <dcterms:modified xsi:type="dcterms:W3CDTF">2020-03-11T21:28:31Z</dcterms:modified>
</cp:coreProperties>
</file>