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283" r:id="rId5"/>
    <p:sldId id="284" r:id="rId6"/>
    <p:sldId id="285" r:id="rId7"/>
    <p:sldId id="286" r:id="rId8"/>
    <p:sldId id="288" r:id="rId9"/>
    <p:sldId id="290" r:id="rId10"/>
    <p:sldId id="291" r:id="rId11"/>
    <p:sldId id="292" r:id="rId12"/>
    <p:sldId id="293" r:id="rId13"/>
    <p:sldId id="287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17584-BC80-45B3-A9A3-B8852892DF19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uaclara.github.io/Textbook/Rapid_Mix/RM_Examples.html#heading-example-ph-adjustme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good final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Good research question/testable </a:t>
            </a:r>
            <a:r>
              <a:rPr lang="en-US" sz="2400" dirty="0" smtClean="0">
                <a:solidFill>
                  <a:schemeClr val="bg2"/>
                </a:solidFill>
              </a:rPr>
              <a:t>hypothesis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Not too complicated! Simple is beautiful.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Experiments that can be done in our lab using our resources and in the time available (</a:t>
            </a:r>
            <a:r>
              <a:rPr lang="en-US" sz="2400" dirty="0" err="1" smtClean="0">
                <a:solidFill>
                  <a:schemeClr val="bg2"/>
                </a:solidFill>
              </a:rPr>
              <a:t>phys</a:t>
            </a:r>
            <a:r>
              <a:rPr lang="en-US" sz="2400" dirty="0" smtClean="0">
                <a:solidFill>
                  <a:schemeClr val="bg2"/>
                </a:solidFill>
              </a:rPr>
              <a:t>/</a:t>
            </a:r>
            <a:r>
              <a:rPr lang="en-US" sz="2400" dirty="0" err="1" smtClean="0">
                <a:solidFill>
                  <a:schemeClr val="bg2"/>
                </a:solidFill>
              </a:rPr>
              <a:t>chem</a:t>
            </a:r>
            <a:r>
              <a:rPr lang="en-US" sz="2400" dirty="0" smtClean="0">
                <a:solidFill>
                  <a:schemeClr val="bg2"/>
                </a:solidFill>
              </a:rPr>
              <a:t> is usually faster then microbiology)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Collect LOTS of data!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Link experimental data with theoretical model OR conceptual expectation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Things we can measure: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pH, temperature, </a:t>
            </a:r>
            <a:r>
              <a:rPr lang="en-US" sz="2000" dirty="0" smtClean="0">
                <a:solidFill>
                  <a:schemeClr val="bg2"/>
                </a:solidFill>
              </a:rPr>
              <a:t>red </a:t>
            </a:r>
            <a:r>
              <a:rPr lang="en-US" sz="2000" dirty="0">
                <a:solidFill>
                  <a:schemeClr val="bg2"/>
                </a:solidFill>
              </a:rPr>
              <a:t>dye, </a:t>
            </a:r>
            <a:r>
              <a:rPr lang="en-US" sz="2000" dirty="0" smtClean="0">
                <a:solidFill>
                  <a:schemeClr val="bg2"/>
                </a:solidFill>
              </a:rPr>
              <a:t>some other light adsorbing </a:t>
            </a:r>
            <a:r>
              <a:rPr lang="en-US" sz="2000" dirty="0">
                <a:solidFill>
                  <a:schemeClr val="bg2"/>
                </a:solidFill>
              </a:rPr>
              <a:t>chemicals, dissolved oxygen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lab prepared to discuss</a:t>
            </a:r>
          </a:p>
          <a:p>
            <a:pPr lvl="1"/>
            <a:r>
              <a:rPr lang="en-US" dirty="0" smtClean="0"/>
              <a:t>What seems interesting to you?  </a:t>
            </a:r>
          </a:p>
          <a:p>
            <a:pPr lvl="1"/>
            <a:r>
              <a:rPr lang="en-US" dirty="0" smtClean="0"/>
              <a:t>Is there anything that can help with other projects (research)?  </a:t>
            </a:r>
          </a:p>
          <a:p>
            <a:pPr lvl="1"/>
            <a:r>
              <a:rPr lang="en-US" dirty="0" smtClean="0"/>
              <a:t>Anything that is relevant to potential grad school research?  </a:t>
            </a:r>
          </a:p>
          <a:p>
            <a:pPr lvl="1"/>
            <a:r>
              <a:rPr lang="en-US" dirty="0" smtClean="0"/>
              <a:t>Anything relevant to potential internships/jobs?</a:t>
            </a:r>
          </a:p>
          <a:p>
            <a:r>
              <a:rPr lang="en-US" dirty="0" smtClean="0"/>
              <a:t>BRAINSTORM and discuss with your groups.</a:t>
            </a:r>
          </a:p>
        </p:txBody>
      </p:sp>
    </p:spTree>
    <p:extLst>
      <p:ext uri="{BB962C8B-B14F-4D97-AF65-F5344CB8AC3E}">
        <p14:creationId xmlns:p14="http://schemas.microsoft.com/office/powerpoint/2010/main" val="120352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405" y="182625"/>
            <a:ext cx="8229600" cy="1143000"/>
          </a:xfrm>
        </p:spPr>
        <p:txBody>
          <a:bodyPr/>
          <a:lstStyle/>
          <a:p>
            <a:r>
              <a:rPr lang="en-US" dirty="0" smtClean="0"/>
              <a:t>The iterative process of research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71044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044" y="3112851"/>
            <a:ext cx="2782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tx2"/>
                </a:solidFill>
              </a:rPr>
              <a:t>Hypothesis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based </a:t>
            </a:r>
            <a:r>
              <a:rPr lang="en-US" sz="2000" dirty="0">
                <a:solidFill>
                  <a:schemeClr val="tx2"/>
                </a:solidFill>
              </a:rPr>
              <a:t>on “model</a:t>
            </a:r>
            <a:r>
              <a:rPr lang="en-US" sz="2000" dirty="0" smtClean="0">
                <a:solidFill>
                  <a:schemeClr val="tx2"/>
                </a:solidFill>
              </a:rPr>
              <a:t>”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model </a:t>
            </a:r>
            <a:r>
              <a:rPr lang="en-US" sz="2000" dirty="0">
                <a:solidFill>
                  <a:schemeClr val="tx2"/>
                </a:solidFill>
              </a:rPr>
              <a:t>may be deterministic (</a:t>
            </a:r>
            <a:r>
              <a:rPr lang="en-US" sz="2000" i="1" dirty="0" smtClean="0">
                <a:solidFill>
                  <a:schemeClr val="tx2"/>
                </a:solidFill>
              </a:rPr>
              <a:t>e.g.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predict </a:t>
            </a:r>
            <a:r>
              <a:rPr lang="en-US" sz="2000" dirty="0" smtClean="0">
                <a:solidFill>
                  <a:schemeClr val="tx2"/>
                </a:solidFill>
              </a:rPr>
              <a:t>methane production based on VSS), </a:t>
            </a:r>
            <a:r>
              <a:rPr lang="en-US" sz="2000" dirty="0">
                <a:solidFill>
                  <a:schemeClr val="tx2"/>
                </a:solidFill>
              </a:rPr>
              <a:t>or conceptual (</a:t>
            </a:r>
            <a:r>
              <a:rPr lang="en-US" sz="2000" i="1" dirty="0" smtClean="0">
                <a:solidFill>
                  <a:schemeClr val="tx2"/>
                </a:solidFill>
              </a:rPr>
              <a:t>e.g., </a:t>
            </a:r>
            <a:r>
              <a:rPr lang="en-US" sz="2000" dirty="0" smtClean="0">
                <a:solidFill>
                  <a:schemeClr val="tx2"/>
                </a:solidFill>
              </a:rPr>
              <a:t>increase in Q gives decrease in baffle factor)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27150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7150" y="3112851"/>
            <a:ext cx="278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Test Hypothesis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design experiments with appropriate and/or available tools </a:t>
            </a:r>
          </a:p>
          <a:p>
            <a:pPr lvl="0" algn="ctr"/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dirty="0" smtClean="0">
                <a:solidFill>
                  <a:schemeClr val="tx2"/>
                </a:solidFill>
              </a:rPr>
              <a:t>un positive and negative controls when necessary!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283256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3256" y="3112851"/>
            <a:ext cx="2782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Confirm or Reject Hypothesis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Confirm</a:t>
            </a:r>
            <a:r>
              <a:rPr lang="en-US" sz="2000" dirty="0" smtClean="0">
                <a:solidFill>
                  <a:schemeClr val="tx2"/>
                </a:solidFill>
              </a:rPr>
              <a:t> – compile data into convincing arguments to convince others and discuss implications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Reject</a:t>
            </a:r>
            <a:r>
              <a:rPr lang="en-US" sz="2000" dirty="0" smtClean="0">
                <a:solidFill>
                  <a:schemeClr val="tx2"/>
                </a:solidFill>
              </a:rPr>
              <a:t> – modify hypothesis as needed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826804" y="4284774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863455" y="4284773"/>
            <a:ext cx="565608" cy="518475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flipH="1">
            <a:off x="1348033" y="2233826"/>
            <a:ext cx="6326278" cy="731520"/>
          </a:xfrm>
          <a:prstGeom prst="curved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9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 (not graded) – 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786"/>
            <a:ext cx="8081128" cy="4114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Intro/context – </a:t>
            </a:r>
            <a:r>
              <a:rPr lang="en-US" sz="2400" dirty="0" smtClean="0">
                <a:solidFill>
                  <a:srgbClr val="FF0000"/>
                </a:solidFill>
              </a:rPr>
              <a:t>What is the problem? Why is it important?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Objectives – </a:t>
            </a:r>
            <a:r>
              <a:rPr lang="en-US" sz="2400" dirty="0" smtClean="0">
                <a:solidFill>
                  <a:srgbClr val="FF0000"/>
                </a:solidFill>
              </a:rPr>
              <a:t>What is the hypothesis? What will you do?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Experimental plan including – </a:t>
            </a:r>
            <a:r>
              <a:rPr lang="en-US" sz="2400" dirty="0" smtClean="0">
                <a:solidFill>
                  <a:srgbClr val="FF0000"/>
                </a:solidFill>
              </a:rPr>
              <a:t>How will you do it?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Key design parameters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Timeline of tasks/experiments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Possible hurdles/challenges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Refs to primary, review, and other literature and possibly to previous years’ projects 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Resources needed to conduct experiments – </a:t>
            </a:r>
            <a:r>
              <a:rPr lang="en-US" sz="2400" dirty="0" smtClean="0">
                <a:solidFill>
                  <a:srgbClr val="FF0000"/>
                </a:solidFill>
              </a:rPr>
              <a:t>What tools will you use?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Expectations/Anticipated results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120634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Expectations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Build your apparatus next week and conduct first experiment</a:t>
            </a:r>
          </a:p>
          <a:p>
            <a:r>
              <a:rPr lang="en-US" sz="2800" dirty="0" smtClean="0"/>
              <a:t>Finish data collection the week before break</a:t>
            </a:r>
          </a:p>
          <a:p>
            <a:r>
              <a:rPr lang="en-US" sz="2800" dirty="0" smtClean="0"/>
              <a:t>4 hours per week outside of class</a:t>
            </a:r>
          </a:p>
          <a:p>
            <a:r>
              <a:rPr lang="en-US" sz="2800" dirty="0" smtClean="0"/>
              <a:t>Data collection and data analysis used for experiment design (evidence of good engineering)</a:t>
            </a:r>
          </a:p>
          <a:p>
            <a:r>
              <a:rPr lang="en-US" sz="2800" dirty="0" smtClean="0"/>
              <a:t>Maintain records of what you did and what you learned</a:t>
            </a:r>
          </a:p>
          <a:p>
            <a:r>
              <a:rPr lang="en-US" sz="2800" dirty="0" smtClean="0"/>
              <a:t>Collaboration between teams is fine and encouraged</a:t>
            </a:r>
          </a:p>
          <a:p>
            <a:r>
              <a:rPr lang="en-US" sz="2800" dirty="0" smtClean="0"/>
              <a:t>What is success?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0409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better reactor for aeration</a:t>
            </a:r>
            <a:r>
              <a:rPr lang="en-US" dirty="0"/>
              <a:t> </a:t>
            </a:r>
            <a:r>
              <a:rPr lang="en-US" dirty="0" smtClean="0"/>
              <a:t>that has a higher oxygen transfer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effect of flow rate on shape of adsorption curve (mass transport controls adsorption kinetics and thus time matters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the effect of 3 different sizes of activated carbon (large granules, small granules, powder)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93" y="4393739"/>
            <a:ext cx="3105807" cy="2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76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pH </a:t>
            </a:r>
            <a:r>
              <a:rPr lang="en-US" dirty="0" smtClean="0"/>
              <a:t>adjustment calculations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have developed equations based on ANC for how to methodically adjust the pH to reach a target value. This is of particular interest in drinking water treatment. </a:t>
            </a:r>
          </a:p>
          <a:p>
            <a:r>
              <a:rPr lang="en-US" sz="2400" dirty="0" smtClean="0"/>
              <a:t>The method involves measure the ANC of the sample and then using equations to calculate how much acid or base to add to reach the target pH</a:t>
            </a:r>
          </a:p>
          <a:p>
            <a:r>
              <a:rPr lang="en-US" sz="2400" dirty="0" smtClean="0"/>
              <a:t>Here is an </a:t>
            </a:r>
            <a:r>
              <a:rPr lang="en-US" sz="2400" dirty="0" smtClean="0">
                <a:hlinkClick r:id="rId2"/>
              </a:rPr>
              <a:t>example</a:t>
            </a:r>
            <a:r>
              <a:rPr lang="en-US" sz="2400" dirty="0" smtClean="0"/>
              <a:t> for the town of </a:t>
            </a:r>
            <a:r>
              <a:rPr lang="en-US" sz="2400" dirty="0" err="1" smtClean="0"/>
              <a:t>Manzaragua</a:t>
            </a:r>
            <a:r>
              <a:rPr lang="en-US" sz="2400" dirty="0" smtClean="0"/>
              <a:t> in </a:t>
            </a:r>
            <a:r>
              <a:rPr lang="en-US" sz="2400" dirty="0" smtClean="0"/>
              <a:t>Honduras</a:t>
            </a:r>
          </a:p>
          <a:p>
            <a:r>
              <a:rPr lang="en-US" sz="2400" dirty="0" smtClean="0"/>
              <a:t>Measure ANC of tap water and then use equations to calculate amount of acid and base required to adjust tap water to target </a:t>
            </a:r>
            <a:r>
              <a:rPr lang="en-US" sz="2400" dirty="0" err="1" smtClean="0"/>
              <a:t>pH.</a:t>
            </a:r>
            <a:r>
              <a:rPr lang="en-US" sz="2400" dirty="0"/>
              <a:t> </a:t>
            </a:r>
            <a:r>
              <a:rPr lang="en-US" sz="2400" dirty="0" smtClean="0"/>
              <a:t>Test ability to set pH to 5, 6, 7, 8,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48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Aerate the lake to see if you can get a system that is in equilibrium with the carbon dioxide in the atmosphere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28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either pulse (using the red dye leftover from the adsorption lab) </a:t>
            </a:r>
            <a:r>
              <a:rPr lang="en-US" dirty="0"/>
              <a:t>or step inputs </a:t>
            </a:r>
            <a:r>
              <a:rPr lang="en-US" dirty="0" smtClean="0"/>
              <a:t>to test…</a:t>
            </a:r>
          </a:p>
          <a:p>
            <a:pPr lvl="1"/>
            <a:r>
              <a:rPr lang="en-US" dirty="0" smtClean="0"/>
              <a:t>Straight vs coiled laminar flow tube flow</a:t>
            </a:r>
          </a:p>
          <a:p>
            <a:pPr lvl="1"/>
            <a:r>
              <a:rPr lang="en-US" dirty="0" smtClean="0"/>
              <a:t>Laminar vs turbulent pipe flow</a:t>
            </a:r>
          </a:p>
          <a:p>
            <a:pPr lvl="1"/>
            <a:r>
              <a:rPr lang="en-US" dirty="0" smtClean="0"/>
              <a:t>CMFR in series</a:t>
            </a:r>
          </a:p>
          <a:p>
            <a:pPr lvl="1"/>
            <a:r>
              <a:rPr lang="en-US" dirty="0" smtClean="0"/>
              <a:t>More baffle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62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3973</TotalTime>
  <Words>578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What makes a good final project?</vt:lpstr>
      <vt:lpstr>The iterative process of research</vt:lpstr>
      <vt:lpstr>Proposals (not graded) – what to include</vt:lpstr>
      <vt:lpstr>Project Expectations</vt:lpstr>
      <vt:lpstr>Aeration</vt:lpstr>
      <vt:lpstr>Adsorption</vt:lpstr>
      <vt:lpstr>Test pH adjustment calculations </vt:lpstr>
      <vt:lpstr>Acid rain</vt:lpstr>
      <vt:lpstr>Reactors</vt:lpstr>
      <vt:lpstr>Next steps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48</cp:revision>
  <cp:lastPrinted>2017-12-22T17:38:52Z</cp:lastPrinted>
  <dcterms:created xsi:type="dcterms:W3CDTF">2005-10-12T15:21:06Z</dcterms:created>
  <dcterms:modified xsi:type="dcterms:W3CDTF">2020-03-13T10:55:53Z</dcterms:modified>
</cp:coreProperties>
</file>