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4" r:id="rId2"/>
    <p:sldMasterId id="2147483684" r:id="rId3"/>
    <p:sldMasterId id="2147483692" r:id="rId4"/>
  </p:sldMasterIdLst>
  <p:notesMasterIdLst>
    <p:notesMasterId r:id="rId16"/>
  </p:notesMasterIdLst>
  <p:handoutMasterIdLst>
    <p:handoutMasterId r:id="rId17"/>
  </p:handoutMasterIdLst>
  <p:sldIdLst>
    <p:sldId id="288" r:id="rId5"/>
    <p:sldId id="294" r:id="rId6"/>
    <p:sldId id="297" r:id="rId7"/>
    <p:sldId id="298" r:id="rId8"/>
    <p:sldId id="295" r:id="rId9"/>
    <p:sldId id="296" r:id="rId10"/>
    <p:sldId id="290" r:id="rId11"/>
    <p:sldId id="291" r:id="rId12"/>
    <p:sldId id="292" r:id="rId13"/>
    <p:sldId id="293" r:id="rId14"/>
    <p:sldId id="299" r:id="rId15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 autoAdjust="0"/>
    <p:restoredTop sz="75459" autoAdjust="0"/>
  </p:normalViewPr>
  <p:slideViewPr>
    <p:cSldViewPr snapToGrid="0">
      <p:cViewPr varScale="1">
        <p:scale>
          <a:sx n="83" d="100"/>
          <a:sy n="83" d="100"/>
        </p:scale>
        <p:origin x="156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2DC1758F-7D85-4137-8958-706A2365E9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3D00F399-3917-48B7-B7DC-B9AA3C59F2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vironmental-expert.com/products/calgon-carbon-model-10-modular-carbon-adsorption-system-6055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figure/SEM-micrographs-willow-tree-legs-based-activated-carbon-500_fig1_258132582" TargetMode="External"/><Relationship Id="rId3" Type="http://schemas.openxmlformats.org/officeDocument/2006/relationships/hyperlink" Target="https://onlinelibrary.wiley.com/action/doSearch?ContribAuthorStored=Crittenden,+John+C" TargetMode="External"/><Relationship Id="rId7" Type="http://schemas.openxmlformats.org/officeDocument/2006/relationships/hyperlink" Target="https://onlinelibrary.wiley.com/action/doSearch?ContribAuthorStored=Tchobanoglous,+Georg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onlinelibrary.wiley.com/action/doSearch?ContribAuthorStored=Howe,+Kerry+J" TargetMode="External"/><Relationship Id="rId5" Type="http://schemas.openxmlformats.org/officeDocument/2006/relationships/hyperlink" Target="https://onlinelibrary.wiley.com/action/doSearch?ContribAuthorStored=Hand,+David+W" TargetMode="External"/><Relationship Id="rId4" Type="http://schemas.openxmlformats.org/officeDocument/2006/relationships/hyperlink" Target="https://onlinelibrary.wiley.com/action/doSearch?ContribAuthorStored=Trussell,+R+Rhodes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8103A-5460-4425-A556-90D2AA61675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https://www.environmental-expert.com/products/calgon-carbon-model-10-modular-carbon-adsorption-system-60551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F399-3917-48B7-B7DC-B9AA3C59F2C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431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Graham, M.,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Najm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I., Simpson, M., Macleod, B., Summers, S., and Cummings,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L. (2000)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Optimization of Powdered Activated Carbon Application for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Geosmin</a:t>
            </a:r>
            <a:endParaRPr lang="en-US" sz="1200" b="0" i="1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and MIB Removal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American Water Works Association Research Foundation,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Denver, CO.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F399-3917-48B7-B7DC-B9AA3C59F2C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24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MWH's Water Treatment: Principles and Design, Third Edition: Principles and Design, Third Edition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Author(s):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 tooltip="John C. Crittenden"/>
              </a:rPr>
              <a:t>John C. Crittenden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 tooltip="R. Rhodes Trussell"/>
              </a:rPr>
              <a:t>R. Rhodes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 tooltip="R. Rhodes Trussell"/>
              </a:rPr>
              <a:t>Trussell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5" tooltip="David W. Hand"/>
              </a:rPr>
              <a:t>David W. Hand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6" tooltip="Kerry J. Howe"/>
              </a:rPr>
              <a:t>Kerry J. Howe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7" tooltip="George Tchobanoglous"/>
              </a:rPr>
              <a:t>George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7" tooltip="George Tchobanoglous"/>
              </a:rPr>
              <a:t>Tchobanoglous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First published:14 March 2012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Print ISBN:9780470405390 |Online ISBN:9781118131473 |DOI:10.1002/9781118131473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Copyright © 2012 John Wiley &amp; Sons, Inc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dirty="0" smtClean="0">
                <a:hlinkClick r:id="rId8"/>
              </a:rPr>
              <a:t>https://www.researchgate.net/figure/SEM-micrographs-willow-tree-legs-based-activated-carbon-500_fig1_258132582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F399-3917-48B7-B7DC-B9AA3C59F2C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942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8B887-0F5E-4307-BF49-016D2F5623F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47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F399-3917-48B7-B7DC-B9AA3C59F2C2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44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4B83745-6EC1-4BDA-9D2D-C46375C300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3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1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FE80E-D2A3-4215-B4E5-9231FC14F4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3738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DE80A-2414-43D4-8AA7-3953CB80CA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24953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EFD1F-3129-49D9-822C-984E3B1C1C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9621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DCE4C-F37B-435A-A3F4-5D610DFE4E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90491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D23A5-EB7B-4723-BBA2-05C017052E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0554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3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22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648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713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34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669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FE80E-D2A3-4215-B4E5-9231FC14F4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6725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522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184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3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8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511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0078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766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319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063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DE80A-2414-43D4-8AA7-3953CB80CA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98799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EFD1F-3129-49D9-822C-984E3B1C1C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6497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DCE4C-F37B-435A-A3F4-5D610DFE4E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3835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D23A5-EB7B-4723-BBA2-05C017052E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5333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9E46D23-8A23-4E0A-A416-9C06F9A3B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11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3C6439D-DEFF-43C3-8D49-D887A60691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35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4B83745-6EC1-4BDA-9D2D-C46375C300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3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26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2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9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SEM-micrographs-willow-tree-legs-based-activated-carbon-500_fig1_25813258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researchgate.net/profile/Jasim_Salman2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2328863" y="366713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Carbon Adsorption</a:t>
            </a:r>
            <a:endParaRPr lang="en-US" altLang="en-US" dirty="0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524003" y="3"/>
            <a:ext cx="96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MT Extra" panose="05050102010205020202" pitchFamily="18" charset="2"/>
              </a:rPr>
              <a:t>   </a:t>
            </a:r>
          </a:p>
        </p:txBody>
      </p:sp>
      <p:sp>
        <p:nvSpPr>
          <p:cNvPr id="68" name="Freeform 67"/>
          <p:cNvSpPr/>
          <p:nvPr/>
        </p:nvSpPr>
        <p:spPr>
          <a:xfrm>
            <a:off x="3688837" y="4525864"/>
            <a:ext cx="447261" cy="119316"/>
          </a:xfrm>
          <a:custGeom>
            <a:avLst/>
            <a:gdLst>
              <a:gd name="connsiteX0" fmla="*/ 0 w 447261"/>
              <a:gd name="connsiteY0" fmla="*/ 19879 h 19879"/>
              <a:gd name="connsiteX1" fmla="*/ 447261 w 447261"/>
              <a:gd name="connsiteY1" fmla="*/ 0 h 19879"/>
              <a:gd name="connsiteX0" fmla="*/ 0 w 447261"/>
              <a:gd name="connsiteY0" fmla="*/ 119270 h 119270"/>
              <a:gd name="connsiteX1" fmla="*/ 218661 w 447261"/>
              <a:gd name="connsiteY1" fmla="*/ 0 h 119270"/>
              <a:gd name="connsiteX2" fmla="*/ 447261 w 447261"/>
              <a:gd name="connsiteY2" fmla="*/ 99391 h 119270"/>
              <a:gd name="connsiteX0" fmla="*/ 0 w 447261"/>
              <a:gd name="connsiteY0" fmla="*/ 119270 h 119270"/>
              <a:gd name="connsiteX1" fmla="*/ 218661 w 447261"/>
              <a:gd name="connsiteY1" fmla="*/ 0 h 119270"/>
              <a:gd name="connsiteX2" fmla="*/ 447261 w 447261"/>
              <a:gd name="connsiteY2" fmla="*/ 99391 h 119270"/>
              <a:gd name="connsiteX0" fmla="*/ 0 w 447261"/>
              <a:gd name="connsiteY0" fmla="*/ 119270 h 119270"/>
              <a:gd name="connsiteX1" fmla="*/ 218661 w 447261"/>
              <a:gd name="connsiteY1" fmla="*/ 0 h 119270"/>
              <a:gd name="connsiteX2" fmla="*/ 447261 w 447261"/>
              <a:gd name="connsiteY2" fmla="*/ 99391 h 119270"/>
              <a:gd name="connsiteX0" fmla="*/ 0 w 447261"/>
              <a:gd name="connsiteY0" fmla="*/ 119270 h 119270"/>
              <a:gd name="connsiteX1" fmla="*/ 237711 w 447261"/>
              <a:gd name="connsiteY1" fmla="*/ 0 h 119270"/>
              <a:gd name="connsiteX2" fmla="*/ 447261 w 447261"/>
              <a:gd name="connsiteY2" fmla="*/ 99391 h 119270"/>
              <a:gd name="connsiteX0" fmla="*/ 0 w 447261"/>
              <a:gd name="connsiteY0" fmla="*/ 125522 h 125522"/>
              <a:gd name="connsiteX1" fmla="*/ 237711 w 447261"/>
              <a:gd name="connsiteY1" fmla="*/ 6252 h 125522"/>
              <a:gd name="connsiteX2" fmla="*/ 447261 w 447261"/>
              <a:gd name="connsiteY2" fmla="*/ 105643 h 125522"/>
              <a:gd name="connsiteX0" fmla="*/ 0 w 447261"/>
              <a:gd name="connsiteY0" fmla="*/ 120405 h 120405"/>
              <a:gd name="connsiteX1" fmla="*/ 237711 w 447261"/>
              <a:gd name="connsiteY1" fmla="*/ 1135 h 120405"/>
              <a:gd name="connsiteX2" fmla="*/ 447261 w 447261"/>
              <a:gd name="connsiteY2" fmla="*/ 100526 h 120405"/>
              <a:gd name="connsiteX0" fmla="*/ 0 w 447261"/>
              <a:gd name="connsiteY0" fmla="*/ 119316 h 119316"/>
              <a:gd name="connsiteX1" fmla="*/ 237711 w 447261"/>
              <a:gd name="connsiteY1" fmla="*/ 46 h 119316"/>
              <a:gd name="connsiteX2" fmla="*/ 447261 w 447261"/>
              <a:gd name="connsiteY2" fmla="*/ 99437 h 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261" h="119316">
                <a:moveTo>
                  <a:pt x="0" y="119316"/>
                </a:moveTo>
                <a:cubicBezTo>
                  <a:pt x="60049" y="74073"/>
                  <a:pt x="49593" y="-2128"/>
                  <a:pt x="237711" y="46"/>
                </a:cubicBezTo>
                <a:cubicBezTo>
                  <a:pt x="425829" y="2220"/>
                  <a:pt x="366298" y="44876"/>
                  <a:pt x="447261" y="99437"/>
                </a:cubicBezTo>
              </a:path>
            </a:pathLst>
          </a:cu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124"/>
          <p:cNvCxnSpPr>
            <a:cxnSpLocks noChangeShapeType="1"/>
          </p:cNvCxnSpPr>
          <p:nvPr/>
        </p:nvCxnSpPr>
        <p:spPr bwMode="auto">
          <a:xfrm flipV="1">
            <a:off x="7583941" y="2148363"/>
            <a:ext cx="0" cy="696913"/>
          </a:xfrm>
          <a:prstGeom prst="line">
            <a:avLst/>
          </a:prstGeom>
          <a:noFill/>
          <a:ln w="50800" cmpd="dbl" algn="ctr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237741" y="2857309"/>
            <a:ext cx="1346200" cy="2643187"/>
          </a:xfrm>
          <a:prstGeom prst="rect">
            <a:avLst/>
          </a:prstGeom>
          <a:noFill/>
          <a:ln w="50800" cmpd="dbl" algn="ctr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grpSp>
        <p:nvGrpSpPr>
          <p:cNvPr id="74" name="Group 14"/>
          <p:cNvGrpSpPr>
            <a:grpSpLocks/>
          </p:cNvGrpSpPr>
          <p:nvPr/>
        </p:nvGrpSpPr>
        <p:grpSpPr bwMode="auto">
          <a:xfrm>
            <a:off x="6798128" y="3108134"/>
            <a:ext cx="207963" cy="2125662"/>
            <a:chOff x="2672" y="1749"/>
            <a:chExt cx="131" cy="1339"/>
          </a:xfrm>
        </p:grpSpPr>
        <p:grpSp>
          <p:nvGrpSpPr>
            <p:cNvPr id="75" name="Group 12"/>
            <p:cNvGrpSpPr>
              <a:grpSpLocks/>
            </p:cNvGrpSpPr>
            <p:nvPr/>
          </p:nvGrpSpPr>
          <p:grpSpPr bwMode="auto">
            <a:xfrm>
              <a:off x="2672" y="1749"/>
              <a:ext cx="130" cy="1338"/>
              <a:chOff x="2672" y="1749"/>
              <a:chExt cx="130" cy="1338"/>
            </a:xfrm>
          </p:grpSpPr>
          <p:pic>
            <p:nvPicPr>
              <p:cNvPr id="77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938"/>
              <a:stretch>
                <a:fillRect/>
              </a:stretch>
            </p:blipFill>
            <p:spPr bwMode="auto">
              <a:xfrm>
                <a:off x="2672" y="1749"/>
                <a:ext cx="130" cy="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938" b="57031"/>
              <a:stretch>
                <a:fillRect/>
              </a:stretch>
            </p:blipFill>
            <p:spPr bwMode="auto">
              <a:xfrm>
                <a:off x="2672" y="2686"/>
                <a:ext cx="130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6" name="Rectangle 13"/>
            <p:cNvSpPr>
              <a:spLocks noChangeArrowheads="1"/>
            </p:cNvSpPr>
            <p:nvPr/>
          </p:nvSpPr>
          <p:spPr bwMode="auto">
            <a:xfrm>
              <a:off x="2672" y="1749"/>
              <a:ext cx="131" cy="133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5" name="Rectangle 15"/>
          <p:cNvSpPr>
            <a:spLocks noChangeArrowheads="1"/>
          </p:cNvSpPr>
          <p:nvPr/>
        </p:nvSpPr>
        <p:spPr bwMode="auto">
          <a:xfrm>
            <a:off x="6729866" y="2965259"/>
            <a:ext cx="344487" cy="144462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Rectangle 16"/>
          <p:cNvSpPr>
            <a:spLocks noChangeArrowheads="1"/>
          </p:cNvSpPr>
          <p:nvPr/>
        </p:nvSpPr>
        <p:spPr bwMode="auto">
          <a:xfrm>
            <a:off x="6729866" y="5232209"/>
            <a:ext cx="344487" cy="144462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7" name="Group 19"/>
          <p:cNvGrpSpPr>
            <a:grpSpLocks/>
          </p:cNvGrpSpPr>
          <p:nvPr/>
        </p:nvGrpSpPr>
        <p:grpSpPr bwMode="auto">
          <a:xfrm>
            <a:off x="6794953" y="5373496"/>
            <a:ext cx="207963" cy="144463"/>
            <a:chOff x="2670" y="3176"/>
            <a:chExt cx="131" cy="91"/>
          </a:xfrm>
        </p:grpSpPr>
        <p:sp>
          <p:nvSpPr>
            <p:cNvPr id="98" name="Freeform 17"/>
            <p:cNvSpPr>
              <a:spLocks/>
            </p:cNvSpPr>
            <p:nvPr/>
          </p:nvSpPr>
          <p:spPr bwMode="auto">
            <a:xfrm>
              <a:off x="2670" y="3219"/>
              <a:ext cx="131" cy="48"/>
            </a:xfrm>
            <a:custGeom>
              <a:avLst/>
              <a:gdLst>
                <a:gd name="T0" fmla="*/ 33 w 262"/>
                <a:gd name="T1" fmla="*/ 12 h 96"/>
                <a:gd name="T2" fmla="*/ 33 w 262"/>
                <a:gd name="T3" fmla="*/ 1 h 96"/>
                <a:gd name="T4" fmla="*/ 1 w 262"/>
                <a:gd name="T5" fmla="*/ 0 h 96"/>
                <a:gd name="T6" fmla="*/ 0 w 262"/>
                <a:gd name="T7" fmla="*/ 12 h 96"/>
                <a:gd name="T8" fmla="*/ 33 w 262"/>
                <a:gd name="T9" fmla="*/ 12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2" h="96">
                  <a:moveTo>
                    <a:pt x="260" y="96"/>
                  </a:moveTo>
                  <a:lnTo>
                    <a:pt x="262" y="6"/>
                  </a:lnTo>
                  <a:lnTo>
                    <a:pt x="2" y="0"/>
                  </a:lnTo>
                  <a:lnTo>
                    <a:pt x="0" y="90"/>
                  </a:lnTo>
                  <a:lnTo>
                    <a:pt x="260" y="96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8"/>
            <p:cNvSpPr>
              <a:spLocks/>
            </p:cNvSpPr>
            <p:nvPr/>
          </p:nvSpPr>
          <p:spPr bwMode="auto">
            <a:xfrm>
              <a:off x="2714" y="3176"/>
              <a:ext cx="45" cy="91"/>
            </a:xfrm>
            <a:custGeom>
              <a:avLst/>
              <a:gdLst>
                <a:gd name="T0" fmla="*/ 11 w 89"/>
                <a:gd name="T1" fmla="*/ 23 h 182"/>
                <a:gd name="T2" fmla="*/ 12 w 89"/>
                <a:gd name="T3" fmla="*/ 1 h 182"/>
                <a:gd name="T4" fmla="*/ 1 w 89"/>
                <a:gd name="T5" fmla="*/ 0 h 182"/>
                <a:gd name="T6" fmla="*/ 0 w 89"/>
                <a:gd name="T7" fmla="*/ 23 h 182"/>
                <a:gd name="T8" fmla="*/ 11 w 89"/>
                <a:gd name="T9" fmla="*/ 23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182">
                  <a:moveTo>
                    <a:pt x="86" y="182"/>
                  </a:moveTo>
                  <a:lnTo>
                    <a:pt x="89" y="2"/>
                  </a:lnTo>
                  <a:lnTo>
                    <a:pt x="3" y="0"/>
                  </a:lnTo>
                  <a:lnTo>
                    <a:pt x="0" y="180"/>
                  </a:lnTo>
                  <a:lnTo>
                    <a:pt x="86" y="182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22"/>
          <p:cNvGrpSpPr>
            <a:grpSpLocks/>
          </p:cNvGrpSpPr>
          <p:nvPr/>
        </p:nvGrpSpPr>
        <p:grpSpPr bwMode="auto">
          <a:xfrm>
            <a:off x="6798128" y="2823971"/>
            <a:ext cx="207963" cy="142875"/>
            <a:chOff x="2672" y="1570"/>
            <a:chExt cx="131" cy="90"/>
          </a:xfrm>
        </p:grpSpPr>
        <p:sp>
          <p:nvSpPr>
            <p:cNvPr id="101" name="Rectangle 20"/>
            <p:cNvSpPr>
              <a:spLocks noChangeArrowheads="1"/>
            </p:cNvSpPr>
            <p:nvPr/>
          </p:nvSpPr>
          <p:spPr bwMode="auto">
            <a:xfrm>
              <a:off x="2672" y="1570"/>
              <a:ext cx="131" cy="46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21"/>
            <p:cNvSpPr>
              <a:spLocks noChangeArrowheads="1"/>
            </p:cNvSpPr>
            <p:nvPr/>
          </p:nvSpPr>
          <p:spPr bwMode="auto">
            <a:xfrm>
              <a:off x="2715" y="1570"/>
              <a:ext cx="44" cy="90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50"/>
          <p:cNvGrpSpPr>
            <a:grpSpLocks/>
          </p:cNvGrpSpPr>
          <p:nvPr/>
        </p:nvGrpSpPr>
        <p:grpSpPr bwMode="auto">
          <a:xfrm rot="5400000">
            <a:off x="5474498" y="4062989"/>
            <a:ext cx="207963" cy="144462"/>
            <a:chOff x="1850" y="2373"/>
            <a:chExt cx="131" cy="91"/>
          </a:xfrm>
        </p:grpSpPr>
        <p:sp>
          <p:nvSpPr>
            <p:cNvPr id="104" name="Rectangle 48"/>
            <p:cNvSpPr>
              <a:spLocks noChangeArrowheads="1"/>
            </p:cNvSpPr>
            <p:nvPr/>
          </p:nvSpPr>
          <p:spPr bwMode="auto">
            <a:xfrm>
              <a:off x="1850" y="2373"/>
              <a:ext cx="131" cy="46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49"/>
            <p:cNvSpPr>
              <a:spLocks noChangeArrowheads="1"/>
            </p:cNvSpPr>
            <p:nvPr/>
          </p:nvSpPr>
          <p:spPr bwMode="auto">
            <a:xfrm>
              <a:off x="1893" y="2373"/>
              <a:ext cx="44" cy="91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6" name="Group 92"/>
          <p:cNvGrpSpPr>
            <a:grpSpLocks/>
          </p:cNvGrpSpPr>
          <p:nvPr/>
        </p:nvGrpSpPr>
        <p:grpSpPr bwMode="auto">
          <a:xfrm>
            <a:off x="6852103" y="3603434"/>
            <a:ext cx="165100" cy="850900"/>
            <a:chOff x="2706" y="2061"/>
            <a:chExt cx="104" cy="536"/>
          </a:xfrm>
        </p:grpSpPr>
        <p:sp>
          <p:nvSpPr>
            <p:cNvPr id="107" name="Rectangle 90"/>
            <p:cNvSpPr>
              <a:spLocks noChangeArrowheads="1"/>
            </p:cNvSpPr>
            <p:nvPr/>
          </p:nvSpPr>
          <p:spPr bwMode="auto">
            <a:xfrm>
              <a:off x="2747" y="2061"/>
              <a:ext cx="23" cy="4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Freeform 91"/>
            <p:cNvSpPr>
              <a:spLocks/>
            </p:cNvSpPr>
            <p:nvPr/>
          </p:nvSpPr>
          <p:spPr bwMode="auto">
            <a:xfrm>
              <a:off x="2706" y="2494"/>
              <a:ext cx="104" cy="103"/>
            </a:xfrm>
            <a:custGeom>
              <a:avLst/>
              <a:gdLst>
                <a:gd name="T0" fmla="*/ 0 w 207"/>
                <a:gd name="T1" fmla="*/ 0 h 205"/>
                <a:gd name="T2" fmla="*/ 13 w 207"/>
                <a:gd name="T3" fmla="*/ 26 h 205"/>
                <a:gd name="T4" fmla="*/ 26 w 207"/>
                <a:gd name="T5" fmla="*/ 0 h 205"/>
                <a:gd name="T6" fmla="*/ 0 w 207"/>
                <a:gd name="T7" fmla="*/ 0 h 2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7" h="205">
                  <a:moveTo>
                    <a:pt x="0" y="0"/>
                  </a:moveTo>
                  <a:lnTo>
                    <a:pt x="104" y="205"/>
                  </a:lnTo>
                  <a:lnTo>
                    <a:pt x="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" name="Rectangle 114"/>
          <p:cNvSpPr>
            <a:spLocks noChangeArrowheads="1"/>
          </p:cNvSpPr>
          <p:nvPr/>
        </p:nvSpPr>
        <p:spPr bwMode="auto">
          <a:xfrm rot="16200000">
            <a:off x="6195672" y="4148740"/>
            <a:ext cx="22399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Downflow through Carbon Column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Rectangle 115"/>
          <p:cNvSpPr>
            <a:spLocks noChangeArrowheads="1"/>
          </p:cNvSpPr>
          <p:nvPr/>
        </p:nvSpPr>
        <p:spPr bwMode="auto">
          <a:xfrm rot="16200000">
            <a:off x="7298190" y="3255772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Rectangle 116"/>
          <p:cNvSpPr>
            <a:spLocks noChangeArrowheads="1"/>
          </p:cNvSpPr>
          <p:nvPr/>
        </p:nvSpPr>
        <p:spPr bwMode="auto">
          <a:xfrm rot="16200000">
            <a:off x="7441065" y="5102034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ectangle 117"/>
          <p:cNvSpPr>
            <a:spLocks noChangeArrowheads="1"/>
          </p:cNvSpPr>
          <p:nvPr/>
        </p:nvSpPr>
        <p:spPr bwMode="auto">
          <a:xfrm>
            <a:off x="7720466" y="4454061"/>
            <a:ext cx="1250950" cy="80513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Rectangle 118"/>
          <p:cNvSpPr>
            <a:spLocks noChangeArrowheads="1"/>
          </p:cNvSpPr>
          <p:nvPr/>
        </p:nvSpPr>
        <p:spPr bwMode="auto">
          <a:xfrm>
            <a:off x="7650616" y="4382896"/>
            <a:ext cx="1257300" cy="800100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Rectangle 119"/>
          <p:cNvSpPr>
            <a:spLocks noChangeArrowheads="1"/>
          </p:cNvSpPr>
          <p:nvPr/>
        </p:nvSpPr>
        <p:spPr bwMode="auto">
          <a:xfrm>
            <a:off x="8119619" y="4689284"/>
            <a:ext cx="7178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way valve</a:t>
            </a: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Rectangle 120"/>
          <p:cNvSpPr>
            <a:spLocks noChangeArrowheads="1"/>
          </p:cNvSpPr>
          <p:nvPr/>
        </p:nvSpPr>
        <p:spPr bwMode="auto">
          <a:xfrm>
            <a:off x="8476116" y="4689284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Rectangle 121"/>
          <p:cNvSpPr>
            <a:spLocks noChangeArrowheads="1"/>
          </p:cNvSpPr>
          <p:nvPr/>
        </p:nvSpPr>
        <p:spPr bwMode="auto">
          <a:xfrm>
            <a:off x="8179253" y="4827396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Rectangle 125"/>
          <p:cNvSpPr>
            <a:spLocks noChangeArrowheads="1"/>
          </p:cNvSpPr>
          <p:nvPr/>
        </p:nvSpPr>
        <p:spPr bwMode="auto">
          <a:xfrm>
            <a:off x="8542791" y="4968684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" name="Group 130"/>
          <p:cNvGrpSpPr>
            <a:grpSpLocks/>
          </p:cNvGrpSpPr>
          <p:nvPr/>
        </p:nvGrpSpPr>
        <p:grpSpPr bwMode="auto">
          <a:xfrm>
            <a:off x="7720466" y="4710336"/>
            <a:ext cx="206375" cy="142875"/>
            <a:chOff x="3853" y="3627"/>
            <a:chExt cx="130" cy="90"/>
          </a:xfrm>
        </p:grpSpPr>
        <p:sp>
          <p:nvSpPr>
            <p:cNvPr id="119" name="Rectangle 128"/>
            <p:cNvSpPr>
              <a:spLocks noChangeArrowheads="1"/>
            </p:cNvSpPr>
            <p:nvPr/>
          </p:nvSpPr>
          <p:spPr bwMode="auto">
            <a:xfrm>
              <a:off x="3853" y="3627"/>
              <a:ext cx="130" cy="45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29"/>
            <p:cNvSpPr>
              <a:spLocks noChangeArrowheads="1"/>
            </p:cNvSpPr>
            <p:nvPr/>
          </p:nvSpPr>
          <p:spPr bwMode="auto">
            <a:xfrm>
              <a:off x="3896" y="3627"/>
              <a:ext cx="44" cy="90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1" name="Rectangle 144"/>
          <p:cNvSpPr>
            <a:spLocks noChangeArrowheads="1"/>
          </p:cNvSpPr>
          <p:nvPr/>
        </p:nvSpPr>
        <p:spPr bwMode="auto">
          <a:xfrm>
            <a:off x="7399791" y="1959578"/>
            <a:ext cx="5016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Effluent</a:t>
            </a: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2" name="Picture 2" descr="https://lh3.googleusercontent.com/4RoHKTXWW1xDqXUyMRoK9tLS0TGJYjA_PkitlsVSflT69-asylCVgQINJl--w-9ehHOuYwceE2Fw0brVnYr_yVIUc9Yk_YDploELnVSq2Veow0jFQ4XY9gfG7ZzWK88qmhl84FxlWAfQqvVtS0mBRmi4DlEvU_PPRNz8jbNvE7oPAEx0rWu2cUJne-KaNgoB_8V88wq6KhH1rB-6JsMMaFzMNhR7QOSdGhKrS6h_W-9-9CTptCMxPDLwzsCWiDDEuleYpCkLt17dbO3u4I48fgilpDtYmc9kWiJi5-NBlZ9hnEiBhFre0IXO8G32fdxIC2fpSDfZ7XyTgLr1tqKZSjhYpn5kcCyos-tcwYDiTDUNMtOX-zmGaq-414CwctPxJHdGuw6BFH0zPdUrywPeL2PvShw3rn7FjmCKIK3gxAbcaU3xUfJaeYi_ElmJS5H_Axkn0iEbjrTMN0QUKGWOLjvy3oxSgNuN31LghE_0hq1HBEkWlJbdIrF5lrkoKRj3mNon7ksSTxqeX4MGfUlUeYC3wdMHgghToC_O7HLLtzqVUZo41lgvOb3p2fKdmG2hi0sClIsj4eWkuKcJtSQbeA0SF0aTA_E6irOhgxnHoAtQAUZqRF_rxu6zfoJ2XpQ_rXxgkCRBiSUWjh9FOVYFD9MI9g=w927-h854-n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5" t="18229" r="51808" b="58473"/>
          <a:stretch/>
        </p:blipFill>
        <p:spPr bwMode="auto">
          <a:xfrm>
            <a:off x="7363450" y="2364092"/>
            <a:ext cx="558733" cy="32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https://lh3.googleusercontent.com/4RoHKTXWW1xDqXUyMRoK9tLS0TGJYjA_PkitlsVSflT69-asylCVgQINJl--w-9ehHOuYwceE2Fw0brVnYr_yVIUc9Yk_YDploELnVSq2Veow0jFQ4XY9gfG7ZzWK88qmhl84FxlWAfQqvVtS0mBRmi4DlEvU_PPRNz8jbNvE7oPAEx0rWu2cUJne-KaNgoB_8V88wq6KhH1rB-6JsMMaFzMNhR7QOSdGhKrS6h_W-9-9CTptCMxPDLwzsCWiDDEuleYpCkLt17dbO3u4I48fgilpDtYmc9kWiJi5-NBlZ9hnEiBhFre0IXO8G32fdxIC2fpSDfZ7XyTgLr1tqKZSjhYpn5kcCyos-tcwYDiTDUNMtOX-zmGaq-414CwctPxJHdGuw6BFH0zPdUrywPeL2PvShw3rn7FjmCKIK3gxAbcaU3xUfJaeYi_ElmJS5H_Axkn0iEbjrTMN0QUKGWOLjvy3oxSgNuN31LghE_0hq1HBEkWlJbdIrF5lrkoKRj3mNon7ksSTxqeX4MGfUlUeYC3wdMHgghToC_O7HLLtzqVUZo41lgvOb3p2fKdmG2hi0sClIsj4eWkuKcJtSQbeA0SF0aTA_E6irOhgxnHoAtQAUZqRF_rxu6zfoJ2XpQ_rXxgkCRBiSUWjh9FOVYFD9MI9g=w927-h854-n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5" t="18229" r="51808" b="58473"/>
          <a:stretch/>
        </p:blipFill>
        <p:spPr bwMode="auto">
          <a:xfrm>
            <a:off x="7680089" y="4454333"/>
            <a:ext cx="291995" cy="16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tangle 119"/>
          <p:cNvSpPr>
            <a:spLocks noChangeArrowheads="1"/>
          </p:cNvSpPr>
          <p:nvPr/>
        </p:nvSpPr>
        <p:spPr bwMode="auto">
          <a:xfrm>
            <a:off x="8112995" y="4454061"/>
            <a:ext cx="7526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Photometer</a:t>
            </a: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5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889069"/>
              </p:ext>
            </p:extLst>
          </p:nvPr>
        </p:nvGraphicFramePr>
        <p:xfrm>
          <a:off x="4154941" y="3362134"/>
          <a:ext cx="11223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Photo Editor Photo" r:id="rId7" imgW="2685714" imgH="1952898" progId="MSPhotoEd.3">
                  <p:embed/>
                </p:oleObj>
              </mc:Choice>
              <mc:Fallback>
                <p:oleObj name="Photo Editor Photo" r:id="rId7" imgW="2685714" imgH="1952898" progId="MSPhotoEd.3">
                  <p:embed/>
                  <p:pic>
                    <p:nvPicPr>
                      <p:cNvPr id="67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941" y="3362134"/>
                        <a:ext cx="112236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FE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6" name="Group 154"/>
          <p:cNvGrpSpPr>
            <a:grpSpLocks/>
          </p:cNvGrpSpPr>
          <p:nvPr/>
        </p:nvGrpSpPr>
        <p:grpSpPr bwMode="auto">
          <a:xfrm rot="10800000">
            <a:off x="3819958" y="4420478"/>
            <a:ext cx="207963" cy="144462"/>
            <a:chOff x="1850" y="2373"/>
            <a:chExt cx="131" cy="91"/>
          </a:xfrm>
        </p:grpSpPr>
        <p:sp>
          <p:nvSpPr>
            <p:cNvPr id="127" name="Rectangle 155"/>
            <p:cNvSpPr>
              <a:spLocks noChangeArrowheads="1"/>
            </p:cNvSpPr>
            <p:nvPr/>
          </p:nvSpPr>
          <p:spPr bwMode="auto">
            <a:xfrm>
              <a:off x="1850" y="2373"/>
              <a:ext cx="131" cy="46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128" name="Rectangle 156"/>
            <p:cNvSpPr>
              <a:spLocks noChangeArrowheads="1"/>
            </p:cNvSpPr>
            <p:nvPr/>
          </p:nvSpPr>
          <p:spPr bwMode="auto">
            <a:xfrm>
              <a:off x="1893" y="2373"/>
              <a:ext cx="44" cy="91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</p:grpSp>
      <p:grpSp>
        <p:nvGrpSpPr>
          <p:cNvPr id="129" name="Group 169"/>
          <p:cNvGrpSpPr>
            <a:grpSpLocks/>
          </p:cNvGrpSpPr>
          <p:nvPr/>
        </p:nvGrpSpPr>
        <p:grpSpPr bwMode="auto">
          <a:xfrm flipH="1">
            <a:off x="4053823" y="4440390"/>
            <a:ext cx="820738" cy="974724"/>
            <a:chOff x="548" y="2343"/>
            <a:chExt cx="501" cy="614"/>
          </a:xfrm>
        </p:grpSpPr>
        <p:sp>
          <p:nvSpPr>
            <p:cNvPr id="130" name="Rectangle 170"/>
            <p:cNvSpPr>
              <a:spLocks noChangeArrowheads="1"/>
            </p:cNvSpPr>
            <p:nvPr/>
          </p:nvSpPr>
          <p:spPr bwMode="auto">
            <a:xfrm>
              <a:off x="852" y="2343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  <a:endParaRPr lang="en-US" altLang="en-US" sz="2800"/>
            </a:p>
          </p:txBody>
        </p:sp>
        <p:sp>
          <p:nvSpPr>
            <p:cNvPr id="131" name="AutoShape 171"/>
            <p:cNvSpPr>
              <a:spLocks noChangeArrowheads="1"/>
            </p:cNvSpPr>
            <p:nvPr/>
          </p:nvSpPr>
          <p:spPr bwMode="auto">
            <a:xfrm>
              <a:off x="548" y="2457"/>
              <a:ext cx="451" cy="48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FFE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132" name="AutoShape 172"/>
            <p:cNvSpPr>
              <a:spLocks noChangeArrowheads="1"/>
            </p:cNvSpPr>
            <p:nvPr/>
          </p:nvSpPr>
          <p:spPr bwMode="auto">
            <a:xfrm>
              <a:off x="551" y="2566"/>
              <a:ext cx="446" cy="377"/>
            </a:xfrm>
            <a:prstGeom prst="roundRect">
              <a:avLst>
                <a:gd name="adj" fmla="val 12778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133" name="Rectangle 173"/>
            <p:cNvSpPr>
              <a:spLocks noChangeArrowheads="1"/>
            </p:cNvSpPr>
            <p:nvPr/>
          </p:nvSpPr>
          <p:spPr bwMode="auto">
            <a:xfrm>
              <a:off x="551" y="2542"/>
              <a:ext cx="447" cy="10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134" name="AutoShape 174"/>
            <p:cNvSpPr>
              <a:spLocks noChangeArrowheads="1"/>
            </p:cNvSpPr>
            <p:nvPr/>
          </p:nvSpPr>
          <p:spPr bwMode="auto">
            <a:xfrm>
              <a:off x="548" y="2457"/>
              <a:ext cx="451" cy="48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FFE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135" name="Freeform 175"/>
            <p:cNvSpPr>
              <a:spLocks/>
            </p:cNvSpPr>
            <p:nvPr/>
          </p:nvSpPr>
          <p:spPr bwMode="auto">
            <a:xfrm>
              <a:off x="596" y="2372"/>
              <a:ext cx="453" cy="131"/>
            </a:xfrm>
            <a:custGeom>
              <a:avLst/>
              <a:gdLst>
                <a:gd name="T0" fmla="*/ 0 w 1053"/>
                <a:gd name="T1" fmla="*/ 15 h 313"/>
                <a:gd name="T2" fmla="*/ 16 w 1053"/>
                <a:gd name="T3" fmla="*/ 0 h 313"/>
                <a:gd name="T4" fmla="*/ 51 w 1053"/>
                <a:gd name="T5" fmla="*/ 0 h 313"/>
                <a:gd name="T6" fmla="*/ 67 w 1053"/>
                <a:gd name="T7" fmla="*/ 15 h 313"/>
                <a:gd name="T8" fmla="*/ 76 w 1053"/>
                <a:gd name="T9" fmla="*/ 8 h 313"/>
                <a:gd name="T10" fmla="*/ 84 w 1053"/>
                <a:gd name="T11" fmla="*/ 14 h 313"/>
                <a:gd name="T12" fmla="*/ 75 w 1053"/>
                <a:gd name="T13" fmla="*/ 23 h 313"/>
                <a:gd name="T14" fmla="*/ 67 w 1053"/>
                <a:gd name="T15" fmla="*/ 15 h 313"/>
                <a:gd name="T16" fmla="*/ 58 w 1053"/>
                <a:gd name="T17" fmla="*/ 15 h 313"/>
                <a:gd name="T18" fmla="*/ 46 w 1053"/>
                <a:gd name="T19" fmla="*/ 5 h 313"/>
                <a:gd name="T20" fmla="*/ 20 w 1053"/>
                <a:gd name="T21" fmla="*/ 5 h 313"/>
                <a:gd name="T22" fmla="*/ 9 w 1053"/>
                <a:gd name="T23" fmla="*/ 15 h 313"/>
                <a:gd name="T24" fmla="*/ 0 w 1053"/>
                <a:gd name="T25" fmla="*/ 15 h 3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53" h="313">
                  <a:moveTo>
                    <a:pt x="0" y="204"/>
                  </a:moveTo>
                  <a:lnTo>
                    <a:pt x="208" y="0"/>
                  </a:lnTo>
                  <a:lnTo>
                    <a:pt x="640" y="0"/>
                  </a:lnTo>
                  <a:lnTo>
                    <a:pt x="840" y="200"/>
                  </a:lnTo>
                  <a:lnTo>
                    <a:pt x="956" y="104"/>
                  </a:lnTo>
                  <a:lnTo>
                    <a:pt x="1052" y="196"/>
                  </a:lnTo>
                  <a:lnTo>
                    <a:pt x="940" y="312"/>
                  </a:lnTo>
                  <a:lnTo>
                    <a:pt x="836" y="204"/>
                  </a:lnTo>
                  <a:lnTo>
                    <a:pt x="728" y="204"/>
                  </a:lnTo>
                  <a:lnTo>
                    <a:pt x="584" y="76"/>
                  </a:lnTo>
                  <a:lnTo>
                    <a:pt x="256" y="76"/>
                  </a:lnTo>
                  <a:lnTo>
                    <a:pt x="112" y="204"/>
                  </a:lnTo>
                  <a:lnTo>
                    <a:pt x="0" y="204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Rectangle 176"/>
            <p:cNvSpPr>
              <a:spLocks noChangeArrowheads="1"/>
            </p:cNvSpPr>
            <p:nvPr/>
          </p:nvSpPr>
          <p:spPr bwMode="auto">
            <a:xfrm>
              <a:off x="552" y="2551"/>
              <a:ext cx="435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EB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 smtClean="0"/>
                <a:t>Reverse Osmosis </a:t>
              </a:r>
              <a:r>
                <a:rPr lang="en-US" altLang="en-US" sz="1200" dirty="0"/>
                <a:t>water</a:t>
              </a:r>
            </a:p>
          </p:txBody>
        </p:sp>
      </p:grpSp>
      <p:grpSp>
        <p:nvGrpSpPr>
          <p:cNvPr id="137" name="Group 167"/>
          <p:cNvGrpSpPr>
            <a:grpSpLocks/>
          </p:cNvGrpSpPr>
          <p:nvPr/>
        </p:nvGrpSpPr>
        <p:grpSpPr bwMode="auto">
          <a:xfrm>
            <a:off x="2977915" y="4461027"/>
            <a:ext cx="795338" cy="954087"/>
            <a:chOff x="548" y="2343"/>
            <a:chExt cx="501" cy="601"/>
          </a:xfrm>
        </p:grpSpPr>
        <p:sp>
          <p:nvSpPr>
            <p:cNvPr id="138" name="Rectangle 9"/>
            <p:cNvSpPr>
              <a:spLocks noChangeArrowheads="1"/>
            </p:cNvSpPr>
            <p:nvPr/>
          </p:nvSpPr>
          <p:spPr bwMode="auto">
            <a:xfrm>
              <a:off x="852" y="2343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  <a:endParaRPr lang="en-US" altLang="en-US" sz="2800"/>
            </a:p>
          </p:txBody>
        </p:sp>
        <p:sp>
          <p:nvSpPr>
            <p:cNvPr id="139" name="AutoShape 147"/>
            <p:cNvSpPr>
              <a:spLocks noChangeArrowheads="1"/>
            </p:cNvSpPr>
            <p:nvPr/>
          </p:nvSpPr>
          <p:spPr bwMode="auto">
            <a:xfrm>
              <a:off x="548" y="2457"/>
              <a:ext cx="451" cy="48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FFE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140" name="AutoShape 148"/>
            <p:cNvSpPr>
              <a:spLocks noChangeArrowheads="1"/>
            </p:cNvSpPr>
            <p:nvPr/>
          </p:nvSpPr>
          <p:spPr bwMode="auto">
            <a:xfrm>
              <a:off x="557" y="2566"/>
              <a:ext cx="446" cy="377"/>
            </a:xfrm>
            <a:prstGeom prst="roundRect">
              <a:avLst>
                <a:gd name="adj" fmla="val 1277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141" name="Rectangle 149"/>
            <p:cNvSpPr>
              <a:spLocks noChangeArrowheads="1"/>
            </p:cNvSpPr>
            <p:nvPr/>
          </p:nvSpPr>
          <p:spPr bwMode="auto">
            <a:xfrm>
              <a:off x="557" y="2542"/>
              <a:ext cx="447" cy="10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142" name="AutoShape 150"/>
            <p:cNvSpPr>
              <a:spLocks noChangeArrowheads="1"/>
            </p:cNvSpPr>
            <p:nvPr/>
          </p:nvSpPr>
          <p:spPr bwMode="auto">
            <a:xfrm>
              <a:off x="548" y="2457"/>
              <a:ext cx="451" cy="48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FFE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143" name="Freeform 151"/>
            <p:cNvSpPr>
              <a:spLocks/>
            </p:cNvSpPr>
            <p:nvPr/>
          </p:nvSpPr>
          <p:spPr bwMode="auto">
            <a:xfrm>
              <a:off x="596" y="2372"/>
              <a:ext cx="453" cy="131"/>
            </a:xfrm>
            <a:custGeom>
              <a:avLst/>
              <a:gdLst>
                <a:gd name="T0" fmla="*/ 0 w 1053"/>
                <a:gd name="T1" fmla="*/ 15 h 313"/>
                <a:gd name="T2" fmla="*/ 16 w 1053"/>
                <a:gd name="T3" fmla="*/ 0 h 313"/>
                <a:gd name="T4" fmla="*/ 51 w 1053"/>
                <a:gd name="T5" fmla="*/ 0 h 313"/>
                <a:gd name="T6" fmla="*/ 67 w 1053"/>
                <a:gd name="T7" fmla="*/ 15 h 313"/>
                <a:gd name="T8" fmla="*/ 76 w 1053"/>
                <a:gd name="T9" fmla="*/ 8 h 313"/>
                <a:gd name="T10" fmla="*/ 84 w 1053"/>
                <a:gd name="T11" fmla="*/ 14 h 313"/>
                <a:gd name="T12" fmla="*/ 75 w 1053"/>
                <a:gd name="T13" fmla="*/ 23 h 313"/>
                <a:gd name="T14" fmla="*/ 67 w 1053"/>
                <a:gd name="T15" fmla="*/ 15 h 313"/>
                <a:gd name="T16" fmla="*/ 58 w 1053"/>
                <a:gd name="T17" fmla="*/ 15 h 313"/>
                <a:gd name="T18" fmla="*/ 46 w 1053"/>
                <a:gd name="T19" fmla="*/ 5 h 313"/>
                <a:gd name="T20" fmla="*/ 20 w 1053"/>
                <a:gd name="T21" fmla="*/ 5 h 313"/>
                <a:gd name="T22" fmla="*/ 9 w 1053"/>
                <a:gd name="T23" fmla="*/ 15 h 313"/>
                <a:gd name="T24" fmla="*/ 0 w 1053"/>
                <a:gd name="T25" fmla="*/ 15 h 3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53" h="313">
                  <a:moveTo>
                    <a:pt x="0" y="204"/>
                  </a:moveTo>
                  <a:lnTo>
                    <a:pt x="208" y="0"/>
                  </a:lnTo>
                  <a:lnTo>
                    <a:pt x="640" y="0"/>
                  </a:lnTo>
                  <a:lnTo>
                    <a:pt x="840" y="200"/>
                  </a:lnTo>
                  <a:lnTo>
                    <a:pt x="956" y="104"/>
                  </a:lnTo>
                  <a:lnTo>
                    <a:pt x="1052" y="196"/>
                  </a:lnTo>
                  <a:lnTo>
                    <a:pt x="940" y="312"/>
                  </a:lnTo>
                  <a:lnTo>
                    <a:pt x="836" y="204"/>
                  </a:lnTo>
                  <a:lnTo>
                    <a:pt x="728" y="204"/>
                  </a:lnTo>
                  <a:lnTo>
                    <a:pt x="584" y="76"/>
                  </a:lnTo>
                  <a:lnTo>
                    <a:pt x="256" y="76"/>
                  </a:lnTo>
                  <a:lnTo>
                    <a:pt x="112" y="204"/>
                  </a:lnTo>
                  <a:lnTo>
                    <a:pt x="0" y="204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Rectangle 152"/>
            <p:cNvSpPr>
              <a:spLocks noChangeArrowheads="1"/>
            </p:cNvSpPr>
            <p:nvPr/>
          </p:nvSpPr>
          <p:spPr bwMode="auto">
            <a:xfrm>
              <a:off x="558" y="2551"/>
              <a:ext cx="43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EB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/>
                <a:t>Red dye #40</a:t>
              </a:r>
            </a:p>
          </p:txBody>
        </p:sp>
      </p:grpSp>
      <p:sp>
        <p:nvSpPr>
          <p:cNvPr id="145" name="Freeform 144"/>
          <p:cNvSpPr/>
          <p:nvPr/>
        </p:nvSpPr>
        <p:spPr>
          <a:xfrm>
            <a:off x="3907498" y="4138283"/>
            <a:ext cx="258417" cy="288235"/>
          </a:xfrm>
          <a:custGeom>
            <a:avLst/>
            <a:gdLst>
              <a:gd name="connsiteX0" fmla="*/ 0 w 258417"/>
              <a:gd name="connsiteY0" fmla="*/ 288235 h 288235"/>
              <a:gd name="connsiteX1" fmla="*/ 258417 w 258417"/>
              <a:gd name="connsiteY1" fmla="*/ 0 h 288235"/>
              <a:gd name="connsiteX0" fmla="*/ 0 w 258417"/>
              <a:gd name="connsiteY0" fmla="*/ 288235 h 288235"/>
              <a:gd name="connsiteX1" fmla="*/ 258417 w 258417"/>
              <a:gd name="connsiteY1" fmla="*/ 0 h 288235"/>
              <a:gd name="connsiteX0" fmla="*/ 0 w 258417"/>
              <a:gd name="connsiteY0" fmla="*/ 288235 h 288235"/>
              <a:gd name="connsiteX1" fmla="*/ 258417 w 258417"/>
              <a:gd name="connsiteY1" fmla="*/ 0 h 28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8417" h="288235">
                <a:moveTo>
                  <a:pt x="0" y="288235"/>
                </a:moveTo>
                <a:cubicBezTo>
                  <a:pt x="6626" y="72888"/>
                  <a:pt x="53008" y="66261"/>
                  <a:pt x="258417" y="0"/>
                </a:cubicBezTo>
              </a:path>
            </a:pathLst>
          </a:custGeom>
          <a:noFill/>
          <a:ln w="476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5269281" y="4139611"/>
            <a:ext cx="239463" cy="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reeform 146"/>
          <p:cNvSpPr/>
          <p:nvPr/>
        </p:nvSpPr>
        <p:spPr>
          <a:xfrm flipV="1">
            <a:off x="5603072" y="4240448"/>
            <a:ext cx="617622" cy="220579"/>
          </a:xfrm>
          <a:custGeom>
            <a:avLst/>
            <a:gdLst>
              <a:gd name="connsiteX0" fmla="*/ 0 w 617622"/>
              <a:gd name="connsiteY0" fmla="*/ 220579 h 220579"/>
              <a:gd name="connsiteX1" fmla="*/ 0 w 617622"/>
              <a:gd name="connsiteY1" fmla="*/ 0 h 220579"/>
              <a:gd name="connsiteX2" fmla="*/ 617622 w 617622"/>
              <a:gd name="connsiteY2" fmla="*/ 0 h 2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622" h="220579">
                <a:moveTo>
                  <a:pt x="0" y="220579"/>
                </a:moveTo>
                <a:lnTo>
                  <a:pt x="0" y="0"/>
                </a:lnTo>
                <a:lnTo>
                  <a:pt x="617622" y="0"/>
                </a:lnTo>
              </a:path>
            </a:pathLst>
          </a:custGeom>
          <a:noFill/>
          <a:ln w="476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7"/>
          <p:cNvSpPr/>
          <p:nvPr/>
        </p:nvSpPr>
        <p:spPr>
          <a:xfrm>
            <a:off x="5617028" y="2736865"/>
            <a:ext cx="1958009" cy="1282148"/>
          </a:xfrm>
          <a:custGeom>
            <a:avLst/>
            <a:gdLst>
              <a:gd name="connsiteX0" fmla="*/ 0 w 1958009"/>
              <a:gd name="connsiteY0" fmla="*/ 1282148 h 1282148"/>
              <a:gd name="connsiteX1" fmla="*/ 0 w 1958009"/>
              <a:gd name="connsiteY1" fmla="*/ 0 h 1282148"/>
              <a:gd name="connsiteX2" fmla="*/ 1958009 w 1958009"/>
              <a:gd name="connsiteY2" fmla="*/ 0 h 128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009" h="1282148">
                <a:moveTo>
                  <a:pt x="0" y="1282148"/>
                </a:moveTo>
                <a:lnTo>
                  <a:pt x="0" y="0"/>
                </a:lnTo>
                <a:lnTo>
                  <a:pt x="1958009" y="0"/>
                </a:lnTo>
              </a:path>
            </a:pathLst>
          </a:custGeom>
          <a:noFill/>
          <a:ln w="476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</a:t>
            </a:r>
            <a:r>
              <a:rPr lang="en-US" dirty="0" smtClean="0"/>
              <a:t>small </a:t>
            </a:r>
            <a:r>
              <a:rPr lang="en-US" dirty="0" smtClean="0"/>
              <a:t>scale </a:t>
            </a:r>
            <a:r>
              <a:rPr lang="en-US" dirty="0" smtClean="0"/>
              <a:t>granular activated </a:t>
            </a:r>
            <a:r>
              <a:rPr lang="en-US" dirty="0" smtClean="0"/>
              <a:t>carbon studies </a:t>
            </a:r>
            <a:r>
              <a:rPr lang="en-US" dirty="0" smtClean="0"/>
              <a:t>difficult to scale up? </a:t>
            </a:r>
            <a:r>
              <a:rPr lang="en-US" sz="1600" dirty="0" smtClean="0"/>
              <a:t>(Why is this lab hard to connect to water treatment)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Diffusion into the large granules of activated carbon is a very slow process</a:t>
            </a:r>
          </a:p>
          <a:p>
            <a:r>
              <a:rPr lang="en-US" dirty="0" smtClean="0"/>
              <a:t>This is a complex fluids similitude problem</a:t>
            </a:r>
          </a:p>
          <a:p>
            <a:r>
              <a:rPr lang="en-US" dirty="0" smtClean="0"/>
              <a:t>Speed up diffusion by using smaller granules</a:t>
            </a:r>
          </a:p>
          <a:p>
            <a:r>
              <a:rPr lang="en-US" dirty="0" smtClean="0"/>
              <a:t>Prepare smaller granules by grinding and sieving GAC</a:t>
            </a:r>
            <a:endParaRPr lang="en-US" dirty="0" smtClean="0"/>
          </a:p>
          <a:p>
            <a:r>
              <a:rPr lang="en-US" dirty="0" smtClean="0"/>
              <a:t>But then head loss thru the column increases</a:t>
            </a:r>
          </a:p>
          <a:p>
            <a:r>
              <a:rPr lang="en-US" dirty="0" smtClean="0"/>
              <a:t>Perhaps can obtain a factor of 10 decrease in granule diameter and hence decrease in contact time before </a:t>
            </a:r>
            <a:r>
              <a:rPr lang="en-US" dirty="0"/>
              <a:t>head loss </a:t>
            </a:r>
            <a:r>
              <a:rPr lang="en-US" dirty="0" smtClean="0"/>
              <a:t>becomes too large to be practical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44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 for this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Recognize that break through is not necessarily due to the activated carbon reaching its full capacity</a:t>
            </a:r>
          </a:p>
          <a:p>
            <a:r>
              <a:rPr lang="en-US" dirty="0" smtClean="0"/>
              <a:t>Breakthrough likely due to slow diffusion into the granules</a:t>
            </a:r>
          </a:p>
          <a:p>
            <a:r>
              <a:rPr lang="en-US" dirty="0" smtClean="0"/>
              <a:t>Conduct short experiments to illustrate the power of activated carbon, but not to be able to design a full scale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02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Activated Carbon is used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disinfection by product precursors (Dissolved Organic Matter)</a:t>
            </a:r>
          </a:p>
          <a:p>
            <a:r>
              <a:rPr lang="en-US" dirty="0" smtClean="0"/>
              <a:t>Remove tastes and odors</a:t>
            </a:r>
          </a:p>
          <a:p>
            <a:r>
              <a:rPr lang="en-US" dirty="0" smtClean="0"/>
              <a:t>Remove toxic organic compounds from contaminated </a:t>
            </a:r>
            <a:r>
              <a:rPr lang="en-US" dirty="0" smtClean="0"/>
              <a:t>water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2615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 or Powdered Activated Carbon (GAC or PAC</a:t>
            </a:r>
            <a:r>
              <a:rPr lang="en-US" dirty="0" smtClean="0"/>
              <a:t>) for drinking water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to be confused with </a:t>
            </a:r>
            <a:r>
              <a:rPr lang="en-US" dirty="0" err="1" smtClean="0"/>
              <a:t>PACl</a:t>
            </a:r>
            <a:r>
              <a:rPr lang="en-US" dirty="0" smtClean="0"/>
              <a:t> (poly aluminum chloride)</a:t>
            </a:r>
          </a:p>
          <a:p>
            <a:r>
              <a:rPr lang="en-US" dirty="0" smtClean="0"/>
              <a:t>GAC is used in columns </a:t>
            </a:r>
            <a:r>
              <a:rPr lang="en-US" dirty="0" smtClean="0"/>
              <a:t>(can be regenerated – YEAH!)</a:t>
            </a:r>
            <a:endParaRPr lang="en-US" dirty="0" smtClean="0"/>
          </a:p>
          <a:p>
            <a:pPr lvl="1"/>
            <a:r>
              <a:rPr lang="en-US" dirty="0"/>
              <a:t>mean particle </a:t>
            </a:r>
            <a:r>
              <a:rPr lang="en-US" dirty="0" smtClean="0"/>
              <a:t>size 0.5 </a:t>
            </a:r>
            <a:r>
              <a:rPr lang="en-US" dirty="0"/>
              <a:t>to 3 mm</a:t>
            </a:r>
            <a:endParaRPr lang="en-US" dirty="0" smtClean="0"/>
          </a:p>
          <a:p>
            <a:pPr lvl="1"/>
            <a:r>
              <a:rPr lang="en-US" dirty="0" smtClean="0"/>
              <a:t>Applied </a:t>
            </a:r>
            <a:r>
              <a:rPr lang="en-US" dirty="0" smtClean="0"/>
              <a:t>after rapid sand filtration</a:t>
            </a:r>
          </a:p>
          <a:p>
            <a:pPr lvl="1"/>
            <a:r>
              <a:rPr lang="en-US" dirty="0" smtClean="0"/>
              <a:t>Don’t backwash GAC!</a:t>
            </a:r>
          </a:p>
          <a:p>
            <a:r>
              <a:rPr lang="en-US" dirty="0" smtClean="0"/>
              <a:t>PAC is added to raw </a:t>
            </a:r>
            <a:r>
              <a:rPr lang="en-US" dirty="0" smtClean="0"/>
              <a:t>water </a:t>
            </a:r>
            <a:endParaRPr lang="en-US" dirty="0" smtClean="0"/>
          </a:p>
          <a:p>
            <a:pPr lvl="1"/>
            <a:r>
              <a:rPr lang="en-US" dirty="0">
                <a:solidFill>
                  <a:srgbClr val="292526"/>
                </a:solidFill>
                <a:latin typeface="NewBaskerville-Roman"/>
              </a:rPr>
              <a:t>mean particle size 20 to 50 </a:t>
            </a:r>
            <a:r>
              <a:rPr lang="en-US" dirty="0" err="1" smtClean="0">
                <a:solidFill>
                  <a:srgbClr val="292526"/>
                </a:solidFill>
                <a:latin typeface="MTGU"/>
              </a:rPr>
              <a:t>μ</a:t>
            </a:r>
            <a:r>
              <a:rPr lang="en-US" dirty="0" err="1" smtClean="0">
                <a:solidFill>
                  <a:srgbClr val="292526"/>
                </a:solidFill>
                <a:latin typeface="NewBaskerville-Roman"/>
              </a:rPr>
              <a:t>m</a:t>
            </a:r>
            <a:endParaRPr lang="en-US" dirty="0" smtClean="0"/>
          </a:p>
          <a:p>
            <a:pPr lvl="1"/>
            <a:r>
              <a:rPr lang="en-US" dirty="0" smtClean="0"/>
              <a:t>Removed </a:t>
            </a:r>
            <a:r>
              <a:rPr lang="en-US" dirty="0" smtClean="0"/>
              <a:t>in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smtClean="0"/>
              <a:t>tanks (as sludge)</a:t>
            </a:r>
            <a:endParaRPr lang="en-US" dirty="0" smtClean="0"/>
          </a:p>
          <a:p>
            <a:pPr lvl="1"/>
            <a:r>
              <a:rPr lang="en-US" dirty="0" smtClean="0"/>
              <a:t>Less (and more) </a:t>
            </a:r>
            <a:r>
              <a:rPr lang="en-US" dirty="0" smtClean="0"/>
              <a:t>efficient than GAC</a:t>
            </a:r>
            <a:endParaRPr lang="en-US" dirty="0"/>
          </a:p>
        </p:txBody>
      </p:sp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84" y="3759276"/>
            <a:ext cx="3981691" cy="309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29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GAC and PAC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GAC is more efficient than PAC</a:t>
            </a:r>
          </a:p>
          <a:p>
            <a:pPr lvl="1"/>
            <a:r>
              <a:rPr lang="en-US" dirty="0" smtClean="0"/>
              <a:t>The spent PAC </a:t>
            </a:r>
            <a:r>
              <a:rPr lang="en-US" dirty="0"/>
              <a:t>is in equilibrium with the effluent concentration</a:t>
            </a:r>
          </a:p>
          <a:p>
            <a:pPr lvl="1"/>
            <a:r>
              <a:rPr lang="en-US" dirty="0" smtClean="0"/>
              <a:t>The spent GAC </a:t>
            </a:r>
            <a:r>
              <a:rPr lang="en-US" dirty="0"/>
              <a:t>is in equilibrium with the influent </a:t>
            </a:r>
            <a:r>
              <a:rPr lang="en-US" dirty="0" smtClean="0"/>
              <a:t>concentration</a:t>
            </a:r>
          </a:p>
          <a:p>
            <a:r>
              <a:rPr lang="en-US" dirty="0" smtClean="0"/>
              <a:t>PAC is faster than GAC</a:t>
            </a:r>
          </a:p>
          <a:p>
            <a:pPr lvl="1"/>
            <a:r>
              <a:rPr lang="en-US" dirty="0" smtClean="0"/>
              <a:t>PAC is much smaller and thus diffusion into the pores of the PAC is much faster than diffusion into the pores of GAC</a:t>
            </a:r>
          </a:p>
          <a:p>
            <a:pPr lvl="1"/>
            <a:r>
              <a:rPr lang="en-US" dirty="0" smtClean="0"/>
              <a:t>doses </a:t>
            </a:r>
            <a:r>
              <a:rPr lang="en-US" dirty="0"/>
              <a:t>in the range of 5 to 25 </a:t>
            </a:r>
            <a:r>
              <a:rPr lang="en-US" dirty="0" smtClean="0"/>
              <a:t>mg/L and an </a:t>
            </a:r>
            <a:r>
              <a:rPr lang="en-US" dirty="0"/>
              <a:t>average dosage </a:t>
            </a:r>
            <a:r>
              <a:rPr lang="en-US" dirty="0" smtClean="0"/>
              <a:t>of 5 </a:t>
            </a:r>
            <a:r>
              <a:rPr lang="en-US" dirty="0"/>
              <a:t>mg/L (</a:t>
            </a:r>
            <a:r>
              <a:rPr lang="en-US" dirty="0" smtClean="0"/>
              <a:t>Graham et </a:t>
            </a:r>
            <a:r>
              <a:rPr lang="en-US" dirty="0"/>
              <a:t>al., 2000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59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selective </a:t>
            </a:r>
            <a:r>
              <a:rPr lang="en-US" dirty="0" smtClean="0"/>
              <a:t>adsorption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using activated carbon to remove a contaminant </a:t>
            </a:r>
            <a:r>
              <a:rPr lang="en-US" dirty="0" smtClean="0"/>
              <a:t>(such as a synthetic organic chemical) from </a:t>
            </a:r>
            <a:r>
              <a:rPr lang="en-US" dirty="0" smtClean="0"/>
              <a:t>water it is likely that other </a:t>
            </a:r>
            <a:r>
              <a:rPr lang="en-US" dirty="0" smtClean="0"/>
              <a:t>species (such as natural organic matter) </a:t>
            </a:r>
            <a:r>
              <a:rPr lang="en-US" dirty="0" smtClean="0"/>
              <a:t>will be removed too!</a:t>
            </a:r>
          </a:p>
          <a:p>
            <a:r>
              <a:rPr lang="en-US" dirty="0" smtClean="0"/>
              <a:t>Non-target species will occupy adsorption sites on the activated carbon </a:t>
            </a:r>
          </a:p>
          <a:p>
            <a:r>
              <a:rPr lang="en-US" dirty="0" smtClean="0"/>
              <a:t>And thus the activated carbon will reach its adsorption capacity sooner than if it were only removing the target species</a:t>
            </a:r>
          </a:p>
          <a:p>
            <a:r>
              <a:rPr lang="en-US" dirty="0" smtClean="0"/>
              <a:t>This will cost you money!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30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Activated Carbon is amazing because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7398936" cy="4525963"/>
          </a:xfrm>
        </p:spPr>
        <p:txBody>
          <a:bodyPr/>
          <a:lstStyle/>
          <a:p>
            <a:r>
              <a:rPr lang="en-US" dirty="0" smtClean="0"/>
              <a:t>About 1000 square meters of surface area per gram</a:t>
            </a:r>
          </a:p>
          <a:p>
            <a:r>
              <a:rPr lang="en-US" dirty="0" smtClean="0"/>
              <a:t>About 0.5 gram per mL</a:t>
            </a:r>
          </a:p>
          <a:p>
            <a:r>
              <a:rPr lang="en-US" dirty="0" smtClean="0"/>
              <a:t>Thus about 500 square meters per mL!</a:t>
            </a:r>
          </a:p>
          <a:p>
            <a:r>
              <a:rPr lang="en-US" dirty="0" smtClean="0"/>
              <a:t>Adsorption capacity as high as 0.2 gram of contaminant per gram of activated carbon </a:t>
            </a:r>
            <a:endParaRPr lang="en-US" dirty="0"/>
          </a:p>
          <a:p>
            <a:r>
              <a:rPr lang="en-US" dirty="0" smtClean="0"/>
              <a:t>Charcoal is not activated carbon</a:t>
            </a:r>
          </a:p>
        </p:txBody>
      </p:sp>
      <p:pic>
        <p:nvPicPr>
          <p:cNvPr id="4100" name="Picture 4" descr="SEM micrographs willow tree legs -based activated carbon (500×) 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536" y="1674489"/>
            <a:ext cx="4082807" cy="306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08536" y="4808958"/>
            <a:ext cx="3878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SEM micrographs willow tree legs -based activated carbon (500×) 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Fig </a:t>
            </a:r>
            <a:r>
              <a:rPr lang="en-US" sz="1600" dirty="0" smtClean="0"/>
              <a:t>by</a:t>
            </a:r>
            <a:r>
              <a:rPr lang="en-US" sz="1600" dirty="0"/>
              <a:t> </a:t>
            </a:r>
            <a:r>
              <a:rPr lang="en-US" sz="1600" u="sng" dirty="0" err="1">
                <a:hlinkClick r:id="rId5"/>
              </a:rPr>
              <a:t>Jasim</a:t>
            </a:r>
            <a:r>
              <a:rPr lang="en-US" sz="1600" u="sng" dirty="0">
                <a:hlinkClick r:id="rId5"/>
              </a:rPr>
              <a:t> M. Salman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1711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Adsorption Column: Theory </a:t>
            </a:r>
            <a:r>
              <a:rPr lang="en-US" altLang="en-US" dirty="0"/>
              <a:t>of Operation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Velocity of a compound through the column depends upon affinity for the stationary phase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777038" y="3259138"/>
            <a:ext cx="3414712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Area under curve is ______ of compound adsorbed to stationary phase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6292850" y="3968750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6" descr="Wide upward diagonal"/>
          <p:cNvSpPr>
            <a:spLocks noChangeArrowheads="1"/>
          </p:cNvSpPr>
          <p:nvPr/>
        </p:nvSpPr>
        <p:spPr bwMode="auto">
          <a:xfrm>
            <a:off x="9544050" y="4794250"/>
            <a:ext cx="622300" cy="1905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9658350" y="5124450"/>
            <a:ext cx="393700" cy="1231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667000" y="5118100"/>
            <a:ext cx="7188200" cy="1257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2444750" y="5124450"/>
            <a:ext cx="393700" cy="1231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 descr="Wide upward diagonal"/>
          <p:cNvSpPr>
            <a:spLocks noChangeArrowheads="1"/>
          </p:cNvSpPr>
          <p:nvPr/>
        </p:nvSpPr>
        <p:spPr bwMode="auto">
          <a:xfrm>
            <a:off x="2673350" y="4794250"/>
            <a:ext cx="7188200" cy="3175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Freeform 11"/>
          <p:cNvSpPr>
            <a:spLocks/>
          </p:cNvSpPr>
          <p:nvPr/>
        </p:nvSpPr>
        <p:spPr bwMode="auto">
          <a:xfrm>
            <a:off x="5588000" y="3368675"/>
            <a:ext cx="1087438" cy="1760538"/>
          </a:xfrm>
          <a:custGeom>
            <a:avLst/>
            <a:gdLst>
              <a:gd name="T0" fmla="*/ 10 w 685"/>
              <a:gd name="T1" fmla="*/ 1102 h 1109"/>
              <a:gd name="T2" fmla="*/ 27 w 685"/>
              <a:gd name="T3" fmla="*/ 1102 h 1109"/>
              <a:gd name="T4" fmla="*/ 42 w 685"/>
              <a:gd name="T5" fmla="*/ 1095 h 1109"/>
              <a:gd name="T6" fmla="*/ 54 w 685"/>
              <a:gd name="T7" fmla="*/ 1089 h 1109"/>
              <a:gd name="T8" fmla="*/ 69 w 685"/>
              <a:gd name="T9" fmla="*/ 1083 h 1109"/>
              <a:gd name="T10" fmla="*/ 86 w 685"/>
              <a:gd name="T11" fmla="*/ 1064 h 1109"/>
              <a:gd name="T12" fmla="*/ 102 w 685"/>
              <a:gd name="T13" fmla="*/ 1045 h 1109"/>
              <a:gd name="T14" fmla="*/ 117 w 685"/>
              <a:gd name="T15" fmla="*/ 1026 h 1109"/>
              <a:gd name="T16" fmla="*/ 133 w 685"/>
              <a:gd name="T17" fmla="*/ 982 h 1109"/>
              <a:gd name="T18" fmla="*/ 150 w 685"/>
              <a:gd name="T19" fmla="*/ 938 h 1109"/>
              <a:gd name="T20" fmla="*/ 165 w 685"/>
              <a:gd name="T21" fmla="*/ 888 h 1109"/>
              <a:gd name="T22" fmla="*/ 181 w 685"/>
              <a:gd name="T23" fmla="*/ 812 h 1109"/>
              <a:gd name="T24" fmla="*/ 198 w 685"/>
              <a:gd name="T25" fmla="*/ 718 h 1109"/>
              <a:gd name="T26" fmla="*/ 213 w 685"/>
              <a:gd name="T27" fmla="*/ 636 h 1109"/>
              <a:gd name="T28" fmla="*/ 229 w 685"/>
              <a:gd name="T29" fmla="*/ 523 h 1109"/>
              <a:gd name="T30" fmla="*/ 246 w 685"/>
              <a:gd name="T31" fmla="*/ 409 h 1109"/>
              <a:gd name="T32" fmla="*/ 261 w 685"/>
              <a:gd name="T33" fmla="*/ 321 h 1109"/>
              <a:gd name="T34" fmla="*/ 279 w 685"/>
              <a:gd name="T35" fmla="*/ 195 h 1109"/>
              <a:gd name="T36" fmla="*/ 294 w 685"/>
              <a:gd name="T37" fmla="*/ 120 h 1109"/>
              <a:gd name="T38" fmla="*/ 309 w 685"/>
              <a:gd name="T39" fmla="*/ 63 h 1109"/>
              <a:gd name="T40" fmla="*/ 327 w 685"/>
              <a:gd name="T41" fmla="*/ 6 h 1109"/>
              <a:gd name="T42" fmla="*/ 342 w 685"/>
              <a:gd name="T43" fmla="*/ 0 h 1109"/>
              <a:gd name="T44" fmla="*/ 357 w 685"/>
              <a:gd name="T45" fmla="*/ 6 h 1109"/>
              <a:gd name="T46" fmla="*/ 375 w 685"/>
              <a:gd name="T47" fmla="*/ 63 h 1109"/>
              <a:gd name="T48" fmla="*/ 390 w 685"/>
              <a:gd name="T49" fmla="*/ 120 h 1109"/>
              <a:gd name="T50" fmla="*/ 405 w 685"/>
              <a:gd name="T51" fmla="*/ 195 h 1109"/>
              <a:gd name="T52" fmla="*/ 423 w 685"/>
              <a:gd name="T53" fmla="*/ 321 h 1109"/>
              <a:gd name="T54" fmla="*/ 438 w 685"/>
              <a:gd name="T55" fmla="*/ 409 h 1109"/>
              <a:gd name="T56" fmla="*/ 455 w 685"/>
              <a:gd name="T57" fmla="*/ 523 h 1109"/>
              <a:gd name="T58" fmla="*/ 471 w 685"/>
              <a:gd name="T59" fmla="*/ 636 h 1109"/>
              <a:gd name="T60" fmla="*/ 486 w 685"/>
              <a:gd name="T61" fmla="*/ 718 h 1109"/>
              <a:gd name="T62" fmla="*/ 503 w 685"/>
              <a:gd name="T63" fmla="*/ 812 h 1109"/>
              <a:gd name="T64" fmla="*/ 519 w 685"/>
              <a:gd name="T65" fmla="*/ 888 h 1109"/>
              <a:gd name="T66" fmla="*/ 534 w 685"/>
              <a:gd name="T67" fmla="*/ 938 h 1109"/>
              <a:gd name="T68" fmla="*/ 551 w 685"/>
              <a:gd name="T69" fmla="*/ 982 h 1109"/>
              <a:gd name="T70" fmla="*/ 567 w 685"/>
              <a:gd name="T71" fmla="*/ 1026 h 1109"/>
              <a:gd name="T72" fmla="*/ 582 w 685"/>
              <a:gd name="T73" fmla="*/ 1045 h 1109"/>
              <a:gd name="T74" fmla="*/ 599 w 685"/>
              <a:gd name="T75" fmla="*/ 1064 h 1109"/>
              <a:gd name="T76" fmla="*/ 615 w 685"/>
              <a:gd name="T77" fmla="*/ 1083 h 1109"/>
              <a:gd name="T78" fmla="*/ 630 w 685"/>
              <a:gd name="T79" fmla="*/ 1089 h 1109"/>
              <a:gd name="T80" fmla="*/ 642 w 685"/>
              <a:gd name="T81" fmla="*/ 1095 h 1109"/>
              <a:gd name="T82" fmla="*/ 657 w 685"/>
              <a:gd name="T83" fmla="*/ 1102 h 1109"/>
              <a:gd name="T84" fmla="*/ 674 w 685"/>
              <a:gd name="T85" fmla="*/ 1102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5" h="1109">
                <a:moveTo>
                  <a:pt x="0" y="1108"/>
                </a:moveTo>
                <a:lnTo>
                  <a:pt x="6" y="1102"/>
                </a:lnTo>
                <a:lnTo>
                  <a:pt x="10" y="1102"/>
                </a:lnTo>
                <a:lnTo>
                  <a:pt x="15" y="1102"/>
                </a:lnTo>
                <a:lnTo>
                  <a:pt x="21" y="1102"/>
                </a:lnTo>
                <a:lnTo>
                  <a:pt x="27" y="1102"/>
                </a:lnTo>
                <a:lnTo>
                  <a:pt x="33" y="1102"/>
                </a:lnTo>
                <a:lnTo>
                  <a:pt x="38" y="1095"/>
                </a:lnTo>
                <a:lnTo>
                  <a:pt x="42" y="1095"/>
                </a:lnTo>
                <a:lnTo>
                  <a:pt x="48" y="1095"/>
                </a:lnTo>
                <a:lnTo>
                  <a:pt x="50" y="1089"/>
                </a:lnTo>
                <a:lnTo>
                  <a:pt x="54" y="1089"/>
                </a:lnTo>
                <a:lnTo>
                  <a:pt x="58" y="1089"/>
                </a:lnTo>
                <a:lnTo>
                  <a:pt x="63" y="1089"/>
                </a:lnTo>
                <a:lnTo>
                  <a:pt x="69" y="1083"/>
                </a:lnTo>
                <a:lnTo>
                  <a:pt x="75" y="1077"/>
                </a:lnTo>
                <a:lnTo>
                  <a:pt x="81" y="1070"/>
                </a:lnTo>
                <a:lnTo>
                  <a:pt x="86" y="1064"/>
                </a:lnTo>
                <a:lnTo>
                  <a:pt x="90" y="1064"/>
                </a:lnTo>
                <a:lnTo>
                  <a:pt x="96" y="1058"/>
                </a:lnTo>
                <a:lnTo>
                  <a:pt x="102" y="1045"/>
                </a:lnTo>
                <a:lnTo>
                  <a:pt x="108" y="1039"/>
                </a:lnTo>
                <a:lnTo>
                  <a:pt x="113" y="1032"/>
                </a:lnTo>
                <a:lnTo>
                  <a:pt x="117" y="1026"/>
                </a:lnTo>
                <a:lnTo>
                  <a:pt x="123" y="1014"/>
                </a:lnTo>
                <a:lnTo>
                  <a:pt x="129" y="995"/>
                </a:lnTo>
                <a:lnTo>
                  <a:pt x="133" y="982"/>
                </a:lnTo>
                <a:lnTo>
                  <a:pt x="138" y="976"/>
                </a:lnTo>
                <a:lnTo>
                  <a:pt x="144" y="957"/>
                </a:lnTo>
                <a:lnTo>
                  <a:pt x="150" y="938"/>
                </a:lnTo>
                <a:lnTo>
                  <a:pt x="156" y="913"/>
                </a:lnTo>
                <a:lnTo>
                  <a:pt x="161" y="900"/>
                </a:lnTo>
                <a:lnTo>
                  <a:pt x="165" y="888"/>
                </a:lnTo>
                <a:lnTo>
                  <a:pt x="171" y="856"/>
                </a:lnTo>
                <a:lnTo>
                  <a:pt x="177" y="825"/>
                </a:lnTo>
                <a:lnTo>
                  <a:pt x="181" y="812"/>
                </a:lnTo>
                <a:lnTo>
                  <a:pt x="186" y="793"/>
                </a:lnTo>
                <a:lnTo>
                  <a:pt x="192" y="755"/>
                </a:lnTo>
                <a:lnTo>
                  <a:pt x="198" y="718"/>
                </a:lnTo>
                <a:lnTo>
                  <a:pt x="204" y="680"/>
                </a:lnTo>
                <a:lnTo>
                  <a:pt x="209" y="661"/>
                </a:lnTo>
                <a:lnTo>
                  <a:pt x="213" y="636"/>
                </a:lnTo>
                <a:lnTo>
                  <a:pt x="219" y="592"/>
                </a:lnTo>
                <a:lnTo>
                  <a:pt x="225" y="548"/>
                </a:lnTo>
                <a:lnTo>
                  <a:pt x="229" y="523"/>
                </a:lnTo>
                <a:lnTo>
                  <a:pt x="234" y="504"/>
                </a:lnTo>
                <a:lnTo>
                  <a:pt x="240" y="460"/>
                </a:lnTo>
                <a:lnTo>
                  <a:pt x="246" y="409"/>
                </a:lnTo>
                <a:lnTo>
                  <a:pt x="252" y="365"/>
                </a:lnTo>
                <a:lnTo>
                  <a:pt x="257" y="340"/>
                </a:lnTo>
                <a:lnTo>
                  <a:pt x="261" y="321"/>
                </a:lnTo>
                <a:lnTo>
                  <a:pt x="267" y="277"/>
                </a:lnTo>
                <a:lnTo>
                  <a:pt x="273" y="233"/>
                </a:lnTo>
                <a:lnTo>
                  <a:pt x="279" y="195"/>
                </a:lnTo>
                <a:lnTo>
                  <a:pt x="284" y="176"/>
                </a:lnTo>
                <a:lnTo>
                  <a:pt x="288" y="157"/>
                </a:lnTo>
                <a:lnTo>
                  <a:pt x="294" y="120"/>
                </a:lnTo>
                <a:lnTo>
                  <a:pt x="300" y="88"/>
                </a:lnTo>
                <a:lnTo>
                  <a:pt x="304" y="76"/>
                </a:lnTo>
                <a:lnTo>
                  <a:pt x="309" y="63"/>
                </a:lnTo>
                <a:lnTo>
                  <a:pt x="315" y="38"/>
                </a:lnTo>
                <a:lnTo>
                  <a:pt x="321" y="19"/>
                </a:lnTo>
                <a:lnTo>
                  <a:pt x="327" y="6"/>
                </a:lnTo>
                <a:lnTo>
                  <a:pt x="332" y="0"/>
                </a:lnTo>
                <a:lnTo>
                  <a:pt x="336" y="0"/>
                </a:lnTo>
                <a:lnTo>
                  <a:pt x="342" y="0"/>
                </a:lnTo>
                <a:lnTo>
                  <a:pt x="348" y="0"/>
                </a:lnTo>
                <a:lnTo>
                  <a:pt x="352" y="0"/>
                </a:lnTo>
                <a:lnTo>
                  <a:pt x="357" y="6"/>
                </a:lnTo>
                <a:lnTo>
                  <a:pt x="363" y="19"/>
                </a:lnTo>
                <a:lnTo>
                  <a:pt x="369" y="38"/>
                </a:lnTo>
                <a:lnTo>
                  <a:pt x="375" y="63"/>
                </a:lnTo>
                <a:lnTo>
                  <a:pt x="380" y="76"/>
                </a:lnTo>
                <a:lnTo>
                  <a:pt x="384" y="88"/>
                </a:lnTo>
                <a:lnTo>
                  <a:pt x="390" y="120"/>
                </a:lnTo>
                <a:lnTo>
                  <a:pt x="396" y="157"/>
                </a:lnTo>
                <a:lnTo>
                  <a:pt x="400" y="176"/>
                </a:lnTo>
                <a:lnTo>
                  <a:pt x="405" y="195"/>
                </a:lnTo>
                <a:lnTo>
                  <a:pt x="411" y="233"/>
                </a:lnTo>
                <a:lnTo>
                  <a:pt x="417" y="277"/>
                </a:lnTo>
                <a:lnTo>
                  <a:pt x="423" y="321"/>
                </a:lnTo>
                <a:lnTo>
                  <a:pt x="428" y="340"/>
                </a:lnTo>
                <a:lnTo>
                  <a:pt x="432" y="365"/>
                </a:lnTo>
                <a:lnTo>
                  <a:pt x="438" y="409"/>
                </a:lnTo>
                <a:lnTo>
                  <a:pt x="444" y="460"/>
                </a:lnTo>
                <a:lnTo>
                  <a:pt x="450" y="504"/>
                </a:lnTo>
                <a:lnTo>
                  <a:pt x="455" y="523"/>
                </a:lnTo>
                <a:lnTo>
                  <a:pt x="459" y="548"/>
                </a:lnTo>
                <a:lnTo>
                  <a:pt x="465" y="592"/>
                </a:lnTo>
                <a:lnTo>
                  <a:pt x="471" y="636"/>
                </a:lnTo>
                <a:lnTo>
                  <a:pt x="475" y="661"/>
                </a:lnTo>
                <a:lnTo>
                  <a:pt x="480" y="680"/>
                </a:lnTo>
                <a:lnTo>
                  <a:pt x="486" y="718"/>
                </a:lnTo>
                <a:lnTo>
                  <a:pt x="492" y="755"/>
                </a:lnTo>
                <a:lnTo>
                  <a:pt x="498" y="793"/>
                </a:lnTo>
                <a:lnTo>
                  <a:pt x="503" y="812"/>
                </a:lnTo>
                <a:lnTo>
                  <a:pt x="507" y="825"/>
                </a:lnTo>
                <a:lnTo>
                  <a:pt x="513" y="856"/>
                </a:lnTo>
                <a:lnTo>
                  <a:pt x="519" y="888"/>
                </a:lnTo>
                <a:lnTo>
                  <a:pt x="523" y="900"/>
                </a:lnTo>
                <a:lnTo>
                  <a:pt x="528" y="913"/>
                </a:lnTo>
                <a:lnTo>
                  <a:pt x="534" y="938"/>
                </a:lnTo>
                <a:lnTo>
                  <a:pt x="540" y="957"/>
                </a:lnTo>
                <a:lnTo>
                  <a:pt x="546" y="976"/>
                </a:lnTo>
                <a:lnTo>
                  <a:pt x="551" y="982"/>
                </a:lnTo>
                <a:lnTo>
                  <a:pt x="555" y="995"/>
                </a:lnTo>
                <a:lnTo>
                  <a:pt x="561" y="1014"/>
                </a:lnTo>
                <a:lnTo>
                  <a:pt x="567" y="1026"/>
                </a:lnTo>
                <a:lnTo>
                  <a:pt x="571" y="1032"/>
                </a:lnTo>
                <a:lnTo>
                  <a:pt x="576" y="1039"/>
                </a:lnTo>
                <a:lnTo>
                  <a:pt x="582" y="1045"/>
                </a:lnTo>
                <a:lnTo>
                  <a:pt x="588" y="1058"/>
                </a:lnTo>
                <a:lnTo>
                  <a:pt x="594" y="1064"/>
                </a:lnTo>
                <a:lnTo>
                  <a:pt x="599" y="1064"/>
                </a:lnTo>
                <a:lnTo>
                  <a:pt x="603" y="1070"/>
                </a:lnTo>
                <a:lnTo>
                  <a:pt x="609" y="1077"/>
                </a:lnTo>
                <a:lnTo>
                  <a:pt x="615" y="1083"/>
                </a:lnTo>
                <a:lnTo>
                  <a:pt x="621" y="1089"/>
                </a:lnTo>
                <a:lnTo>
                  <a:pt x="626" y="1089"/>
                </a:lnTo>
                <a:lnTo>
                  <a:pt x="630" y="1089"/>
                </a:lnTo>
                <a:lnTo>
                  <a:pt x="634" y="1089"/>
                </a:lnTo>
                <a:lnTo>
                  <a:pt x="636" y="1095"/>
                </a:lnTo>
                <a:lnTo>
                  <a:pt x="642" y="1095"/>
                </a:lnTo>
                <a:lnTo>
                  <a:pt x="646" y="1095"/>
                </a:lnTo>
                <a:lnTo>
                  <a:pt x="651" y="1102"/>
                </a:lnTo>
                <a:lnTo>
                  <a:pt x="657" y="1102"/>
                </a:lnTo>
                <a:lnTo>
                  <a:pt x="663" y="1102"/>
                </a:lnTo>
                <a:lnTo>
                  <a:pt x="669" y="1102"/>
                </a:lnTo>
                <a:lnTo>
                  <a:pt x="674" y="1102"/>
                </a:lnTo>
                <a:lnTo>
                  <a:pt x="678" y="1102"/>
                </a:lnTo>
                <a:lnTo>
                  <a:pt x="684" y="110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pattFill prst="pct50">
                  <a:fgClr>
                    <a:srgbClr val="0000D4"/>
                  </a:fgClr>
                  <a:bgClr>
                    <a:srgbClr val="000000"/>
                  </a:bgClr>
                </a:patt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Rectangle 12" descr="Wide upward diagonal"/>
          <p:cNvSpPr>
            <a:spLocks noChangeArrowheads="1"/>
          </p:cNvSpPr>
          <p:nvPr/>
        </p:nvSpPr>
        <p:spPr bwMode="auto">
          <a:xfrm>
            <a:off x="2673350" y="6381750"/>
            <a:ext cx="7188200" cy="3175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Freeform 13"/>
          <p:cNvSpPr>
            <a:spLocks/>
          </p:cNvSpPr>
          <p:nvPr/>
        </p:nvSpPr>
        <p:spPr bwMode="auto">
          <a:xfrm>
            <a:off x="5588000" y="5130800"/>
            <a:ext cx="1087438" cy="725488"/>
          </a:xfrm>
          <a:custGeom>
            <a:avLst/>
            <a:gdLst>
              <a:gd name="T0" fmla="*/ 10 w 685"/>
              <a:gd name="T1" fmla="*/ 3 h 457"/>
              <a:gd name="T2" fmla="*/ 27 w 685"/>
              <a:gd name="T3" fmla="*/ 3 h 457"/>
              <a:gd name="T4" fmla="*/ 42 w 685"/>
              <a:gd name="T5" fmla="*/ 5 h 457"/>
              <a:gd name="T6" fmla="*/ 54 w 685"/>
              <a:gd name="T7" fmla="*/ 8 h 457"/>
              <a:gd name="T8" fmla="*/ 69 w 685"/>
              <a:gd name="T9" fmla="*/ 10 h 457"/>
              <a:gd name="T10" fmla="*/ 86 w 685"/>
              <a:gd name="T11" fmla="*/ 18 h 457"/>
              <a:gd name="T12" fmla="*/ 102 w 685"/>
              <a:gd name="T13" fmla="*/ 26 h 457"/>
              <a:gd name="T14" fmla="*/ 117 w 685"/>
              <a:gd name="T15" fmla="*/ 34 h 457"/>
              <a:gd name="T16" fmla="*/ 133 w 685"/>
              <a:gd name="T17" fmla="*/ 52 h 457"/>
              <a:gd name="T18" fmla="*/ 150 w 685"/>
              <a:gd name="T19" fmla="*/ 70 h 457"/>
              <a:gd name="T20" fmla="*/ 165 w 685"/>
              <a:gd name="T21" fmla="*/ 91 h 457"/>
              <a:gd name="T22" fmla="*/ 181 w 685"/>
              <a:gd name="T23" fmla="*/ 122 h 457"/>
              <a:gd name="T24" fmla="*/ 198 w 685"/>
              <a:gd name="T25" fmla="*/ 161 h 457"/>
              <a:gd name="T26" fmla="*/ 213 w 685"/>
              <a:gd name="T27" fmla="*/ 194 h 457"/>
              <a:gd name="T28" fmla="*/ 229 w 685"/>
              <a:gd name="T29" fmla="*/ 241 h 457"/>
              <a:gd name="T30" fmla="*/ 246 w 685"/>
              <a:gd name="T31" fmla="*/ 288 h 457"/>
              <a:gd name="T32" fmla="*/ 261 w 685"/>
              <a:gd name="T33" fmla="*/ 324 h 457"/>
              <a:gd name="T34" fmla="*/ 279 w 685"/>
              <a:gd name="T35" fmla="*/ 376 h 457"/>
              <a:gd name="T36" fmla="*/ 294 w 685"/>
              <a:gd name="T37" fmla="*/ 407 h 457"/>
              <a:gd name="T38" fmla="*/ 309 w 685"/>
              <a:gd name="T39" fmla="*/ 430 h 457"/>
              <a:gd name="T40" fmla="*/ 327 w 685"/>
              <a:gd name="T41" fmla="*/ 453 h 457"/>
              <a:gd name="T42" fmla="*/ 342 w 685"/>
              <a:gd name="T43" fmla="*/ 456 h 457"/>
              <a:gd name="T44" fmla="*/ 357 w 685"/>
              <a:gd name="T45" fmla="*/ 453 h 457"/>
              <a:gd name="T46" fmla="*/ 375 w 685"/>
              <a:gd name="T47" fmla="*/ 430 h 457"/>
              <a:gd name="T48" fmla="*/ 390 w 685"/>
              <a:gd name="T49" fmla="*/ 407 h 457"/>
              <a:gd name="T50" fmla="*/ 405 w 685"/>
              <a:gd name="T51" fmla="*/ 376 h 457"/>
              <a:gd name="T52" fmla="*/ 423 w 685"/>
              <a:gd name="T53" fmla="*/ 324 h 457"/>
              <a:gd name="T54" fmla="*/ 438 w 685"/>
              <a:gd name="T55" fmla="*/ 288 h 457"/>
              <a:gd name="T56" fmla="*/ 455 w 685"/>
              <a:gd name="T57" fmla="*/ 241 h 457"/>
              <a:gd name="T58" fmla="*/ 471 w 685"/>
              <a:gd name="T59" fmla="*/ 194 h 457"/>
              <a:gd name="T60" fmla="*/ 486 w 685"/>
              <a:gd name="T61" fmla="*/ 161 h 457"/>
              <a:gd name="T62" fmla="*/ 503 w 685"/>
              <a:gd name="T63" fmla="*/ 122 h 457"/>
              <a:gd name="T64" fmla="*/ 519 w 685"/>
              <a:gd name="T65" fmla="*/ 91 h 457"/>
              <a:gd name="T66" fmla="*/ 534 w 685"/>
              <a:gd name="T67" fmla="*/ 70 h 457"/>
              <a:gd name="T68" fmla="*/ 551 w 685"/>
              <a:gd name="T69" fmla="*/ 52 h 457"/>
              <a:gd name="T70" fmla="*/ 567 w 685"/>
              <a:gd name="T71" fmla="*/ 34 h 457"/>
              <a:gd name="T72" fmla="*/ 582 w 685"/>
              <a:gd name="T73" fmla="*/ 26 h 457"/>
              <a:gd name="T74" fmla="*/ 599 w 685"/>
              <a:gd name="T75" fmla="*/ 18 h 457"/>
              <a:gd name="T76" fmla="*/ 615 w 685"/>
              <a:gd name="T77" fmla="*/ 10 h 457"/>
              <a:gd name="T78" fmla="*/ 630 w 685"/>
              <a:gd name="T79" fmla="*/ 8 h 457"/>
              <a:gd name="T80" fmla="*/ 642 w 685"/>
              <a:gd name="T81" fmla="*/ 5 h 457"/>
              <a:gd name="T82" fmla="*/ 657 w 685"/>
              <a:gd name="T83" fmla="*/ 3 h 457"/>
              <a:gd name="T84" fmla="*/ 674 w 685"/>
              <a:gd name="T85" fmla="*/ 3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5" h="457">
                <a:moveTo>
                  <a:pt x="0" y="0"/>
                </a:moveTo>
                <a:lnTo>
                  <a:pt x="6" y="3"/>
                </a:lnTo>
                <a:lnTo>
                  <a:pt x="10" y="3"/>
                </a:lnTo>
                <a:lnTo>
                  <a:pt x="15" y="3"/>
                </a:lnTo>
                <a:lnTo>
                  <a:pt x="21" y="3"/>
                </a:lnTo>
                <a:lnTo>
                  <a:pt x="27" y="3"/>
                </a:lnTo>
                <a:lnTo>
                  <a:pt x="33" y="3"/>
                </a:lnTo>
                <a:lnTo>
                  <a:pt x="38" y="5"/>
                </a:lnTo>
                <a:lnTo>
                  <a:pt x="42" y="5"/>
                </a:lnTo>
                <a:lnTo>
                  <a:pt x="48" y="5"/>
                </a:lnTo>
                <a:lnTo>
                  <a:pt x="50" y="8"/>
                </a:lnTo>
                <a:lnTo>
                  <a:pt x="54" y="8"/>
                </a:lnTo>
                <a:lnTo>
                  <a:pt x="58" y="8"/>
                </a:lnTo>
                <a:lnTo>
                  <a:pt x="63" y="8"/>
                </a:lnTo>
                <a:lnTo>
                  <a:pt x="69" y="10"/>
                </a:lnTo>
                <a:lnTo>
                  <a:pt x="75" y="13"/>
                </a:lnTo>
                <a:lnTo>
                  <a:pt x="81" y="16"/>
                </a:lnTo>
                <a:lnTo>
                  <a:pt x="86" y="18"/>
                </a:lnTo>
                <a:lnTo>
                  <a:pt x="90" y="18"/>
                </a:lnTo>
                <a:lnTo>
                  <a:pt x="96" y="21"/>
                </a:lnTo>
                <a:lnTo>
                  <a:pt x="102" y="26"/>
                </a:lnTo>
                <a:lnTo>
                  <a:pt x="108" y="29"/>
                </a:lnTo>
                <a:lnTo>
                  <a:pt x="113" y="31"/>
                </a:lnTo>
                <a:lnTo>
                  <a:pt x="117" y="34"/>
                </a:lnTo>
                <a:lnTo>
                  <a:pt x="123" y="39"/>
                </a:lnTo>
                <a:lnTo>
                  <a:pt x="129" y="47"/>
                </a:lnTo>
                <a:lnTo>
                  <a:pt x="133" y="52"/>
                </a:lnTo>
                <a:lnTo>
                  <a:pt x="138" y="54"/>
                </a:lnTo>
                <a:lnTo>
                  <a:pt x="144" y="62"/>
                </a:lnTo>
                <a:lnTo>
                  <a:pt x="150" y="70"/>
                </a:lnTo>
                <a:lnTo>
                  <a:pt x="156" y="80"/>
                </a:lnTo>
                <a:lnTo>
                  <a:pt x="161" y="86"/>
                </a:lnTo>
                <a:lnTo>
                  <a:pt x="165" y="91"/>
                </a:lnTo>
                <a:lnTo>
                  <a:pt x="171" y="104"/>
                </a:lnTo>
                <a:lnTo>
                  <a:pt x="177" y="117"/>
                </a:lnTo>
                <a:lnTo>
                  <a:pt x="181" y="122"/>
                </a:lnTo>
                <a:lnTo>
                  <a:pt x="186" y="130"/>
                </a:lnTo>
                <a:lnTo>
                  <a:pt x="192" y="145"/>
                </a:lnTo>
                <a:lnTo>
                  <a:pt x="198" y="161"/>
                </a:lnTo>
                <a:lnTo>
                  <a:pt x="204" y="176"/>
                </a:lnTo>
                <a:lnTo>
                  <a:pt x="209" y="184"/>
                </a:lnTo>
                <a:lnTo>
                  <a:pt x="213" y="194"/>
                </a:lnTo>
                <a:lnTo>
                  <a:pt x="219" y="212"/>
                </a:lnTo>
                <a:lnTo>
                  <a:pt x="225" y="231"/>
                </a:lnTo>
                <a:lnTo>
                  <a:pt x="229" y="241"/>
                </a:lnTo>
                <a:lnTo>
                  <a:pt x="234" y="249"/>
                </a:lnTo>
                <a:lnTo>
                  <a:pt x="240" y="267"/>
                </a:lnTo>
                <a:lnTo>
                  <a:pt x="246" y="288"/>
                </a:lnTo>
                <a:lnTo>
                  <a:pt x="252" y="306"/>
                </a:lnTo>
                <a:lnTo>
                  <a:pt x="257" y="316"/>
                </a:lnTo>
                <a:lnTo>
                  <a:pt x="261" y="324"/>
                </a:lnTo>
                <a:lnTo>
                  <a:pt x="267" y="342"/>
                </a:lnTo>
                <a:lnTo>
                  <a:pt x="273" y="360"/>
                </a:lnTo>
                <a:lnTo>
                  <a:pt x="279" y="376"/>
                </a:lnTo>
                <a:lnTo>
                  <a:pt x="284" y="383"/>
                </a:lnTo>
                <a:lnTo>
                  <a:pt x="288" y="391"/>
                </a:lnTo>
                <a:lnTo>
                  <a:pt x="294" y="407"/>
                </a:lnTo>
                <a:lnTo>
                  <a:pt x="300" y="420"/>
                </a:lnTo>
                <a:lnTo>
                  <a:pt x="304" y="425"/>
                </a:lnTo>
                <a:lnTo>
                  <a:pt x="309" y="430"/>
                </a:lnTo>
                <a:lnTo>
                  <a:pt x="315" y="440"/>
                </a:lnTo>
                <a:lnTo>
                  <a:pt x="321" y="448"/>
                </a:lnTo>
                <a:lnTo>
                  <a:pt x="327" y="453"/>
                </a:lnTo>
                <a:lnTo>
                  <a:pt x="332" y="456"/>
                </a:lnTo>
                <a:lnTo>
                  <a:pt x="336" y="456"/>
                </a:lnTo>
                <a:lnTo>
                  <a:pt x="342" y="456"/>
                </a:lnTo>
                <a:lnTo>
                  <a:pt x="348" y="456"/>
                </a:lnTo>
                <a:lnTo>
                  <a:pt x="352" y="456"/>
                </a:lnTo>
                <a:lnTo>
                  <a:pt x="357" y="453"/>
                </a:lnTo>
                <a:lnTo>
                  <a:pt x="363" y="448"/>
                </a:lnTo>
                <a:lnTo>
                  <a:pt x="369" y="440"/>
                </a:lnTo>
                <a:lnTo>
                  <a:pt x="375" y="430"/>
                </a:lnTo>
                <a:lnTo>
                  <a:pt x="380" y="425"/>
                </a:lnTo>
                <a:lnTo>
                  <a:pt x="384" y="420"/>
                </a:lnTo>
                <a:lnTo>
                  <a:pt x="390" y="407"/>
                </a:lnTo>
                <a:lnTo>
                  <a:pt x="396" y="391"/>
                </a:lnTo>
                <a:lnTo>
                  <a:pt x="400" y="383"/>
                </a:lnTo>
                <a:lnTo>
                  <a:pt x="405" y="376"/>
                </a:lnTo>
                <a:lnTo>
                  <a:pt x="411" y="360"/>
                </a:lnTo>
                <a:lnTo>
                  <a:pt x="417" y="342"/>
                </a:lnTo>
                <a:lnTo>
                  <a:pt x="423" y="324"/>
                </a:lnTo>
                <a:lnTo>
                  <a:pt x="428" y="316"/>
                </a:lnTo>
                <a:lnTo>
                  <a:pt x="432" y="306"/>
                </a:lnTo>
                <a:lnTo>
                  <a:pt x="438" y="288"/>
                </a:lnTo>
                <a:lnTo>
                  <a:pt x="444" y="267"/>
                </a:lnTo>
                <a:lnTo>
                  <a:pt x="450" y="249"/>
                </a:lnTo>
                <a:lnTo>
                  <a:pt x="455" y="241"/>
                </a:lnTo>
                <a:lnTo>
                  <a:pt x="459" y="231"/>
                </a:lnTo>
                <a:lnTo>
                  <a:pt x="465" y="212"/>
                </a:lnTo>
                <a:lnTo>
                  <a:pt x="471" y="194"/>
                </a:lnTo>
                <a:lnTo>
                  <a:pt x="475" y="184"/>
                </a:lnTo>
                <a:lnTo>
                  <a:pt x="480" y="176"/>
                </a:lnTo>
                <a:lnTo>
                  <a:pt x="486" y="161"/>
                </a:lnTo>
                <a:lnTo>
                  <a:pt x="492" y="145"/>
                </a:lnTo>
                <a:lnTo>
                  <a:pt x="498" y="130"/>
                </a:lnTo>
                <a:lnTo>
                  <a:pt x="503" y="122"/>
                </a:lnTo>
                <a:lnTo>
                  <a:pt x="507" y="117"/>
                </a:lnTo>
                <a:lnTo>
                  <a:pt x="513" y="104"/>
                </a:lnTo>
                <a:lnTo>
                  <a:pt x="519" y="91"/>
                </a:lnTo>
                <a:lnTo>
                  <a:pt x="523" y="86"/>
                </a:lnTo>
                <a:lnTo>
                  <a:pt x="528" y="80"/>
                </a:lnTo>
                <a:lnTo>
                  <a:pt x="534" y="70"/>
                </a:lnTo>
                <a:lnTo>
                  <a:pt x="540" y="62"/>
                </a:lnTo>
                <a:lnTo>
                  <a:pt x="546" y="54"/>
                </a:lnTo>
                <a:lnTo>
                  <a:pt x="551" y="52"/>
                </a:lnTo>
                <a:lnTo>
                  <a:pt x="555" y="47"/>
                </a:lnTo>
                <a:lnTo>
                  <a:pt x="561" y="39"/>
                </a:lnTo>
                <a:lnTo>
                  <a:pt x="567" y="34"/>
                </a:lnTo>
                <a:lnTo>
                  <a:pt x="571" y="31"/>
                </a:lnTo>
                <a:lnTo>
                  <a:pt x="576" y="29"/>
                </a:lnTo>
                <a:lnTo>
                  <a:pt x="582" y="26"/>
                </a:lnTo>
                <a:lnTo>
                  <a:pt x="588" y="21"/>
                </a:lnTo>
                <a:lnTo>
                  <a:pt x="594" y="18"/>
                </a:lnTo>
                <a:lnTo>
                  <a:pt x="599" y="18"/>
                </a:lnTo>
                <a:lnTo>
                  <a:pt x="603" y="16"/>
                </a:lnTo>
                <a:lnTo>
                  <a:pt x="609" y="13"/>
                </a:lnTo>
                <a:lnTo>
                  <a:pt x="615" y="10"/>
                </a:lnTo>
                <a:lnTo>
                  <a:pt x="621" y="8"/>
                </a:lnTo>
                <a:lnTo>
                  <a:pt x="626" y="8"/>
                </a:lnTo>
                <a:lnTo>
                  <a:pt x="630" y="8"/>
                </a:lnTo>
                <a:lnTo>
                  <a:pt x="634" y="8"/>
                </a:lnTo>
                <a:lnTo>
                  <a:pt x="636" y="5"/>
                </a:lnTo>
                <a:lnTo>
                  <a:pt x="642" y="5"/>
                </a:lnTo>
                <a:lnTo>
                  <a:pt x="646" y="5"/>
                </a:lnTo>
                <a:lnTo>
                  <a:pt x="651" y="3"/>
                </a:lnTo>
                <a:lnTo>
                  <a:pt x="657" y="3"/>
                </a:lnTo>
                <a:lnTo>
                  <a:pt x="663" y="3"/>
                </a:lnTo>
                <a:lnTo>
                  <a:pt x="669" y="3"/>
                </a:lnTo>
                <a:lnTo>
                  <a:pt x="674" y="3"/>
                </a:lnTo>
                <a:lnTo>
                  <a:pt x="678" y="3"/>
                </a:lnTo>
                <a:lnTo>
                  <a:pt x="684" y="0"/>
                </a:lnTo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57" name="Group 17"/>
          <p:cNvGrpSpPr>
            <a:grpSpLocks/>
          </p:cNvGrpSpPr>
          <p:nvPr/>
        </p:nvGrpSpPr>
        <p:grpSpPr bwMode="auto">
          <a:xfrm>
            <a:off x="5803900" y="4972050"/>
            <a:ext cx="609600" cy="1022350"/>
            <a:chOff x="2696" y="2988"/>
            <a:chExt cx="384" cy="644"/>
          </a:xfrm>
        </p:grpSpPr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2696" y="3021"/>
              <a:ext cx="0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2700" y="3632"/>
              <a:ext cx="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 flipV="1">
              <a:off x="3080" y="2988"/>
              <a:ext cx="0" cy="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2209800" y="4711700"/>
            <a:ext cx="4445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2197100" y="57658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532563" y="5516563"/>
            <a:ext cx="390812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dirty="0">
                <a:latin typeface="Book Antiqua" panose="02040602050305030304" pitchFamily="18" charset="0"/>
              </a:rPr>
              <a:t>Liquid phase concentration</a:t>
            </a:r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 flipH="1" flipV="1">
            <a:off x="6292850" y="5568950"/>
            <a:ext cx="3683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Freeform 22"/>
          <p:cNvSpPr>
            <a:spLocks/>
          </p:cNvSpPr>
          <p:nvPr/>
        </p:nvSpPr>
        <p:spPr bwMode="auto">
          <a:xfrm>
            <a:off x="3568700" y="3000375"/>
            <a:ext cx="1087438" cy="2128838"/>
          </a:xfrm>
          <a:custGeom>
            <a:avLst/>
            <a:gdLst>
              <a:gd name="T0" fmla="*/ 10 w 685"/>
              <a:gd name="T1" fmla="*/ 1332 h 1341"/>
              <a:gd name="T2" fmla="*/ 27 w 685"/>
              <a:gd name="T3" fmla="*/ 1332 h 1341"/>
              <a:gd name="T4" fmla="*/ 42 w 685"/>
              <a:gd name="T5" fmla="*/ 1325 h 1341"/>
              <a:gd name="T6" fmla="*/ 54 w 685"/>
              <a:gd name="T7" fmla="*/ 1317 h 1341"/>
              <a:gd name="T8" fmla="*/ 69 w 685"/>
              <a:gd name="T9" fmla="*/ 1310 h 1341"/>
              <a:gd name="T10" fmla="*/ 86 w 685"/>
              <a:gd name="T11" fmla="*/ 1287 h 1341"/>
              <a:gd name="T12" fmla="*/ 102 w 685"/>
              <a:gd name="T13" fmla="*/ 1264 h 1341"/>
              <a:gd name="T14" fmla="*/ 117 w 685"/>
              <a:gd name="T15" fmla="*/ 1241 h 1341"/>
              <a:gd name="T16" fmla="*/ 133 w 685"/>
              <a:gd name="T17" fmla="*/ 1188 h 1341"/>
              <a:gd name="T18" fmla="*/ 150 w 685"/>
              <a:gd name="T19" fmla="*/ 1134 h 1341"/>
              <a:gd name="T20" fmla="*/ 165 w 685"/>
              <a:gd name="T21" fmla="*/ 1074 h 1341"/>
              <a:gd name="T22" fmla="*/ 181 w 685"/>
              <a:gd name="T23" fmla="*/ 982 h 1341"/>
              <a:gd name="T24" fmla="*/ 198 w 685"/>
              <a:gd name="T25" fmla="*/ 868 h 1341"/>
              <a:gd name="T26" fmla="*/ 213 w 685"/>
              <a:gd name="T27" fmla="*/ 769 h 1341"/>
              <a:gd name="T28" fmla="*/ 229 w 685"/>
              <a:gd name="T29" fmla="*/ 632 h 1341"/>
              <a:gd name="T30" fmla="*/ 246 w 685"/>
              <a:gd name="T31" fmla="*/ 495 h 1341"/>
              <a:gd name="T32" fmla="*/ 261 w 685"/>
              <a:gd name="T33" fmla="*/ 388 h 1341"/>
              <a:gd name="T34" fmla="*/ 279 w 685"/>
              <a:gd name="T35" fmla="*/ 236 h 1341"/>
              <a:gd name="T36" fmla="*/ 294 w 685"/>
              <a:gd name="T37" fmla="*/ 145 h 1341"/>
              <a:gd name="T38" fmla="*/ 309 w 685"/>
              <a:gd name="T39" fmla="*/ 76 h 1341"/>
              <a:gd name="T40" fmla="*/ 327 w 685"/>
              <a:gd name="T41" fmla="*/ 8 h 1341"/>
              <a:gd name="T42" fmla="*/ 342 w 685"/>
              <a:gd name="T43" fmla="*/ 0 h 1341"/>
              <a:gd name="T44" fmla="*/ 357 w 685"/>
              <a:gd name="T45" fmla="*/ 8 h 1341"/>
              <a:gd name="T46" fmla="*/ 375 w 685"/>
              <a:gd name="T47" fmla="*/ 76 h 1341"/>
              <a:gd name="T48" fmla="*/ 390 w 685"/>
              <a:gd name="T49" fmla="*/ 145 h 1341"/>
              <a:gd name="T50" fmla="*/ 405 w 685"/>
              <a:gd name="T51" fmla="*/ 236 h 1341"/>
              <a:gd name="T52" fmla="*/ 423 w 685"/>
              <a:gd name="T53" fmla="*/ 388 h 1341"/>
              <a:gd name="T54" fmla="*/ 438 w 685"/>
              <a:gd name="T55" fmla="*/ 495 h 1341"/>
              <a:gd name="T56" fmla="*/ 455 w 685"/>
              <a:gd name="T57" fmla="*/ 632 h 1341"/>
              <a:gd name="T58" fmla="*/ 471 w 685"/>
              <a:gd name="T59" fmla="*/ 769 h 1341"/>
              <a:gd name="T60" fmla="*/ 486 w 685"/>
              <a:gd name="T61" fmla="*/ 868 h 1341"/>
              <a:gd name="T62" fmla="*/ 503 w 685"/>
              <a:gd name="T63" fmla="*/ 982 h 1341"/>
              <a:gd name="T64" fmla="*/ 519 w 685"/>
              <a:gd name="T65" fmla="*/ 1074 h 1341"/>
              <a:gd name="T66" fmla="*/ 534 w 685"/>
              <a:gd name="T67" fmla="*/ 1134 h 1341"/>
              <a:gd name="T68" fmla="*/ 551 w 685"/>
              <a:gd name="T69" fmla="*/ 1188 h 1341"/>
              <a:gd name="T70" fmla="*/ 567 w 685"/>
              <a:gd name="T71" fmla="*/ 1241 h 1341"/>
              <a:gd name="T72" fmla="*/ 582 w 685"/>
              <a:gd name="T73" fmla="*/ 1264 h 1341"/>
              <a:gd name="T74" fmla="*/ 599 w 685"/>
              <a:gd name="T75" fmla="*/ 1287 h 1341"/>
              <a:gd name="T76" fmla="*/ 615 w 685"/>
              <a:gd name="T77" fmla="*/ 1310 h 1341"/>
              <a:gd name="T78" fmla="*/ 630 w 685"/>
              <a:gd name="T79" fmla="*/ 1317 h 1341"/>
              <a:gd name="T80" fmla="*/ 642 w 685"/>
              <a:gd name="T81" fmla="*/ 1325 h 1341"/>
              <a:gd name="T82" fmla="*/ 657 w 685"/>
              <a:gd name="T83" fmla="*/ 1332 h 1341"/>
              <a:gd name="T84" fmla="*/ 674 w 685"/>
              <a:gd name="T85" fmla="*/ 1332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5" h="1341">
                <a:moveTo>
                  <a:pt x="0" y="1340"/>
                </a:moveTo>
                <a:lnTo>
                  <a:pt x="6" y="1332"/>
                </a:lnTo>
                <a:lnTo>
                  <a:pt x="10" y="1332"/>
                </a:lnTo>
                <a:lnTo>
                  <a:pt x="15" y="1332"/>
                </a:lnTo>
                <a:lnTo>
                  <a:pt x="21" y="1332"/>
                </a:lnTo>
                <a:lnTo>
                  <a:pt x="27" y="1332"/>
                </a:lnTo>
                <a:lnTo>
                  <a:pt x="33" y="1332"/>
                </a:lnTo>
                <a:lnTo>
                  <a:pt x="38" y="1325"/>
                </a:lnTo>
                <a:lnTo>
                  <a:pt x="42" y="1325"/>
                </a:lnTo>
                <a:lnTo>
                  <a:pt x="48" y="1325"/>
                </a:lnTo>
                <a:lnTo>
                  <a:pt x="50" y="1317"/>
                </a:lnTo>
                <a:lnTo>
                  <a:pt x="54" y="1317"/>
                </a:lnTo>
                <a:lnTo>
                  <a:pt x="58" y="1317"/>
                </a:lnTo>
                <a:lnTo>
                  <a:pt x="63" y="1317"/>
                </a:lnTo>
                <a:lnTo>
                  <a:pt x="69" y="1310"/>
                </a:lnTo>
                <a:lnTo>
                  <a:pt x="75" y="1302"/>
                </a:lnTo>
                <a:lnTo>
                  <a:pt x="81" y="1294"/>
                </a:lnTo>
                <a:lnTo>
                  <a:pt x="86" y="1287"/>
                </a:lnTo>
                <a:lnTo>
                  <a:pt x="90" y="1287"/>
                </a:lnTo>
                <a:lnTo>
                  <a:pt x="96" y="1279"/>
                </a:lnTo>
                <a:lnTo>
                  <a:pt x="102" y="1264"/>
                </a:lnTo>
                <a:lnTo>
                  <a:pt x="108" y="1256"/>
                </a:lnTo>
                <a:lnTo>
                  <a:pt x="113" y="1249"/>
                </a:lnTo>
                <a:lnTo>
                  <a:pt x="117" y="1241"/>
                </a:lnTo>
                <a:lnTo>
                  <a:pt x="123" y="1226"/>
                </a:lnTo>
                <a:lnTo>
                  <a:pt x="129" y="1203"/>
                </a:lnTo>
                <a:lnTo>
                  <a:pt x="133" y="1188"/>
                </a:lnTo>
                <a:lnTo>
                  <a:pt x="138" y="1180"/>
                </a:lnTo>
                <a:lnTo>
                  <a:pt x="144" y="1157"/>
                </a:lnTo>
                <a:lnTo>
                  <a:pt x="150" y="1134"/>
                </a:lnTo>
                <a:lnTo>
                  <a:pt x="156" y="1104"/>
                </a:lnTo>
                <a:lnTo>
                  <a:pt x="161" y="1089"/>
                </a:lnTo>
                <a:lnTo>
                  <a:pt x="165" y="1074"/>
                </a:lnTo>
                <a:lnTo>
                  <a:pt x="171" y="1035"/>
                </a:lnTo>
                <a:lnTo>
                  <a:pt x="177" y="997"/>
                </a:lnTo>
                <a:lnTo>
                  <a:pt x="181" y="982"/>
                </a:lnTo>
                <a:lnTo>
                  <a:pt x="186" y="959"/>
                </a:lnTo>
                <a:lnTo>
                  <a:pt x="192" y="914"/>
                </a:lnTo>
                <a:lnTo>
                  <a:pt x="198" y="868"/>
                </a:lnTo>
                <a:lnTo>
                  <a:pt x="204" y="822"/>
                </a:lnTo>
                <a:lnTo>
                  <a:pt x="209" y="799"/>
                </a:lnTo>
                <a:lnTo>
                  <a:pt x="213" y="769"/>
                </a:lnTo>
                <a:lnTo>
                  <a:pt x="219" y="716"/>
                </a:lnTo>
                <a:lnTo>
                  <a:pt x="225" y="662"/>
                </a:lnTo>
                <a:lnTo>
                  <a:pt x="229" y="632"/>
                </a:lnTo>
                <a:lnTo>
                  <a:pt x="234" y="609"/>
                </a:lnTo>
                <a:lnTo>
                  <a:pt x="240" y="556"/>
                </a:lnTo>
                <a:lnTo>
                  <a:pt x="246" y="495"/>
                </a:lnTo>
                <a:lnTo>
                  <a:pt x="252" y="442"/>
                </a:lnTo>
                <a:lnTo>
                  <a:pt x="257" y="411"/>
                </a:lnTo>
                <a:lnTo>
                  <a:pt x="261" y="388"/>
                </a:lnTo>
                <a:lnTo>
                  <a:pt x="267" y="335"/>
                </a:lnTo>
                <a:lnTo>
                  <a:pt x="273" y="282"/>
                </a:lnTo>
                <a:lnTo>
                  <a:pt x="279" y="236"/>
                </a:lnTo>
                <a:lnTo>
                  <a:pt x="284" y="213"/>
                </a:lnTo>
                <a:lnTo>
                  <a:pt x="288" y="190"/>
                </a:lnTo>
                <a:lnTo>
                  <a:pt x="294" y="145"/>
                </a:lnTo>
                <a:lnTo>
                  <a:pt x="300" y="107"/>
                </a:lnTo>
                <a:lnTo>
                  <a:pt x="304" y="91"/>
                </a:lnTo>
                <a:lnTo>
                  <a:pt x="309" y="76"/>
                </a:lnTo>
                <a:lnTo>
                  <a:pt x="315" y="46"/>
                </a:lnTo>
                <a:lnTo>
                  <a:pt x="321" y="23"/>
                </a:lnTo>
                <a:lnTo>
                  <a:pt x="327" y="8"/>
                </a:lnTo>
                <a:lnTo>
                  <a:pt x="332" y="0"/>
                </a:lnTo>
                <a:lnTo>
                  <a:pt x="336" y="0"/>
                </a:lnTo>
                <a:lnTo>
                  <a:pt x="342" y="0"/>
                </a:lnTo>
                <a:lnTo>
                  <a:pt x="348" y="0"/>
                </a:lnTo>
                <a:lnTo>
                  <a:pt x="352" y="0"/>
                </a:lnTo>
                <a:lnTo>
                  <a:pt x="357" y="8"/>
                </a:lnTo>
                <a:lnTo>
                  <a:pt x="363" y="23"/>
                </a:lnTo>
                <a:lnTo>
                  <a:pt x="369" y="46"/>
                </a:lnTo>
                <a:lnTo>
                  <a:pt x="375" y="76"/>
                </a:lnTo>
                <a:lnTo>
                  <a:pt x="380" y="91"/>
                </a:lnTo>
                <a:lnTo>
                  <a:pt x="384" y="107"/>
                </a:lnTo>
                <a:lnTo>
                  <a:pt x="390" y="145"/>
                </a:lnTo>
                <a:lnTo>
                  <a:pt x="396" y="190"/>
                </a:lnTo>
                <a:lnTo>
                  <a:pt x="400" y="213"/>
                </a:lnTo>
                <a:lnTo>
                  <a:pt x="405" y="236"/>
                </a:lnTo>
                <a:lnTo>
                  <a:pt x="411" y="282"/>
                </a:lnTo>
                <a:lnTo>
                  <a:pt x="417" y="335"/>
                </a:lnTo>
                <a:lnTo>
                  <a:pt x="423" y="388"/>
                </a:lnTo>
                <a:lnTo>
                  <a:pt x="428" y="411"/>
                </a:lnTo>
                <a:lnTo>
                  <a:pt x="432" y="442"/>
                </a:lnTo>
                <a:lnTo>
                  <a:pt x="438" y="495"/>
                </a:lnTo>
                <a:lnTo>
                  <a:pt x="444" y="556"/>
                </a:lnTo>
                <a:lnTo>
                  <a:pt x="450" y="609"/>
                </a:lnTo>
                <a:lnTo>
                  <a:pt x="455" y="632"/>
                </a:lnTo>
                <a:lnTo>
                  <a:pt x="459" y="662"/>
                </a:lnTo>
                <a:lnTo>
                  <a:pt x="465" y="716"/>
                </a:lnTo>
                <a:lnTo>
                  <a:pt x="471" y="769"/>
                </a:lnTo>
                <a:lnTo>
                  <a:pt x="475" y="799"/>
                </a:lnTo>
                <a:lnTo>
                  <a:pt x="480" y="822"/>
                </a:lnTo>
                <a:lnTo>
                  <a:pt x="486" y="868"/>
                </a:lnTo>
                <a:lnTo>
                  <a:pt x="492" y="914"/>
                </a:lnTo>
                <a:lnTo>
                  <a:pt x="498" y="959"/>
                </a:lnTo>
                <a:lnTo>
                  <a:pt x="503" y="982"/>
                </a:lnTo>
                <a:lnTo>
                  <a:pt x="507" y="997"/>
                </a:lnTo>
                <a:lnTo>
                  <a:pt x="513" y="1035"/>
                </a:lnTo>
                <a:lnTo>
                  <a:pt x="519" y="1074"/>
                </a:lnTo>
                <a:lnTo>
                  <a:pt x="523" y="1089"/>
                </a:lnTo>
                <a:lnTo>
                  <a:pt x="528" y="1104"/>
                </a:lnTo>
                <a:lnTo>
                  <a:pt x="534" y="1134"/>
                </a:lnTo>
                <a:lnTo>
                  <a:pt x="540" y="1157"/>
                </a:lnTo>
                <a:lnTo>
                  <a:pt x="546" y="1180"/>
                </a:lnTo>
                <a:lnTo>
                  <a:pt x="551" y="1188"/>
                </a:lnTo>
                <a:lnTo>
                  <a:pt x="555" y="1203"/>
                </a:lnTo>
                <a:lnTo>
                  <a:pt x="561" y="1226"/>
                </a:lnTo>
                <a:lnTo>
                  <a:pt x="567" y="1241"/>
                </a:lnTo>
                <a:lnTo>
                  <a:pt x="571" y="1249"/>
                </a:lnTo>
                <a:lnTo>
                  <a:pt x="576" y="1256"/>
                </a:lnTo>
                <a:lnTo>
                  <a:pt x="582" y="1264"/>
                </a:lnTo>
                <a:lnTo>
                  <a:pt x="588" y="1279"/>
                </a:lnTo>
                <a:lnTo>
                  <a:pt x="594" y="1287"/>
                </a:lnTo>
                <a:lnTo>
                  <a:pt x="599" y="1287"/>
                </a:lnTo>
                <a:lnTo>
                  <a:pt x="603" y="1294"/>
                </a:lnTo>
                <a:lnTo>
                  <a:pt x="609" y="1302"/>
                </a:lnTo>
                <a:lnTo>
                  <a:pt x="615" y="1310"/>
                </a:lnTo>
                <a:lnTo>
                  <a:pt x="621" y="1317"/>
                </a:lnTo>
                <a:lnTo>
                  <a:pt x="626" y="1317"/>
                </a:lnTo>
                <a:lnTo>
                  <a:pt x="630" y="1317"/>
                </a:lnTo>
                <a:lnTo>
                  <a:pt x="634" y="1317"/>
                </a:lnTo>
                <a:lnTo>
                  <a:pt x="636" y="1325"/>
                </a:lnTo>
                <a:lnTo>
                  <a:pt x="642" y="1325"/>
                </a:lnTo>
                <a:lnTo>
                  <a:pt x="646" y="1325"/>
                </a:lnTo>
                <a:lnTo>
                  <a:pt x="651" y="1332"/>
                </a:lnTo>
                <a:lnTo>
                  <a:pt x="657" y="1332"/>
                </a:lnTo>
                <a:lnTo>
                  <a:pt x="663" y="1332"/>
                </a:lnTo>
                <a:lnTo>
                  <a:pt x="669" y="1332"/>
                </a:lnTo>
                <a:lnTo>
                  <a:pt x="674" y="1332"/>
                </a:lnTo>
                <a:lnTo>
                  <a:pt x="678" y="1332"/>
                </a:lnTo>
                <a:lnTo>
                  <a:pt x="684" y="13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pattFill prst="pct50">
                  <a:fgClr>
                    <a:srgbClr val="0000D4"/>
                  </a:fgClr>
                  <a:bgClr>
                    <a:srgbClr val="000000"/>
                  </a:bgClr>
                </a:patt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Freeform 23"/>
          <p:cNvSpPr>
            <a:spLocks/>
          </p:cNvSpPr>
          <p:nvPr/>
        </p:nvSpPr>
        <p:spPr bwMode="auto">
          <a:xfrm>
            <a:off x="3568700" y="5130800"/>
            <a:ext cx="1087438" cy="382588"/>
          </a:xfrm>
          <a:custGeom>
            <a:avLst/>
            <a:gdLst>
              <a:gd name="T0" fmla="*/ 10 w 685"/>
              <a:gd name="T1" fmla="*/ 1 h 241"/>
              <a:gd name="T2" fmla="*/ 27 w 685"/>
              <a:gd name="T3" fmla="*/ 1 h 241"/>
              <a:gd name="T4" fmla="*/ 42 w 685"/>
              <a:gd name="T5" fmla="*/ 3 h 241"/>
              <a:gd name="T6" fmla="*/ 54 w 685"/>
              <a:gd name="T7" fmla="*/ 4 h 241"/>
              <a:gd name="T8" fmla="*/ 69 w 685"/>
              <a:gd name="T9" fmla="*/ 5 h 241"/>
              <a:gd name="T10" fmla="*/ 86 w 685"/>
              <a:gd name="T11" fmla="*/ 10 h 241"/>
              <a:gd name="T12" fmla="*/ 102 w 685"/>
              <a:gd name="T13" fmla="*/ 14 h 241"/>
              <a:gd name="T14" fmla="*/ 117 w 685"/>
              <a:gd name="T15" fmla="*/ 18 h 241"/>
              <a:gd name="T16" fmla="*/ 133 w 685"/>
              <a:gd name="T17" fmla="*/ 27 h 241"/>
              <a:gd name="T18" fmla="*/ 150 w 685"/>
              <a:gd name="T19" fmla="*/ 37 h 241"/>
              <a:gd name="T20" fmla="*/ 165 w 685"/>
              <a:gd name="T21" fmla="*/ 48 h 241"/>
              <a:gd name="T22" fmla="*/ 181 w 685"/>
              <a:gd name="T23" fmla="*/ 64 h 241"/>
              <a:gd name="T24" fmla="*/ 198 w 685"/>
              <a:gd name="T25" fmla="*/ 85 h 241"/>
              <a:gd name="T26" fmla="*/ 213 w 685"/>
              <a:gd name="T27" fmla="*/ 102 h 241"/>
              <a:gd name="T28" fmla="*/ 229 w 685"/>
              <a:gd name="T29" fmla="*/ 127 h 241"/>
              <a:gd name="T30" fmla="*/ 246 w 685"/>
              <a:gd name="T31" fmla="*/ 151 h 241"/>
              <a:gd name="T32" fmla="*/ 261 w 685"/>
              <a:gd name="T33" fmla="*/ 170 h 241"/>
              <a:gd name="T34" fmla="*/ 279 w 685"/>
              <a:gd name="T35" fmla="*/ 198 h 241"/>
              <a:gd name="T36" fmla="*/ 294 w 685"/>
              <a:gd name="T37" fmla="*/ 214 h 241"/>
              <a:gd name="T38" fmla="*/ 309 w 685"/>
              <a:gd name="T39" fmla="*/ 226 h 241"/>
              <a:gd name="T40" fmla="*/ 327 w 685"/>
              <a:gd name="T41" fmla="*/ 239 h 241"/>
              <a:gd name="T42" fmla="*/ 342 w 685"/>
              <a:gd name="T43" fmla="*/ 240 h 241"/>
              <a:gd name="T44" fmla="*/ 357 w 685"/>
              <a:gd name="T45" fmla="*/ 239 h 241"/>
              <a:gd name="T46" fmla="*/ 375 w 685"/>
              <a:gd name="T47" fmla="*/ 226 h 241"/>
              <a:gd name="T48" fmla="*/ 390 w 685"/>
              <a:gd name="T49" fmla="*/ 214 h 241"/>
              <a:gd name="T50" fmla="*/ 405 w 685"/>
              <a:gd name="T51" fmla="*/ 198 h 241"/>
              <a:gd name="T52" fmla="*/ 423 w 685"/>
              <a:gd name="T53" fmla="*/ 170 h 241"/>
              <a:gd name="T54" fmla="*/ 438 w 685"/>
              <a:gd name="T55" fmla="*/ 151 h 241"/>
              <a:gd name="T56" fmla="*/ 455 w 685"/>
              <a:gd name="T57" fmla="*/ 127 h 241"/>
              <a:gd name="T58" fmla="*/ 471 w 685"/>
              <a:gd name="T59" fmla="*/ 102 h 241"/>
              <a:gd name="T60" fmla="*/ 486 w 685"/>
              <a:gd name="T61" fmla="*/ 85 h 241"/>
              <a:gd name="T62" fmla="*/ 503 w 685"/>
              <a:gd name="T63" fmla="*/ 64 h 241"/>
              <a:gd name="T64" fmla="*/ 519 w 685"/>
              <a:gd name="T65" fmla="*/ 48 h 241"/>
              <a:gd name="T66" fmla="*/ 534 w 685"/>
              <a:gd name="T67" fmla="*/ 37 h 241"/>
              <a:gd name="T68" fmla="*/ 551 w 685"/>
              <a:gd name="T69" fmla="*/ 27 h 241"/>
              <a:gd name="T70" fmla="*/ 567 w 685"/>
              <a:gd name="T71" fmla="*/ 18 h 241"/>
              <a:gd name="T72" fmla="*/ 582 w 685"/>
              <a:gd name="T73" fmla="*/ 14 h 241"/>
              <a:gd name="T74" fmla="*/ 599 w 685"/>
              <a:gd name="T75" fmla="*/ 10 h 241"/>
              <a:gd name="T76" fmla="*/ 615 w 685"/>
              <a:gd name="T77" fmla="*/ 5 h 241"/>
              <a:gd name="T78" fmla="*/ 630 w 685"/>
              <a:gd name="T79" fmla="*/ 4 h 241"/>
              <a:gd name="T80" fmla="*/ 642 w 685"/>
              <a:gd name="T81" fmla="*/ 3 h 241"/>
              <a:gd name="T82" fmla="*/ 657 w 685"/>
              <a:gd name="T83" fmla="*/ 1 h 241"/>
              <a:gd name="T84" fmla="*/ 674 w 685"/>
              <a:gd name="T85" fmla="*/ 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5" h="241">
                <a:moveTo>
                  <a:pt x="0" y="0"/>
                </a:moveTo>
                <a:lnTo>
                  <a:pt x="6" y="1"/>
                </a:lnTo>
                <a:lnTo>
                  <a:pt x="10" y="1"/>
                </a:lnTo>
                <a:lnTo>
                  <a:pt x="15" y="1"/>
                </a:lnTo>
                <a:lnTo>
                  <a:pt x="21" y="1"/>
                </a:lnTo>
                <a:lnTo>
                  <a:pt x="27" y="1"/>
                </a:lnTo>
                <a:lnTo>
                  <a:pt x="33" y="1"/>
                </a:lnTo>
                <a:lnTo>
                  <a:pt x="38" y="3"/>
                </a:lnTo>
                <a:lnTo>
                  <a:pt x="42" y="3"/>
                </a:lnTo>
                <a:lnTo>
                  <a:pt x="48" y="3"/>
                </a:lnTo>
                <a:lnTo>
                  <a:pt x="50" y="4"/>
                </a:lnTo>
                <a:lnTo>
                  <a:pt x="54" y="4"/>
                </a:lnTo>
                <a:lnTo>
                  <a:pt x="58" y="4"/>
                </a:lnTo>
                <a:lnTo>
                  <a:pt x="63" y="4"/>
                </a:lnTo>
                <a:lnTo>
                  <a:pt x="69" y="5"/>
                </a:lnTo>
                <a:lnTo>
                  <a:pt x="75" y="7"/>
                </a:lnTo>
                <a:lnTo>
                  <a:pt x="81" y="8"/>
                </a:lnTo>
                <a:lnTo>
                  <a:pt x="86" y="10"/>
                </a:lnTo>
                <a:lnTo>
                  <a:pt x="90" y="10"/>
                </a:lnTo>
                <a:lnTo>
                  <a:pt x="96" y="11"/>
                </a:lnTo>
                <a:lnTo>
                  <a:pt x="102" y="14"/>
                </a:lnTo>
                <a:lnTo>
                  <a:pt x="108" y="15"/>
                </a:lnTo>
                <a:lnTo>
                  <a:pt x="113" y="16"/>
                </a:lnTo>
                <a:lnTo>
                  <a:pt x="117" y="18"/>
                </a:lnTo>
                <a:lnTo>
                  <a:pt x="123" y="20"/>
                </a:lnTo>
                <a:lnTo>
                  <a:pt x="129" y="25"/>
                </a:lnTo>
                <a:lnTo>
                  <a:pt x="133" y="27"/>
                </a:lnTo>
                <a:lnTo>
                  <a:pt x="138" y="29"/>
                </a:lnTo>
                <a:lnTo>
                  <a:pt x="144" y="33"/>
                </a:lnTo>
                <a:lnTo>
                  <a:pt x="150" y="37"/>
                </a:lnTo>
                <a:lnTo>
                  <a:pt x="156" y="42"/>
                </a:lnTo>
                <a:lnTo>
                  <a:pt x="161" y="45"/>
                </a:lnTo>
                <a:lnTo>
                  <a:pt x="165" y="48"/>
                </a:lnTo>
                <a:lnTo>
                  <a:pt x="171" y="55"/>
                </a:lnTo>
                <a:lnTo>
                  <a:pt x="177" y="61"/>
                </a:lnTo>
                <a:lnTo>
                  <a:pt x="181" y="64"/>
                </a:lnTo>
                <a:lnTo>
                  <a:pt x="186" y="68"/>
                </a:lnTo>
                <a:lnTo>
                  <a:pt x="192" y="76"/>
                </a:lnTo>
                <a:lnTo>
                  <a:pt x="198" y="85"/>
                </a:lnTo>
                <a:lnTo>
                  <a:pt x="204" y="93"/>
                </a:lnTo>
                <a:lnTo>
                  <a:pt x="209" y="97"/>
                </a:lnTo>
                <a:lnTo>
                  <a:pt x="213" y="102"/>
                </a:lnTo>
                <a:lnTo>
                  <a:pt x="219" y="112"/>
                </a:lnTo>
                <a:lnTo>
                  <a:pt x="225" y="121"/>
                </a:lnTo>
                <a:lnTo>
                  <a:pt x="229" y="127"/>
                </a:lnTo>
                <a:lnTo>
                  <a:pt x="234" y="131"/>
                </a:lnTo>
                <a:lnTo>
                  <a:pt x="240" y="140"/>
                </a:lnTo>
                <a:lnTo>
                  <a:pt x="246" y="151"/>
                </a:lnTo>
                <a:lnTo>
                  <a:pt x="252" y="161"/>
                </a:lnTo>
                <a:lnTo>
                  <a:pt x="257" y="166"/>
                </a:lnTo>
                <a:lnTo>
                  <a:pt x="261" y="170"/>
                </a:lnTo>
                <a:lnTo>
                  <a:pt x="267" y="180"/>
                </a:lnTo>
                <a:lnTo>
                  <a:pt x="273" y="190"/>
                </a:lnTo>
                <a:lnTo>
                  <a:pt x="279" y="198"/>
                </a:lnTo>
                <a:lnTo>
                  <a:pt x="284" y="202"/>
                </a:lnTo>
                <a:lnTo>
                  <a:pt x="288" y="206"/>
                </a:lnTo>
                <a:lnTo>
                  <a:pt x="294" y="214"/>
                </a:lnTo>
                <a:lnTo>
                  <a:pt x="300" y="221"/>
                </a:lnTo>
                <a:lnTo>
                  <a:pt x="304" y="224"/>
                </a:lnTo>
                <a:lnTo>
                  <a:pt x="309" y="226"/>
                </a:lnTo>
                <a:lnTo>
                  <a:pt x="315" y="232"/>
                </a:lnTo>
                <a:lnTo>
                  <a:pt x="321" y="236"/>
                </a:lnTo>
                <a:lnTo>
                  <a:pt x="327" y="239"/>
                </a:lnTo>
                <a:lnTo>
                  <a:pt x="332" y="240"/>
                </a:lnTo>
                <a:lnTo>
                  <a:pt x="336" y="240"/>
                </a:lnTo>
                <a:lnTo>
                  <a:pt x="342" y="240"/>
                </a:lnTo>
                <a:lnTo>
                  <a:pt x="348" y="240"/>
                </a:lnTo>
                <a:lnTo>
                  <a:pt x="352" y="240"/>
                </a:lnTo>
                <a:lnTo>
                  <a:pt x="357" y="239"/>
                </a:lnTo>
                <a:lnTo>
                  <a:pt x="363" y="236"/>
                </a:lnTo>
                <a:lnTo>
                  <a:pt x="369" y="232"/>
                </a:lnTo>
                <a:lnTo>
                  <a:pt x="375" y="226"/>
                </a:lnTo>
                <a:lnTo>
                  <a:pt x="380" y="224"/>
                </a:lnTo>
                <a:lnTo>
                  <a:pt x="384" y="221"/>
                </a:lnTo>
                <a:lnTo>
                  <a:pt x="390" y="214"/>
                </a:lnTo>
                <a:lnTo>
                  <a:pt x="396" y="206"/>
                </a:lnTo>
                <a:lnTo>
                  <a:pt x="400" y="202"/>
                </a:lnTo>
                <a:lnTo>
                  <a:pt x="405" y="198"/>
                </a:lnTo>
                <a:lnTo>
                  <a:pt x="411" y="190"/>
                </a:lnTo>
                <a:lnTo>
                  <a:pt x="417" y="180"/>
                </a:lnTo>
                <a:lnTo>
                  <a:pt x="423" y="170"/>
                </a:lnTo>
                <a:lnTo>
                  <a:pt x="428" y="166"/>
                </a:lnTo>
                <a:lnTo>
                  <a:pt x="432" y="161"/>
                </a:lnTo>
                <a:lnTo>
                  <a:pt x="438" y="151"/>
                </a:lnTo>
                <a:lnTo>
                  <a:pt x="444" y="140"/>
                </a:lnTo>
                <a:lnTo>
                  <a:pt x="450" y="131"/>
                </a:lnTo>
                <a:lnTo>
                  <a:pt x="455" y="127"/>
                </a:lnTo>
                <a:lnTo>
                  <a:pt x="459" y="121"/>
                </a:lnTo>
                <a:lnTo>
                  <a:pt x="465" y="112"/>
                </a:lnTo>
                <a:lnTo>
                  <a:pt x="471" y="102"/>
                </a:lnTo>
                <a:lnTo>
                  <a:pt x="475" y="97"/>
                </a:lnTo>
                <a:lnTo>
                  <a:pt x="480" y="93"/>
                </a:lnTo>
                <a:lnTo>
                  <a:pt x="486" y="85"/>
                </a:lnTo>
                <a:lnTo>
                  <a:pt x="492" y="76"/>
                </a:lnTo>
                <a:lnTo>
                  <a:pt x="498" y="68"/>
                </a:lnTo>
                <a:lnTo>
                  <a:pt x="503" y="64"/>
                </a:lnTo>
                <a:lnTo>
                  <a:pt x="507" y="61"/>
                </a:lnTo>
                <a:lnTo>
                  <a:pt x="513" y="55"/>
                </a:lnTo>
                <a:lnTo>
                  <a:pt x="519" y="48"/>
                </a:lnTo>
                <a:lnTo>
                  <a:pt x="523" y="45"/>
                </a:lnTo>
                <a:lnTo>
                  <a:pt x="528" y="42"/>
                </a:lnTo>
                <a:lnTo>
                  <a:pt x="534" y="37"/>
                </a:lnTo>
                <a:lnTo>
                  <a:pt x="540" y="33"/>
                </a:lnTo>
                <a:lnTo>
                  <a:pt x="546" y="29"/>
                </a:lnTo>
                <a:lnTo>
                  <a:pt x="551" y="27"/>
                </a:lnTo>
                <a:lnTo>
                  <a:pt x="555" y="25"/>
                </a:lnTo>
                <a:lnTo>
                  <a:pt x="561" y="20"/>
                </a:lnTo>
                <a:lnTo>
                  <a:pt x="567" y="18"/>
                </a:lnTo>
                <a:lnTo>
                  <a:pt x="571" y="16"/>
                </a:lnTo>
                <a:lnTo>
                  <a:pt x="576" y="15"/>
                </a:lnTo>
                <a:lnTo>
                  <a:pt x="582" y="14"/>
                </a:lnTo>
                <a:lnTo>
                  <a:pt x="588" y="11"/>
                </a:lnTo>
                <a:lnTo>
                  <a:pt x="594" y="10"/>
                </a:lnTo>
                <a:lnTo>
                  <a:pt x="599" y="10"/>
                </a:lnTo>
                <a:lnTo>
                  <a:pt x="603" y="8"/>
                </a:lnTo>
                <a:lnTo>
                  <a:pt x="609" y="7"/>
                </a:lnTo>
                <a:lnTo>
                  <a:pt x="615" y="5"/>
                </a:lnTo>
                <a:lnTo>
                  <a:pt x="621" y="4"/>
                </a:lnTo>
                <a:lnTo>
                  <a:pt x="626" y="4"/>
                </a:lnTo>
                <a:lnTo>
                  <a:pt x="630" y="4"/>
                </a:lnTo>
                <a:lnTo>
                  <a:pt x="634" y="4"/>
                </a:lnTo>
                <a:lnTo>
                  <a:pt x="636" y="3"/>
                </a:lnTo>
                <a:lnTo>
                  <a:pt x="642" y="3"/>
                </a:lnTo>
                <a:lnTo>
                  <a:pt x="646" y="3"/>
                </a:lnTo>
                <a:lnTo>
                  <a:pt x="651" y="1"/>
                </a:lnTo>
                <a:lnTo>
                  <a:pt x="657" y="1"/>
                </a:lnTo>
                <a:lnTo>
                  <a:pt x="663" y="1"/>
                </a:lnTo>
                <a:lnTo>
                  <a:pt x="669" y="1"/>
                </a:lnTo>
                <a:lnTo>
                  <a:pt x="674" y="1"/>
                </a:lnTo>
                <a:lnTo>
                  <a:pt x="678" y="1"/>
                </a:lnTo>
                <a:lnTo>
                  <a:pt x="684" y="0"/>
                </a:lnTo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4152900" y="5308600"/>
            <a:ext cx="317500" cy="12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6197600" y="5346700"/>
            <a:ext cx="6223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1643063" y="5249863"/>
            <a:ext cx="96340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dirty="0">
                <a:latin typeface="Book Antiqua" panose="02040602050305030304" pitchFamily="18" charset="0"/>
              </a:rPr>
              <a:t>water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889750" y="363537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Book Antiqua" panose="02040602050305030304" pitchFamily="18" charset="0"/>
              </a:rPr>
              <a:t>mass</a:t>
            </a:r>
          </a:p>
        </p:txBody>
      </p:sp>
    </p:spTree>
    <p:extLst>
      <p:ext uri="{BB962C8B-B14F-4D97-AF65-F5344CB8AC3E}">
        <p14:creationId xmlns:p14="http://schemas.microsoft.com/office/powerpoint/2010/main" val="3851281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7776726" y="520829"/>
            <a:ext cx="184731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en-US" sz="1800">
              <a:latin typeface="Century Gothic" pitchFamily="34" charset="0"/>
              <a:cs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525404" y="-3749660"/>
            <a:ext cx="782664" cy="6307810"/>
            <a:chOff x="6456335" y="-4091554"/>
            <a:chExt cx="782664" cy="630781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6456335" y="-4091554"/>
              <a:ext cx="782664" cy="447901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456335" y="387456"/>
              <a:ext cx="782664" cy="18288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  <p:sp>
        <p:nvSpPr>
          <p:cNvPr id="33" name="Rectangle 32"/>
          <p:cNvSpPr/>
          <p:nvPr/>
        </p:nvSpPr>
        <p:spPr bwMode="auto">
          <a:xfrm>
            <a:off x="8525404" y="1712563"/>
            <a:ext cx="782664" cy="447901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312635" y="-280438"/>
            <a:ext cx="1402134" cy="197186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2059912" y="1447801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2947016" y="3589362"/>
            <a:ext cx="0" cy="26022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947016" y="6171122"/>
            <a:ext cx="4339992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39" name="Freeform 38"/>
          <p:cNvSpPr/>
          <p:nvPr/>
        </p:nvSpPr>
        <p:spPr bwMode="auto">
          <a:xfrm>
            <a:off x="2949094" y="3766758"/>
            <a:ext cx="4337915" cy="2362573"/>
          </a:xfrm>
          <a:custGeom>
            <a:avLst/>
            <a:gdLst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17300"/>
              <a:gd name="connsiteX1" fmla="*/ 2442950 w 3384645"/>
              <a:gd name="connsiteY1" fmla="*/ 900752 h 917300"/>
              <a:gd name="connsiteX2" fmla="*/ 3384645 w 3384645"/>
              <a:gd name="connsiteY2" fmla="*/ 0 h 917300"/>
              <a:gd name="connsiteX0" fmla="*/ 0 w 3374001"/>
              <a:gd name="connsiteY0" fmla="*/ 284785 h 903547"/>
              <a:gd name="connsiteX1" fmla="*/ 2432306 w 3374001"/>
              <a:gd name="connsiteY1" fmla="*/ 900752 h 903547"/>
              <a:gd name="connsiteX2" fmla="*/ 3374001 w 3374001"/>
              <a:gd name="connsiteY2" fmla="*/ 0 h 903547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27816 w 3401817"/>
              <a:gd name="connsiteY0" fmla="*/ 284785 h 997809"/>
              <a:gd name="connsiteX1" fmla="*/ 240686 w 3401817"/>
              <a:gd name="connsiteY1" fmla="*/ 903619 h 997809"/>
              <a:gd name="connsiteX2" fmla="*/ 2460122 w 3401817"/>
              <a:gd name="connsiteY2" fmla="*/ 900752 h 997809"/>
              <a:gd name="connsiteX3" fmla="*/ 3401817 w 3401817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74715"/>
              <a:gd name="connsiteX1" fmla="*/ 212870 w 3374001"/>
              <a:gd name="connsiteY1" fmla="*/ 903619 h 974715"/>
              <a:gd name="connsiteX2" fmla="*/ 2432306 w 3374001"/>
              <a:gd name="connsiteY2" fmla="*/ 900752 h 974715"/>
              <a:gd name="connsiteX3" fmla="*/ 3374001 w 3374001"/>
              <a:gd name="connsiteY3" fmla="*/ 0 h 974715"/>
              <a:gd name="connsiteX0" fmla="*/ 0 w 3374001"/>
              <a:gd name="connsiteY0" fmla="*/ 284785 h 917856"/>
              <a:gd name="connsiteX1" fmla="*/ 212870 w 3374001"/>
              <a:gd name="connsiteY1" fmla="*/ 903619 h 917856"/>
              <a:gd name="connsiteX2" fmla="*/ 2432306 w 3374001"/>
              <a:gd name="connsiteY2" fmla="*/ 900752 h 917856"/>
              <a:gd name="connsiteX3" fmla="*/ 3374001 w 3374001"/>
              <a:gd name="connsiteY3" fmla="*/ 0 h 917856"/>
              <a:gd name="connsiteX0" fmla="*/ 25071 w 3399072"/>
              <a:gd name="connsiteY0" fmla="*/ 284785 h 960272"/>
              <a:gd name="connsiteX1" fmla="*/ 237941 w 3399072"/>
              <a:gd name="connsiteY1" fmla="*/ 903619 h 960272"/>
              <a:gd name="connsiteX2" fmla="*/ 2414803 w 3399072"/>
              <a:gd name="connsiteY2" fmla="*/ 922658 h 960272"/>
              <a:gd name="connsiteX3" fmla="*/ 3399072 w 3399072"/>
              <a:gd name="connsiteY3" fmla="*/ 0 h 960272"/>
              <a:gd name="connsiteX0" fmla="*/ 30126 w 3404127"/>
              <a:gd name="connsiteY0" fmla="*/ 284785 h 932105"/>
              <a:gd name="connsiteX1" fmla="*/ 242996 w 3404127"/>
              <a:gd name="connsiteY1" fmla="*/ 903619 h 932105"/>
              <a:gd name="connsiteX2" fmla="*/ 2419858 w 3404127"/>
              <a:gd name="connsiteY2" fmla="*/ 922658 h 932105"/>
              <a:gd name="connsiteX3" fmla="*/ 3404127 w 3404127"/>
              <a:gd name="connsiteY3" fmla="*/ 0 h 932105"/>
              <a:gd name="connsiteX0" fmla="*/ 24565 w 3398566"/>
              <a:gd name="connsiteY0" fmla="*/ 284785 h 983694"/>
              <a:gd name="connsiteX1" fmla="*/ 248079 w 3398566"/>
              <a:gd name="connsiteY1" fmla="*/ 876237 h 983694"/>
              <a:gd name="connsiteX2" fmla="*/ 2414297 w 3398566"/>
              <a:gd name="connsiteY2" fmla="*/ 922658 h 983694"/>
              <a:gd name="connsiteX3" fmla="*/ 3398566 w 3398566"/>
              <a:gd name="connsiteY3" fmla="*/ 0 h 983694"/>
              <a:gd name="connsiteX0" fmla="*/ 24565 w 3398566"/>
              <a:gd name="connsiteY0" fmla="*/ 284785 h 922662"/>
              <a:gd name="connsiteX1" fmla="*/ 248079 w 3398566"/>
              <a:gd name="connsiteY1" fmla="*/ 876237 h 922662"/>
              <a:gd name="connsiteX2" fmla="*/ 2414297 w 3398566"/>
              <a:gd name="connsiteY2" fmla="*/ 922658 h 922662"/>
              <a:gd name="connsiteX3" fmla="*/ 3398566 w 3398566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  <a:gd name="connsiteX0" fmla="*/ 0 w 3150487"/>
              <a:gd name="connsiteY0" fmla="*/ 876237 h 922662"/>
              <a:gd name="connsiteX1" fmla="*/ 2166218 w 3150487"/>
              <a:gd name="connsiteY1" fmla="*/ 922658 h 922662"/>
              <a:gd name="connsiteX2" fmla="*/ 3150487 w 3150487"/>
              <a:gd name="connsiteY2" fmla="*/ 0 h 922662"/>
              <a:gd name="connsiteX0" fmla="*/ 0 w 3383025"/>
              <a:gd name="connsiteY0" fmla="*/ 948026 h 948026"/>
              <a:gd name="connsiteX1" fmla="*/ 2398756 w 3383025"/>
              <a:gd name="connsiteY1" fmla="*/ 922658 h 948026"/>
              <a:gd name="connsiteX2" fmla="*/ 3383025 w 3383025"/>
              <a:gd name="connsiteY2" fmla="*/ 0 h 948026"/>
              <a:gd name="connsiteX0" fmla="*/ 0 w 3383025"/>
              <a:gd name="connsiteY0" fmla="*/ 948026 h 948026"/>
              <a:gd name="connsiteX1" fmla="*/ 2406507 w 3383025"/>
              <a:gd name="connsiteY1" fmla="*/ 946587 h 948026"/>
              <a:gd name="connsiteX2" fmla="*/ 3383025 w 3383025"/>
              <a:gd name="connsiteY2" fmla="*/ 0 h 9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3025" h="948026">
                <a:moveTo>
                  <a:pt x="0" y="948026"/>
                </a:moveTo>
                <a:lnTo>
                  <a:pt x="2406507" y="946587"/>
                </a:lnTo>
                <a:cubicBezTo>
                  <a:pt x="3006093" y="948411"/>
                  <a:pt x="3194231" y="378725"/>
                  <a:pt x="3383025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 flipH="1">
            <a:off x="2933610" y="4289978"/>
            <a:ext cx="45719" cy="179780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92927" y="3766758"/>
            <a:ext cx="3188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</a:rPr>
              <a:t>Effluent </a:t>
            </a:r>
            <a:r>
              <a:rPr lang="en-US" b="0" dirty="0" err="1" smtClean="0">
                <a:latin typeface="+mn-lt"/>
              </a:rPr>
              <a:t>Adsorbate</a:t>
            </a:r>
            <a:r>
              <a:rPr lang="en-US" b="0" dirty="0" smtClean="0">
                <a:latin typeface="+mn-lt"/>
              </a:rPr>
              <a:t> Concentration</a:t>
            </a:r>
            <a:endParaRPr lang="en-US" b="0" dirty="0"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29094" y="42899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C</a:t>
            </a:r>
            <a:endParaRPr lang="en-US" b="0" dirty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29571" y="6232516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Transfer </a:t>
            </a:r>
            <a:r>
              <a:rPr lang="en-US" dirty="0"/>
              <a:t>zone slowly moves </a:t>
            </a:r>
            <a:r>
              <a:rPr lang="en-US" dirty="0" smtClean="0"/>
              <a:t>through </a:t>
            </a:r>
            <a:r>
              <a:rPr lang="en-US" dirty="0"/>
              <a:t>the </a:t>
            </a:r>
            <a:r>
              <a:rPr lang="en-US" dirty="0" smtClean="0"/>
              <a:t>fixed bed </a:t>
            </a:r>
            <a:r>
              <a:rPr lang="en-US" dirty="0" err="1" smtClean="0"/>
              <a:t>adsorber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79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925 L -0.00087 0.72959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9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C 0.05911 0.00116 0.28112 0.00533 0.35521 0.00671 " pathEditMode="relative" rAng="0" ptsTypes="AA">
                                      <p:cBhvr>
                                        <p:cTn id="8" dur="2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60" y="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Transfer Zone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9684457" y="1712562"/>
            <a:ext cx="782664" cy="4479010"/>
            <a:chOff x="6465492" y="1712562"/>
            <a:chExt cx="782664" cy="447901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6465492" y="1712562"/>
              <a:ext cx="782664" cy="18288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465492" y="3504354"/>
              <a:ext cx="782664" cy="18288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65492" y="1712562"/>
              <a:ext cx="782664" cy="447901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  <p:sp>
        <p:nvSpPr>
          <p:cNvPr id="30" name="Freeform 29"/>
          <p:cNvSpPr/>
          <p:nvPr/>
        </p:nvSpPr>
        <p:spPr bwMode="auto">
          <a:xfrm>
            <a:off x="2617278" y="3766757"/>
            <a:ext cx="4318036" cy="2362573"/>
          </a:xfrm>
          <a:custGeom>
            <a:avLst/>
            <a:gdLst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17300"/>
              <a:gd name="connsiteX1" fmla="*/ 2442950 w 3384645"/>
              <a:gd name="connsiteY1" fmla="*/ 900752 h 917300"/>
              <a:gd name="connsiteX2" fmla="*/ 3384645 w 3384645"/>
              <a:gd name="connsiteY2" fmla="*/ 0 h 917300"/>
              <a:gd name="connsiteX0" fmla="*/ 0 w 3374001"/>
              <a:gd name="connsiteY0" fmla="*/ 284785 h 903547"/>
              <a:gd name="connsiteX1" fmla="*/ 2432306 w 3374001"/>
              <a:gd name="connsiteY1" fmla="*/ 900752 h 903547"/>
              <a:gd name="connsiteX2" fmla="*/ 3374001 w 3374001"/>
              <a:gd name="connsiteY2" fmla="*/ 0 h 903547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27816 w 3401817"/>
              <a:gd name="connsiteY0" fmla="*/ 284785 h 997809"/>
              <a:gd name="connsiteX1" fmla="*/ 240686 w 3401817"/>
              <a:gd name="connsiteY1" fmla="*/ 903619 h 997809"/>
              <a:gd name="connsiteX2" fmla="*/ 2460122 w 3401817"/>
              <a:gd name="connsiteY2" fmla="*/ 900752 h 997809"/>
              <a:gd name="connsiteX3" fmla="*/ 3401817 w 3401817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74715"/>
              <a:gd name="connsiteX1" fmla="*/ 212870 w 3374001"/>
              <a:gd name="connsiteY1" fmla="*/ 903619 h 974715"/>
              <a:gd name="connsiteX2" fmla="*/ 2432306 w 3374001"/>
              <a:gd name="connsiteY2" fmla="*/ 900752 h 974715"/>
              <a:gd name="connsiteX3" fmla="*/ 3374001 w 3374001"/>
              <a:gd name="connsiteY3" fmla="*/ 0 h 974715"/>
              <a:gd name="connsiteX0" fmla="*/ 0 w 3374001"/>
              <a:gd name="connsiteY0" fmla="*/ 284785 h 917856"/>
              <a:gd name="connsiteX1" fmla="*/ 212870 w 3374001"/>
              <a:gd name="connsiteY1" fmla="*/ 903619 h 917856"/>
              <a:gd name="connsiteX2" fmla="*/ 2432306 w 3374001"/>
              <a:gd name="connsiteY2" fmla="*/ 900752 h 917856"/>
              <a:gd name="connsiteX3" fmla="*/ 3374001 w 3374001"/>
              <a:gd name="connsiteY3" fmla="*/ 0 h 917856"/>
              <a:gd name="connsiteX0" fmla="*/ 25071 w 3399072"/>
              <a:gd name="connsiteY0" fmla="*/ 284785 h 960272"/>
              <a:gd name="connsiteX1" fmla="*/ 237941 w 3399072"/>
              <a:gd name="connsiteY1" fmla="*/ 903619 h 960272"/>
              <a:gd name="connsiteX2" fmla="*/ 2414803 w 3399072"/>
              <a:gd name="connsiteY2" fmla="*/ 922658 h 960272"/>
              <a:gd name="connsiteX3" fmla="*/ 3399072 w 3399072"/>
              <a:gd name="connsiteY3" fmla="*/ 0 h 960272"/>
              <a:gd name="connsiteX0" fmla="*/ 30126 w 3404127"/>
              <a:gd name="connsiteY0" fmla="*/ 284785 h 932105"/>
              <a:gd name="connsiteX1" fmla="*/ 242996 w 3404127"/>
              <a:gd name="connsiteY1" fmla="*/ 903619 h 932105"/>
              <a:gd name="connsiteX2" fmla="*/ 2419858 w 3404127"/>
              <a:gd name="connsiteY2" fmla="*/ 922658 h 932105"/>
              <a:gd name="connsiteX3" fmla="*/ 3404127 w 3404127"/>
              <a:gd name="connsiteY3" fmla="*/ 0 h 932105"/>
              <a:gd name="connsiteX0" fmla="*/ 24565 w 3398566"/>
              <a:gd name="connsiteY0" fmla="*/ 284785 h 983694"/>
              <a:gd name="connsiteX1" fmla="*/ 248079 w 3398566"/>
              <a:gd name="connsiteY1" fmla="*/ 876237 h 983694"/>
              <a:gd name="connsiteX2" fmla="*/ 2414297 w 3398566"/>
              <a:gd name="connsiteY2" fmla="*/ 922658 h 983694"/>
              <a:gd name="connsiteX3" fmla="*/ 3398566 w 3398566"/>
              <a:gd name="connsiteY3" fmla="*/ 0 h 983694"/>
              <a:gd name="connsiteX0" fmla="*/ 24565 w 3398566"/>
              <a:gd name="connsiteY0" fmla="*/ 284785 h 922662"/>
              <a:gd name="connsiteX1" fmla="*/ 248079 w 3398566"/>
              <a:gd name="connsiteY1" fmla="*/ 876237 h 922662"/>
              <a:gd name="connsiteX2" fmla="*/ 2414297 w 3398566"/>
              <a:gd name="connsiteY2" fmla="*/ 922658 h 922662"/>
              <a:gd name="connsiteX3" fmla="*/ 3398566 w 3398566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  <a:gd name="connsiteX0" fmla="*/ 0 w 3150487"/>
              <a:gd name="connsiteY0" fmla="*/ 876237 h 922662"/>
              <a:gd name="connsiteX1" fmla="*/ 2166218 w 3150487"/>
              <a:gd name="connsiteY1" fmla="*/ 922658 h 922662"/>
              <a:gd name="connsiteX2" fmla="*/ 3150487 w 3150487"/>
              <a:gd name="connsiteY2" fmla="*/ 0 h 922662"/>
              <a:gd name="connsiteX0" fmla="*/ 0 w 3367522"/>
              <a:gd name="connsiteY0" fmla="*/ 948026 h 948026"/>
              <a:gd name="connsiteX1" fmla="*/ 2383253 w 3367522"/>
              <a:gd name="connsiteY1" fmla="*/ 922658 h 948026"/>
              <a:gd name="connsiteX2" fmla="*/ 3367522 w 3367522"/>
              <a:gd name="connsiteY2" fmla="*/ 0 h 948026"/>
              <a:gd name="connsiteX0" fmla="*/ 0 w 3367522"/>
              <a:gd name="connsiteY0" fmla="*/ 948026 h 948026"/>
              <a:gd name="connsiteX1" fmla="*/ 2375502 w 3367522"/>
              <a:gd name="connsiteY1" fmla="*/ 942599 h 948026"/>
              <a:gd name="connsiteX2" fmla="*/ 3367522 w 3367522"/>
              <a:gd name="connsiteY2" fmla="*/ 0 h 9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7522" h="948026">
                <a:moveTo>
                  <a:pt x="0" y="948026"/>
                </a:moveTo>
                <a:lnTo>
                  <a:pt x="2375502" y="942599"/>
                </a:lnTo>
                <a:cubicBezTo>
                  <a:pt x="2975088" y="944423"/>
                  <a:pt x="3178728" y="378725"/>
                  <a:pt x="336752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747012" y="3589361"/>
            <a:ext cx="5188301" cy="3166374"/>
            <a:chOff x="38795" y="3589361"/>
            <a:chExt cx="5188301" cy="3166374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 flipV="1">
              <a:off x="887104" y="3589361"/>
              <a:ext cx="0" cy="260221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887104" y="6171121"/>
              <a:ext cx="4339992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38795" y="428997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+mn-lt"/>
                </a:rPr>
                <a:t>C</a:t>
              </a:r>
              <a:endParaRPr lang="en-US" b="0" dirty="0">
                <a:latin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69659" y="6232515"/>
              <a:ext cx="923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Time</a:t>
              </a:r>
            </a:p>
          </p:txBody>
        </p:sp>
      </p:grp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1708217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Right Brace 40"/>
          <p:cNvSpPr/>
          <p:nvPr/>
        </p:nvSpPr>
        <p:spPr bwMode="auto">
          <a:xfrm rot="10800000">
            <a:off x="9298819" y="3413578"/>
            <a:ext cx="373711" cy="1828800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94332" y="3766757"/>
            <a:ext cx="140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Mass Transfer Zone</a:t>
            </a:r>
            <a:endParaRPr lang="en-US" sz="2400" b="0" dirty="0">
              <a:latin typeface="+mn-lt"/>
            </a:endParaRPr>
          </a:p>
        </p:txBody>
      </p:sp>
      <p:cxnSp>
        <p:nvCxnSpPr>
          <p:cNvPr id="43" name="Straight Connector 42"/>
          <p:cNvCxnSpPr>
            <a:stCxn id="30" idx="2"/>
          </p:cNvCxnSpPr>
          <p:nvPr/>
        </p:nvCxnSpPr>
        <p:spPr bwMode="auto">
          <a:xfrm flipV="1">
            <a:off x="5673226" y="2250219"/>
            <a:ext cx="10643" cy="38158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lg" len="med"/>
            <a:tailEnd type="none" w="lg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2974228" y="2130709"/>
            <a:ext cx="2607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Efficient removal of the </a:t>
            </a:r>
            <a:r>
              <a:rPr lang="en-US" sz="2400" dirty="0" err="1" smtClean="0">
                <a:latin typeface="+mn-lt"/>
              </a:rPr>
              <a:t>adsorbate</a:t>
            </a:r>
            <a:endParaRPr lang="en-US" sz="2400" b="0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02442" y="2068559"/>
            <a:ext cx="2034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Mass transfer zone breakthrough</a:t>
            </a:r>
            <a:endParaRPr lang="en-US" sz="2400" b="0" dirty="0">
              <a:latin typeface="+mn-lt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 flipV="1">
            <a:off x="2635851" y="2130709"/>
            <a:ext cx="10643" cy="38158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lg" len="med"/>
            <a:tailEnd type="none" w="lg" len="med"/>
          </a:ln>
          <a:effectLst/>
        </p:spPr>
      </p:cxnSp>
      <p:sp>
        <p:nvSpPr>
          <p:cNvPr id="47" name="Right Brace 46"/>
          <p:cNvSpPr/>
          <p:nvPr/>
        </p:nvSpPr>
        <p:spPr bwMode="auto">
          <a:xfrm rot="10800000">
            <a:off x="9293272" y="1712562"/>
            <a:ext cx="373711" cy="1701016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94332" y="1979875"/>
            <a:ext cx="140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</a:rPr>
              <a:t>Loaded zone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23879" y="5388193"/>
            <a:ext cx="140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</a:rPr>
              <a:t>Clean zone</a:t>
            </a:r>
          </a:p>
        </p:txBody>
      </p:sp>
      <p:sp>
        <p:nvSpPr>
          <p:cNvPr id="50" name="Right Brace 49"/>
          <p:cNvSpPr/>
          <p:nvPr/>
        </p:nvSpPr>
        <p:spPr bwMode="auto">
          <a:xfrm rot="10800000">
            <a:off x="9293271" y="5242379"/>
            <a:ext cx="373711" cy="949193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055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15242</TotalTime>
  <Words>644</Words>
  <Application>Microsoft Office PowerPoint</Application>
  <PresentationFormat>Widescreen</PresentationFormat>
  <Paragraphs>99</Paragraphs>
  <Slides>11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</vt:lpstr>
      <vt:lpstr>Book Antiqua</vt:lpstr>
      <vt:lpstr>Calibri</vt:lpstr>
      <vt:lpstr>Candara</vt:lpstr>
      <vt:lpstr>Century Gothic</vt:lpstr>
      <vt:lpstr>MT Extra</vt:lpstr>
      <vt:lpstr>MTGU</vt:lpstr>
      <vt:lpstr>NewBaskerville-Roman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Photo Editor Photo</vt:lpstr>
      <vt:lpstr>Carbon Adsorption</vt:lpstr>
      <vt:lpstr>Activated Carbon is used to</vt:lpstr>
      <vt:lpstr>Granular or Powdered Activated Carbon (GAC or PAC) for drinking water treatment</vt:lpstr>
      <vt:lpstr>GAC and PAC</vt:lpstr>
      <vt:lpstr>Non selective adsorption</vt:lpstr>
      <vt:lpstr>Activated Carbon is amazing because</vt:lpstr>
      <vt:lpstr>Adsorption Column: Theory of Operation</vt:lpstr>
      <vt:lpstr>Mass Transfer zone slowly moves through the fixed bed adsorber</vt:lpstr>
      <vt:lpstr>Mass Transfer Zone</vt:lpstr>
      <vt:lpstr>Why are small scale granular activated carbon studies difficult to scale up? (Why is this lab hard to connect to water treatment)</vt:lpstr>
      <vt:lpstr>Our approach for this lab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Monroe Weber-Shirk</dc:creator>
  <cp:lastModifiedBy>mw24</cp:lastModifiedBy>
  <cp:revision>121</cp:revision>
  <cp:lastPrinted>2017-12-22T15:44:44Z</cp:lastPrinted>
  <dcterms:created xsi:type="dcterms:W3CDTF">2004-02-18T13:46:16Z</dcterms:created>
  <dcterms:modified xsi:type="dcterms:W3CDTF">2020-03-02T18:05:06Z</dcterms:modified>
</cp:coreProperties>
</file>