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6"/>
  </p:notesMasterIdLst>
  <p:handoutMasterIdLst>
    <p:handoutMasterId r:id="rId17"/>
  </p:handoutMasterIdLst>
  <p:sldIdLst>
    <p:sldId id="283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87" r:id="rId14"/>
    <p:sldId id="265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49" autoAdjust="0"/>
  </p:normalViewPr>
  <p:slideViewPr>
    <p:cSldViewPr snapToGrid="0">
      <p:cViewPr varScale="1">
        <p:scale>
          <a:sx n="97" d="100"/>
          <a:sy n="97" d="100"/>
        </p:scale>
        <p:origin x="104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17584-BC80-45B3-A9A3-B8852892DF19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129B3-928B-40AA-A986-E97E0290490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5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5467F-09E8-4FA6-8D51-521E0B1B360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eeserver.cee.cornell.edu/mw24/engri113/WTP/default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good final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Good research question/testable hypothesis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Experiments that can be done in our lab using our resources and in the time available (</a:t>
            </a:r>
            <a:r>
              <a:rPr lang="en-US" sz="2400" dirty="0" err="1" smtClean="0">
                <a:solidFill>
                  <a:schemeClr val="bg2"/>
                </a:solidFill>
              </a:rPr>
              <a:t>phys</a:t>
            </a:r>
            <a:r>
              <a:rPr lang="en-US" sz="2400" dirty="0" smtClean="0">
                <a:solidFill>
                  <a:schemeClr val="bg2"/>
                </a:solidFill>
              </a:rPr>
              <a:t>/</a:t>
            </a:r>
            <a:r>
              <a:rPr lang="en-US" sz="2400" dirty="0" err="1" smtClean="0">
                <a:solidFill>
                  <a:schemeClr val="bg2"/>
                </a:solidFill>
              </a:rPr>
              <a:t>chem</a:t>
            </a:r>
            <a:r>
              <a:rPr lang="en-US" sz="2400" dirty="0" smtClean="0">
                <a:solidFill>
                  <a:schemeClr val="bg2"/>
                </a:solidFill>
              </a:rPr>
              <a:t> is usually faster then microbiology)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Collect LOTS of data!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Link experimental data with theoretical model OR conceptual expectation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Things we can measure: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pH, temperature, turbidity, red dye, </a:t>
            </a:r>
            <a:r>
              <a:rPr lang="en-US" sz="2000" dirty="0" smtClean="0">
                <a:solidFill>
                  <a:schemeClr val="bg2"/>
                </a:solidFill>
              </a:rPr>
              <a:t>some other light adsorbing </a:t>
            </a:r>
            <a:r>
              <a:rPr lang="en-US" sz="2000" dirty="0">
                <a:solidFill>
                  <a:schemeClr val="bg2"/>
                </a:solidFill>
              </a:rPr>
              <a:t>chemicals, dissolved oxygen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smtClean="0"/>
              <a:t>to lab prepared </a:t>
            </a:r>
            <a:r>
              <a:rPr lang="en-US" dirty="0" smtClean="0"/>
              <a:t>to discuss</a:t>
            </a:r>
          </a:p>
          <a:p>
            <a:pPr lvl="1"/>
            <a:r>
              <a:rPr lang="en-US" dirty="0" smtClean="0"/>
              <a:t>What seems interesting to you?  </a:t>
            </a:r>
          </a:p>
          <a:p>
            <a:pPr lvl="1"/>
            <a:r>
              <a:rPr lang="en-US" dirty="0" smtClean="0"/>
              <a:t>Is there anything that can help with other projects (research)?  </a:t>
            </a:r>
          </a:p>
          <a:p>
            <a:pPr lvl="1"/>
            <a:r>
              <a:rPr lang="en-US" dirty="0" smtClean="0"/>
              <a:t>Anything that is relevant to potential grad school research?  </a:t>
            </a:r>
          </a:p>
          <a:p>
            <a:pPr lvl="1"/>
            <a:r>
              <a:rPr lang="en-US" dirty="0" smtClean="0"/>
              <a:t>Anything relevant to potential internships/jobs?</a:t>
            </a:r>
          </a:p>
          <a:p>
            <a:r>
              <a:rPr lang="en-US" dirty="0" smtClean="0"/>
              <a:t>BRAINSTORM and discuss with your groups.</a:t>
            </a:r>
          </a:p>
        </p:txBody>
      </p:sp>
    </p:spTree>
    <p:extLst>
      <p:ext uri="{BB962C8B-B14F-4D97-AF65-F5344CB8AC3E}">
        <p14:creationId xmlns:p14="http://schemas.microsoft.com/office/powerpoint/2010/main" val="120352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</a:t>
            </a:r>
            <a:r>
              <a:rPr lang="en-US" altLang="en-US" smtClean="0"/>
              <a:t>Activity in teams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the question you are trying to answer</a:t>
            </a:r>
          </a:p>
          <a:p>
            <a:r>
              <a:rPr lang="en-US" altLang="en-US" dirty="0"/>
              <a:t>List what is required to make the project successful</a:t>
            </a:r>
          </a:p>
          <a:p>
            <a:r>
              <a:rPr lang="en-US" altLang="en-US" dirty="0"/>
              <a:t>What parameters will you vary?</a:t>
            </a:r>
          </a:p>
          <a:p>
            <a:r>
              <a:rPr lang="en-US" altLang="en-US" dirty="0"/>
              <a:t>What parameters will you measure?</a:t>
            </a:r>
          </a:p>
          <a:p>
            <a:r>
              <a:rPr lang="en-US" altLang="en-US" dirty="0"/>
              <a:t>List expected challenges</a:t>
            </a:r>
          </a:p>
          <a:p>
            <a:r>
              <a:rPr lang="en-US" altLang="en-US" dirty="0" smtClean="0"/>
              <a:t>Check Research </a:t>
            </a:r>
            <a:r>
              <a:rPr lang="en-US" altLang="en-US" dirty="0"/>
              <a:t>Proposal </a:t>
            </a:r>
            <a:r>
              <a:rPr lang="en-US" altLang="en-US" dirty="0" smtClean="0"/>
              <a:t>due date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405" y="182625"/>
            <a:ext cx="8229600" cy="1143000"/>
          </a:xfrm>
        </p:spPr>
        <p:txBody>
          <a:bodyPr/>
          <a:lstStyle/>
          <a:p>
            <a:r>
              <a:rPr lang="en-US" dirty="0" smtClean="0"/>
              <a:t>The iterative process of research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71044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044" y="3112851"/>
            <a:ext cx="2782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tx2"/>
                </a:solidFill>
              </a:rPr>
              <a:t>Hypothesis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based </a:t>
            </a:r>
            <a:r>
              <a:rPr lang="en-US" sz="2000" dirty="0">
                <a:solidFill>
                  <a:schemeClr val="tx2"/>
                </a:solidFill>
              </a:rPr>
              <a:t>on “model</a:t>
            </a:r>
            <a:r>
              <a:rPr lang="en-US" sz="2000" dirty="0" smtClean="0">
                <a:solidFill>
                  <a:schemeClr val="tx2"/>
                </a:solidFill>
              </a:rPr>
              <a:t>”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model </a:t>
            </a:r>
            <a:r>
              <a:rPr lang="en-US" sz="2000" dirty="0">
                <a:solidFill>
                  <a:schemeClr val="tx2"/>
                </a:solidFill>
              </a:rPr>
              <a:t>may be deterministic (</a:t>
            </a:r>
            <a:r>
              <a:rPr lang="en-US" sz="2000" i="1" dirty="0" smtClean="0">
                <a:solidFill>
                  <a:schemeClr val="tx2"/>
                </a:solidFill>
              </a:rPr>
              <a:t>e.g.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predict </a:t>
            </a:r>
            <a:r>
              <a:rPr lang="en-US" sz="2000" dirty="0" smtClean="0">
                <a:solidFill>
                  <a:schemeClr val="tx2"/>
                </a:solidFill>
              </a:rPr>
              <a:t>methane production based on VSS), </a:t>
            </a:r>
            <a:r>
              <a:rPr lang="en-US" sz="2000" dirty="0">
                <a:solidFill>
                  <a:schemeClr val="tx2"/>
                </a:solidFill>
              </a:rPr>
              <a:t>or conceptual (</a:t>
            </a:r>
            <a:r>
              <a:rPr lang="en-US" sz="2000" i="1" dirty="0" smtClean="0">
                <a:solidFill>
                  <a:schemeClr val="tx2"/>
                </a:solidFill>
              </a:rPr>
              <a:t>e.g., </a:t>
            </a:r>
            <a:r>
              <a:rPr lang="en-US" sz="2000" dirty="0" smtClean="0">
                <a:solidFill>
                  <a:schemeClr val="tx2"/>
                </a:solidFill>
              </a:rPr>
              <a:t>increase in Q gives decrease in baffle factor)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27150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7150" y="3112851"/>
            <a:ext cx="278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Test Hypothesis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design experiments with appropriate and/or available tools </a:t>
            </a:r>
          </a:p>
          <a:p>
            <a:pPr lvl="0" algn="ctr"/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dirty="0" smtClean="0">
                <a:solidFill>
                  <a:schemeClr val="tx2"/>
                </a:solidFill>
              </a:rPr>
              <a:t>un positive and negative controls when necessary!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283256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3256" y="3112851"/>
            <a:ext cx="2782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Confirm or Reject Hypothesis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Confirm</a:t>
            </a:r>
            <a:r>
              <a:rPr lang="en-US" sz="2000" dirty="0" smtClean="0">
                <a:solidFill>
                  <a:schemeClr val="tx2"/>
                </a:solidFill>
              </a:rPr>
              <a:t> – compile data into convincing arguments to convince others and discuss implications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Reject</a:t>
            </a:r>
            <a:r>
              <a:rPr lang="en-US" sz="2000" dirty="0" smtClean="0">
                <a:solidFill>
                  <a:schemeClr val="tx2"/>
                </a:solidFill>
              </a:rPr>
              <a:t> – modify hypothesis as needed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826804" y="4284774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863455" y="4284773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flipH="1">
            <a:off x="1348033" y="2233826"/>
            <a:ext cx="6326278" cy="731520"/>
          </a:xfrm>
          <a:prstGeom prst="curved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9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 – 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786"/>
            <a:ext cx="8081128" cy="4114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Intro/context – </a:t>
            </a:r>
            <a:r>
              <a:rPr lang="en-US" sz="2400" dirty="0" smtClean="0">
                <a:solidFill>
                  <a:srgbClr val="FF0000"/>
                </a:solidFill>
              </a:rPr>
              <a:t>What is the problem? Why is it important?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Objectives – </a:t>
            </a:r>
            <a:r>
              <a:rPr lang="en-US" sz="2400" dirty="0" smtClean="0">
                <a:solidFill>
                  <a:srgbClr val="FF0000"/>
                </a:solidFill>
              </a:rPr>
              <a:t>What is the hypothesis? What will you do?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Experimental plan including – </a:t>
            </a:r>
            <a:r>
              <a:rPr lang="en-US" sz="2400" dirty="0" smtClean="0">
                <a:solidFill>
                  <a:srgbClr val="FF0000"/>
                </a:solidFill>
              </a:rPr>
              <a:t>How will you do it?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Key design parameters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Timeline of tasks/experiments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Possible hurdles/challenges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Refs to primary, review, and other literature and possibly to previous years’ projects 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Resources needed to conduct experiments – </a:t>
            </a:r>
            <a:r>
              <a:rPr lang="en-US" sz="2400" dirty="0" smtClean="0">
                <a:solidFill>
                  <a:srgbClr val="FF0000"/>
                </a:solidFill>
              </a:rPr>
              <a:t>What tools will you use?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Expectations/Anticipated results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References/Bibliography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4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Expectations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Build your apparatus in the week after break</a:t>
            </a:r>
          </a:p>
          <a:p>
            <a:r>
              <a:rPr lang="en-US" sz="2800" dirty="0" smtClean="0"/>
              <a:t>3 weeks of data collection</a:t>
            </a:r>
          </a:p>
          <a:p>
            <a:r>
              <a:rPr lang="en-US" sz="2800" dirty="0" smtClean="0"/>
              <a:t>4 hours per week outside of class</a:t>
            </a:r>
          </a:p>
          <a:p>
            <a:r>
              <a:rPr lang="en-US" sz="2800" dirty="0" smtClean="0"/>
              <a:t>Data collection and data analysis used for experiment design (evidence of good engineering)</a:t>
            </a:r>
          </a:p>
          <a:p>
            <a:r>
              <a:rPr lang="en-US" sz="2800" dirty="0" smtClean="0"/>
              <a:t>Maintain records of what you did and what you learned</a:t>
            </a:r>
          </a:p>
          <a:p>
            <a:r>
              <a:rPr lang="en-US" sz="2800" dirty="0" smtClean="0"/>
              <a:t>Collaboration between teams is fine and encouraged</a:t>
            </a:r>
          </a:p>
          <a:p>
            <a:r>
              <a:rPr lang="en-US" sz="2800" dirty="0" smtClean="0"/>
              <a:t>What is success?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409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better reactor for </a:t>
            </a:r>
            <a:r>
              <a:rPr lang="en-US" dirty="0" smtClean="0"/>
              <a:t>aeration</a:t>
            </a:r>
            <a:r>
              <a:rPr lang="en-US" dirty="0"/>
              <a:t> </a:t>
            </a:r>
            <a:r>
              <a:rPr lang="en-US" dirty="0" smtClean="0"/>
              <a:t>that has a higher OTE (see last year’s project that tested ability to trap bubbles in </a:t>
            </a:r>
            <a:r>
              <a:rPr lang="en-US" dirty="0" err="1" smtClean="0"/>
              <a:t>downflow</a:t>
            </a:r>
            <a:r>
              <a:rPr lang="en-US" dirty="0" smtClean="0"/>
              <a:t> velocity)</a:t>
            </a:r>
            <a:endParaRPr lang="en-US" dirty="0" smtClean="0"/>
          </a:p>
          <a:p>
            <a:r>
              <a:rPr lang="en-US" dirty="0" smtClean="0"/>
              <a:t>Measure aeration on water trickling down a hanging string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water treatment: </a:t>
            </a:r>
            <a:r>
              <a:rPr lang="en-US" sz="3200" dirty="0" smtClean="0"/>
              <a:t>measure </a:t>
            </a:r>
            <a:r>
              <a:rPr lang="en-US" sz="3200" dirty="0"/>
              <a:t>particle removal efficiency using a </a:t>
            </a:r>
            <a:r>
              <a:rPr lang="en-US" sz="3200" dirty="0" err="1"/>
              <a:t>turbidimeter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8379" cy="4525963"/>
          </a:xfrm>
        </p:spPr>
        <p:txBody>
          <a:bodyPr/>
          <a:lstStyle/>
          <a:p>
            <a:r>
              <a:rPr lang="en-US" dirty="0" smtClean="0"/>
              <a:t>Floc blanket</a:t>
            </a:r>
          </a:p>
          <a:p>
            <a:r>
              <a:rPr lang="en-US" dirty="0" smtClean="0"/>
              <a:t>Plate settlers</a:t>
            </a:r>
          </a:p>
          <a:p>
            <a:r>
              <a:rPr lang="en-US" dirty="0"/>
              <a:t>Rapid sand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Or a </a:t>
            </a:r>
            <a:r>
              <a:rPr lang="en-US" dirty="0" smtClean="0">
                <a:hlinkClick r:id="rId2"/>
              </a:rPr>
              <a:t>full plant</a:t>
            </a:r>
            <a:r>
              <a:rPr lang="en-US" dirty="0" smtClean="0"/>
              <a:t>!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89" y="1730033"/>
            <a:ext cx="5723279" cy="33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75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effective of flow rate on shape of adsorption curve (mass transport controls adsorption kinetics and thus time matters)</a:t>
            </a:r>
          </a:p>
          <a:p>
            <a:r>
              <a:rPr lang="en-US" dirty="0" smtClean="0"/>
              <a:t>Test alternative adsorbents</a:t>
            </a:r>
          </a:p>
          <a:p>
            <a:pPr lvl="1"/>
            <a:r>
              <a:rPr lang="en-US" sz="2000" dirty="0" err="1" smtClean="0"/>
              <a:t>PACl</a:t>
            </a:r>
            <a:endParaRPr lang="en-US" sz="2000" dirty="0" smtClean="0"/>
          </a:p>
          <a:p>
            <a:pPr lvl="1"/>
            <a:r>
              <a:rPr lang="en-US" sz="2000" dirty="0" smtClean="0"/>
              <a:t>Ferric chloride</a:t>
            </a:r>
          </a:p>
          <a:p>
            <a:pPr lvl="1"/>
            <a:r>
              <a:rPr lang="en-US" sz="2000" dirty="0" smtClean="0"/>
              <a:t>Charcoal</a:t>
            </a:r>
          </a:p>
          <a:p>
            <a:pPr lvl="1"/>
            <a:r>
              <a:rPr lang="en-US" sz="2000" dirty="0" err="1" smtClean="0"/>
              <a:t>Moringa</a:t>
            </a:r>
            <a:r>
              <a:rPr lang="en-US" sz="2000" dirty="0"/>
              <a:t> </a:t>
            </a:r>
            <a:r>
              <a:rPr lang="en-US" sz="2000" dirty="0" smtClean="0"/>
              <a:t>seeds</a:t>
            </a:r>
          </a:p>
          <a:p>
            <a:r>
              <a:rPr lang="en-US" dirty="0" smtClean="0"/>
              <a:t>Estimate length of mass transport zone</a:t>
            </a:r>
          </a:p>
          <a:p>
            <a:r>
              <a:rPr lang="en-US" dirty="0" smtClean="0"/>
              <a:t>Test effect of granule size on adsorption kinetics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93" y="3132498"/>
            <a:ext cx="3105807" cy="2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76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removal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synthetic wastewater with a sequencing batch reactor</a:t>
            </a:r>
          </a:p>
          <a:p>
            <a:r>
              <a:rPr lang="en-US" dirty="0" smtClean="0"/>
              <a:t>Measure oxygen levels</a:t>
            </a:r>
          </a:p>
          <a:p>
            <a:r>
              <a:rPr lang="en-US" dirty="0" smtClean="0"/>
              <a:t>You could test…</a:t>
            </a:r>
          </a:p>
          <a:p>
            <a:pPr lvl="1"/>
            <a:r>
              <a:rPr lang="en-US" dirty="0" smtClean="0"/>
              <a:t>Methods to control oxygen levels with </a:t>
            </a:r>
            <a:r>
              <a:rPr lang="en-US" dirty="0" err="1" smtClean="0"/>
              <a:t>ProCoDA</a:t>
            </a:r>
            <a:endParaRPr lang="en-US" dirty="0" smtClean="0"/>
          </a:p>
          <a:p>
            <a:pPr lvl="1"/>
            <a:r>
              <a:rPr lang="en-US" dirty="0" smtClean="0"/>
              <a:t>Measure oxygen uptake by turning off air and measuring oxygen uptake rate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4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SBR OPERATION for Activated Sludge</a:t>
            </a:r>
          </a:p>
        </p:txBody>
      </p:sp>
      <p:sp>
        <p:nvSpPr>
          <p:cNvPr id="65541" name="AutoShape 5" descr="Trellis"/>
          <p:cNvSpPr>
            <a:spLocks noChangeArrowheads="1"/>
          </p:cNvSpPr>
          <p:nvPr/>
        </p:nvSpPr>
        <p:spPr bwMode="auto">
          <a:xfrm>
            <a:off x="412750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12750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4127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21018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3781425" y="3643313"/>
            <a:ext cx="1600200" cy="1219200"/>
            <a:chOff x="1680" y="3216"/>
            <a:chExt cx="1008" cy="768"/>
          </a:xfrm>
        </p:grpSpPr>
        <p:sp>
          <p:nvSpPr>
            <p:cNvPr id="65546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5454650" y="3641725"/>
            <a:ext cx="1600200" cy="1219200"/>
            <a:chOff x="4608" y="2976"/>
            <a:chExt cx="1008" cy="768"/>
          </a:xfrm>
        </p:grpSpPr>
        <p:sp>
          <p:nvSpPr>
            <p:cNvPr id="65561" name="AutoShape 25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3933825" y="3795713"/>
            <a:ext cx="595313" cy="1014412"/>
            <a:chOff x="2929" y="2834"/>
            <a:chExt cx="375" cy="639"/>
          </a:xfrm>
        </p:grpSpPr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Oval 4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Oval 4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Oval 4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4" name="Oval 5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5" name="Oval 5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7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7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7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7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7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8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8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8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8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8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9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9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9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9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9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10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10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10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10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10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5643" name="Object 107"/>
          <p:cNvGraphicFramePr>
            <a:graphicFrameLocks noChangeAspect="1"/>
          </p:cNvGraphicFramePr>
          <p:nvPr/>
        </p:nvGraphicFramePr>
        <p:xfrm>
          <a:off x="4787900" y="319563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65643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9563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4" name="Line 108"/>
          <p:cNvSpPr>
            <a:spLocks noChangeShapeType="1"/>
          </p:cNvSpPr>
          <p:nvPr/>
        </p:nvSpPr>
        <p:spPr bwMode="auto">
          <a:xfrm flipV="1">
            <a:off x="5000625" y="35671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243388" y="49371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 h</a:t>
            </a:r>
          </a:p>
        </p:txBody>
      </p:sp>
      <p:sp>
        <p:nvSpPr>
          <p:cNvPr id="65742" name="Freeform 206"/>
          <p:cNvSpPr>
            <a:spLocks/>
          </p:cNvSpPr>
          <p:nvPr/>
        </p:nvSpPr>
        <p:spPr bwMode="auto">
          <a:xfrm>
            <a:off x="1279525" y="4840288"/>
            <a:ext cx="7864475" cy="2017712"/>
          </a:xfrm>
          <a:custGeom>
            <a:avLst/>
            <a:gdLst>
              <a:gd name="T0" fmla="*/ 4522 w 4954"/>
              <a:gd name="T1" fmla="*/ 0 h 599"/>
              <a:gd name="T2" fmla="*/ 4315 w 4954"/>
              <a:gd name="T3" fmla="*/ 521 h 599"/>
              <a:gd name="T4" fmla="*/ 690 w 4954"/>
              <a:gd name="T5" fmla="*/ 468 h 599"/>
              <a:gd name="T6" fmla="*/ 173 w 4954"/>
              <a:gd name="T7" fmla="*/ 2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54" h="599">
                <a:moveTo>
                  <a:pt x="4522" y="0"/>
                </a:moveTo>
                <a:cubicBezTo>
                  <a:pt x="4684" y="15"/>
                  <a:pt x="4954" y="443"/>
                  <a:pt x="4315" y="521"/>
                </a:cubicBezTo>
                <a:cubicBezTo>
                  <a:pt x="3677" y="599"/>
                  <a:pt x="1380" y="551"/>
                  <a:pt x="690" y="468"/>
                </a:cubicBezTo>
                <a:cubicBezTo>
                  <a:pt x="0" y="385"/>
                  <a:pt x="178" y="276"/>
                  <a:pt x="173" y="2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3" name="Text Box 207"/>
          <p:cNvSpPr txBox="1">
            <a:spLocks noChangeArrowheads="1"/>
          </p:cNvSpPr>
          <p:nvPr/>
        </p:nvSpPr>
        <p:spPr bwMode="auto">
          <a:xfrm>
            <a:off x="4554538" y="3783013"/>
            <a:ext cx="9302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BOD</a:t>
            </a:r>
            <a:r>
              <a:rPr lang="en-US" altLang="en-US" sz="2400" baseline="30000">
                <a:solidFill>
                  <a:schemeClr val="accent1"/>
                </a:solidFill>
              </a:rPr>
              <a:t>0</a:t>
            </a:r>
            <a:endParaRPr lang="en-US" altLang="en-US" sz="2400">
              <a:solidFill>
                <a:schemeClr val="accent1"/>
              </a:solidFill>
            </a:endParaRPr>
          </a:p>
        </p:txBody>
      </p:sp>
      <p:sp>
        <p:nvSpPr>
          <p:cNvPr id="65747" name="Text Box 211"/>
          <p:cNvSpPr txBox="1">
            <a:spLocks noChangeArrowheads="1"/>
          </p:cNvSpPr>
          <p:nvPr/>
        </p:nvSpPr>
        <p:spPr bwMode="auto">
          <a:xfrm>
            <a:off x="3878263" y="4327525"/>
            <a:ext cx="1233487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Biomass</a:t>
            </a:r>
          </a:p>
        </p:txBody>
      </p:sp>
      <p:sp>
        <p:nvSpPr>
          <p:cNvPr id="65752" name="Rectangle 216"/>
          <p:cNvSpPr>
            <a:spLocks noChangeArrowheads="1"/>
          </p:cNvSpPr>
          <p:nvPr/>
        </p:nvSpPr>
        <p:spPr bwMode="auto">
          <a:xfrm>
            <a:off x="434975" y="3757613"/>
            <a:ext cx="1560513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4" name="Rectangle 218"/>
          <p:cNvSpPr>
            <a:spLocks noChangeArrowheads="1"/>
          </p:cNvSpPr>
          <p:nvPr/>
        </p:nvSpPr>
        <p:spPr bwMode="auto">
          <a:xfrm>
            <a:off x="434975" y="3963988"/>
            <a:ext cx="1560513" cy="5603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5" name="AutoShape 219" descr="Trellis"/>
          <p:cNvSpPr>
            <a:spLocks noChangeArrowheads="1"/>
          </p:cNvSpPr>
          <p:nvPr/>
        </p:nvSpPr>
        <p:spPr bwMode="auto">
          <a:xfrm>
            <a:off x="2085975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6" name="Rectangle 220"/>
          <p:cNvSpPr>
            <a:spLocks noChangeArrowheads="1"/>
          </p:cNvSpPr>
          <p:nvPr/>
        </p:nvSpPr>
        <p:spPr bwMode="auto">
          <a:xfrm>
            <a:off x="2085975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7" name="Line 221"/>
          <p:cNvSpPr>
            <a:spLocks noChangeShapeType="1"/>
          </p:cNvSpPr>
          <p:nvPr/>
        </p:nvSpPr>
        <p:spPr bwMode="auto">
          <a:xfrm flipV="1">
            <a:off x="20859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8" name="Line 222"/>
          <p:cNvSpPr>
            <a:spLocks noChangeShapeType="1"/>
          </p:cNvSpPr>
          <p:nvPr/>
        </p:nvSpPr>
        <p:spPr bwMode="auto">
          <a:xfrm flipV="1">
            <a:off x="36861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60" name="Rectangle 224"/>
          <p:cNvSpPr>
            <a:spLocks noChangeArrowheads="1"/>
          </p:cNvSpPr>
          <p:nvPr/>
        </p:nvSpPr>
        <p:spPr bwMode="auto">
          <a:xfrm>
            <a:off x="2105025" y="3946525"/>
            <a:ext cx="1565275" cy="557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5761" name="Group 225"/>
          <p:cNvGrpSpPr>
            <a:grpSpLocks/>
          </p:cNvGrpSpPr>
          <p:nvPr/>
        </p:nvGrpSpPr>
        <p:grpSpPr bwMode="auto">
          <a:xfrm>
            <a:off x="7142163" y="3641725"/>
            <a:ext cx="1600200" cy="1219200"/>
            <a:chOff x="4608" y="2976"/>
            <a:chExt cx="1008" cy="768"/>
          </a:xfrm>
        </p:grpSpPr>
        <p:sp>
          <p:nvSpPr>
            <p:cNvPr id="65762" name="AutoShape 226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3" name="Rectangle 227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4" name="Line 228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5" name="Line 229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766" name="Rectangle 230"/>
          <p:cNvSpPr>
            <a:spLocks noChangeArrowheads="1"/>
          </p:cNvSpPr>
          <p:nvPr/>
        </p:nvSpPr>
        <p:spPr bwMode="auto">
          <a:xfrm>
            <a:off x="7169150" y="3773488"/>
            <a:ext cx="1550988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7" name="Text Box 231"/>
          <p:cNvSpPr txBox="1">
            <a:spLocks noChangeArrowheads="1"/>
          </p:cNvSpPr>
          <p:nvPr/>
        </p:nvSpPr>
        <p:spPr bwMode="auto">
          <a:xfrm>
            <a:off x="646113" y="2198688"/>
            <a:ext cx="120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tap water</a:t>
            </a:r>
          </a:p>
        </p:txBody>
      </p:sp>
      <p:sp>
        <p:nvSpPr>
          <p:cNvPr id="65768" name="Rectangle 232"/>
          <p:cNvSpPr>
            <a:spLocks noChangeArrowheads="1"/>
          </p:cNvSpPr>
          <p:nvPr/>
        </p:nvSpPr>
        <p:spPr bwMode="auto">
          <a:xfrm>
            <a:off x="2117725" y="3748088"/>
            <a:ext cx="1550988" cy="220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9" name="Rectangle 223"/>
          <p:cNvSpPr>
            <a:spLocks noChangeArrowheads="1"/>
          </p:cNvSpPr>
          <p:nvPr/>
        </p:nvSpPr>
        <p:spPr bwMode="auto">
          <a:xfrm>
            <a:off x="2105025" y="3811588"/>
            <a:ext cx="1565275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9" name="Text Box 233"/>
          <p:cNvSpPr txBox="1">
            <a:spLocks noChangeArrowheads="1"/>
          </p:cNvSpPr>
          <p:nvPr/>
        </p:nvSpPr>
        <p:spPr bwMode="auto">
          <a:xfrm>
            <a:off x="2028825" y="2198688"/>
            <a:ext cx="1754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20x concentrated waste</a:t>
            </a:r>
          </a:p>
        </p:txBody>
      </p:sp>
      <p:sp>
        <p:nvSpPr>
          <p:cNvPr id="65770" name="Text Box 234"/>
          <p:cNvSpPr txBox="1">
            <a:spLocks noChangeArrowheads="1"/>
          </p:cNvSpPr>
          <p:nvPr/>
        </p:nvSpPr>
        <p:spPr bwMode="auto">
          <a:xfrm>
            <a:off x="4025900" y="2198688"/>
            <a:ext cx="120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Aerate</a:t>
            </a:r>
          </a:p>
        </p:txBody>
      </p:sp>
      <p:sp>
        <p:nvSpPr>
          <p:cNvPr id="65771" name="Text Box 235"/>
          <p:cNvSpPr txBox="1">
            <a:spLocks noChangeArrowheads="1"/>
          </p:cNvSpPr>
          <p:nvPr/>
        </p:nvSpPr>
        <p:spPr bwMode="auto">
          <a:xfrm>
            <a:off x="5637213" y="2198688"/>
            <a:ext cx="120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Settle</a:t>
            </a:r>
          </a:p>
        </p:txBody>
      </p:sp>
      <p:sp>
        <p:nvSpPr>
          <p:cNvPr id="65772" name="Text Box 236"/>
          <p:cNvSpPr txBox="1">
            <a:spLocks noChangeArrowheads="1"/>
          </p:cNvSpPr>
          <p:nvPr/>
        </p:nvSpPr>
        <p:spPr bwMode="auto">
          <a:xfrm>
            <a:off x="7110413" y="2198688"/>
            <a:ext cx="1724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Discharge Clean Supernatant</a:t>
            </a:r>
          </a:p>
        </p:txBody>
      </p:sp>
      <p:sp>
        <p:nvSpPr>
          <p:cNvPr id="65773" name="Rectangle 237"/>
          <p:cNvSpPr>
            <a:spLocks noChangeArrowheads="1"/>
          </p:cNvSpPr>
          <p:nvPr/>
        </p:nvSpPr>
        <p:spPr bwMode="auto">
          <a:xfrm>
            <a:off x="7169150" y="3930650"/>
            <a:ext cx="1560513" cy="560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74" name="Rectangle 238"/>
          <p:cNvSpPr>
            <a:spLocks noChangeArrowheads="1"/>
          </p:cNvSpPr>
          <p:nvPr/>
        </p:nvSpPr>
        <p:spPr bwMode="auto">
          <a:xfrm>
            <a:off x="7165975" y="3775075"/>
            <a:ext cx="1560513" cy="71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775" name="Object 239"/>
          <p:cNvGraphicFramePr>
            <a:graphicFrameLocks noChangeAspect="1"/>
          </p:cNvGraphicFramePr>
          <p:nvPr/>
        </p:nvGraphicFramePr>
        <p:xfrm>
          <a:off x="2211388" y="5006975"/>
          <a:ext cx="11572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6" imgW="2685714" imgH="1952898" progId="MSPhotoEd.3">
                  <p:embed/>
                </p:oleObj>
              </mc:Choice>
              <mc:Fallback>
                <p:oleObj name="Photo Editor Photo" r:id="rId6" imgW="2685714" imgH="1952898" progId="MSPhotoEd.3">
                  <p:embed/>
                  <p:pic>
                    <p:nvPicPr>
                      <p:cNvPr id="65775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006975"/>
                        <a:ext cx="11572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776" name="Group 240"/>
          <p:cNvGrpSpPr>
            <a:grpSpLocks/>
          </p:cNvGrpSpPr>
          <p:nvPr/>
        </p:nvGrpSpPr>
        <p:grpSpPr bwMode="auto">
          <a:xfrm>
            <a:off x="3802063" y="4914900"/>
            <a:ext cx="1587500" cy="869950"/>
            <a:chOff x="3336" y="2692"/>
            <a:chExt cx="1000" cy="548"/>
          </a:xfrm>
        </p:grpSpPr>
        <p:sp>
          <p:nvSpPr>
            <p:cNvPr id="65777" name="AutoShape 241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G0" fmla="+- 1727 0 0"/>
                <a:gd name="G1" fmla="+- 21600 0 1727"/>
                <a:gd name="G2" fmla="*/ 1727 1 2"/>
                <a:gd name="G3" fmla="+- 21600 0 G2"/>
                <a:gd name="G4" fmla="+/ 1727 21600 2"/>
                <a:gd name="G5" fmla="+/ G1 0 2"/>
                <a:gd name="G6" fmla="*/ 21600 21600 1727"/>
                <a:gd name="G7" fmla="*/ G6 1 2"/>
                <a:gd name="G8" fmla="+- 21600 0 G7"/>
                <a:gd name="G9" fmla="*/ 21600 1 2"/>
                <a:gd name="G10" fmla="+- 1727 0 G9"/>
                <a:gd name="G11" fmla="?: G10 G8 0"/>
                <a:gd name="G12" fmla="?: G10 G7 21600"/>
                <a:gd name="T0" fmla="*/ 20736 w 21600"/>
                <a:gd name="T1" fmla="*/ 10800 h 21600"/>
                <a:gd name="T2" fmla="*/ 10800 w 21600"/>
                <a:gd name="T3" fmla="*/ 21600 h 21600"/>
                <a:gd name="T4" fmla="*/ 864 w 21600"/>
                <a:gd name="T5" fmla="*/ 10800 h 21600"/>
                <a:gd name="T6" fmla="*/ 10800 w 21600"/>
                <a:gd name="T7" fmla="*/ 0 h 21600"/>
                <a:gd name="T8" fmla="*/ 2664 w 21600"/>
                <a:gd name="T9" fmla="*/ 2664 h 21600"/>
                <a:gd name="T10" fmla="*/ 18936 w 21600"/>
                <a:gd name="T11" fmla="*/ 189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8" name="AutoShape 242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9" name="Oval 243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0" name="Rectangle 244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1" name="Rectangle 245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784" name="Group 248"/>
          <p:cNvGrpSpPr>
            <a:grpSpLocks/>
          </p:cNvGrpSpPr>
          <p:nvPr/>
        </p:nvGrpSpPr>
        <p:grpSpPr bwMode="auto">
          <a:xfrm>
            <a:off x="4306888" y="4727575"/>
            <a:ext cx="549275" cy="104775"/>
            <a:chOff x="2534" y="3883"/>
            <a:chExt cx="412" cy="132"/>
          </a:xfrm>
        </p:grpSpPr>
        <p:sp>
          <p:nvSpPr>
            <p:cNvPr id="65782" name="AutoShape 246"/>
            <p:cNvSpPr>
              <a:spLocks noChangeArrowheads="1"/>
            </p:cNvSpPr>
            <p:nvPr/>
          </p:nvSpPr>
          <p:spPr bwMode="auto">
            <a:xfrm>
              <a:off x="2534" y="3907"/>
              <a:ext cx="412" cy="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83" name="AutoShape 247"/>
            <p:cNvSpPr>
              <a:spLocks noChangeArrowheads="1"/>
            </p:cNvSpPr>
            <p:nvPr/>
          </p:nvSpPr>
          <p:spPr bwMode="auto">
            <a:xfrm>
              <a:off x="2723" y="3883"/>
              <a:ext cx="33" cy="1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798" name="Group 262"/>
          <p:cNvGrpSpPr>
            <a:grpSpLocks/>
          </p:cNvGrpSpPr>
          <p:nvPr/>
        </p:nvGrpSpPr>
        <p:grpSpPr bwMode="auto">
          <a:xfrm rot="-10800000">
            <a:off x="23813" y="4595813"/>
            <a:ext cx="369887" cy="466725"/>
            <a:chOff x="1621" y="1259"/>
            <a:chExt cx="402" cy="508"/>
          </a:xfrm>
        </p:grpSpPr>
        <p:sp>
          <p:nvSpPr>
            <p:cNvPr id="65799" name="Freeform 263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0" name="Freeform 264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1" name="Rectangle 265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2" name="Freeform 266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3" name="Picture 267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9514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804" name="Group 268"/>
          <p:cNvGrpSpPr>
            <a:grpSpLocks/>
          </p:cNvGrpSpPr>
          <p:nvPr/>
        </p:nvGrpSpPr>
        <p:grpSpPr bwMode="auto">
          <a:xfrm rot="10800000" flipH="1">
            <a:off x="8729663" y="4583113"/>
            <a:ext cx="369887" cy="466725"/>
            <a:chOff x="1621" y="1259"/>
            <a:chExt cx="402" cy="508"/>
          </a:xfrm>
        </p:grpSpPr>
        <p:sp>
          <p:nvSpPr>
            <p:cNvPr id="65805" name="Freeform 269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6" name="Freeform 270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7" name="Rectangle 271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8" name="Freeform 272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9" name="Picture 273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49260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42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3937</TotalTime>
  <Words>541</Words>
  <Application>Microsoft Office PowerPoint</Application>
  <PresentationFormat>On-screen Show (4:3)</PresentationFormat>
  <Paragraphs>87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Photo Editor Photo</vt:lpstr>
      <vt:lpstr>What makes a good final project?</vt:lpstr>
      <vt:lpstr>The iterative process of research</vt:lpstr>
      <vt:lpstr>Proposals – what to include</vt:lpstr>
      <vt:lpstr>Project Expectations</vt:lpstr>
      <vt:lpstr>Aeration</vt:lpstr>
      <vt:lpstr>Surface water treatment: measure particle removal efficiency using a turbidimeter</vt:lpstr>
      <vt:lpstr>Adsorption</vt:lpstr>
      <vt:lpstr>Nutrient removal project</vt:lpstr>
      <vt:lpstr>SBR OPERATION for Activated Sludge</vt:lpstr>
      <vt:lpstr>Next steps</vt:lpstr>
      <vt:lpstr>Class Activity in teams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Monroe Weber-Shirk</cp:lastModifiedBy>
  <cp:revision>43</cp:revision>
  <cp:lastPrinted>2017-12-22T17:38:52Z</cp:lastPrinted>
  <dcterms:created xsi:type="dcterms:W3CDTF">2005-10-12T15:21:06Z</dcterms:created>
  <dcterms:modified xsi:type="dcterms:W3CDTF">2019-03-25T15:44:01Z</dcterms:modified>
</cp:coreProperties>
</file>