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1"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96" d="100"/>
          <a:sy n="96" d="100"/>
        </p:scale>
        <p:origin x="8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A0C0817-A112-4847-8014-A94B7D2A4EA3}" type="datetime1">
              <a:rPr lang="en-US" smtClean="0"/>
              <a:t>5/7/2025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804891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5468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89602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3965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5463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8545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61365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11352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283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11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78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897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073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821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636942-C211-4B28-8DBD-C953E00AF71B}" type="datetime1">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411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16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636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5/7/2025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1979225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overlapping skeleton of leaves">
            <a:extLst>
              <a:ext uri="{FF2B5EF4-FFF2-40B4-BE49-F238E27FC236}">
                <a16:creationId xmlns:a16="http://schemas.microsoft.com/office/drawing/2014/main" id="{C7E80FE9-DA63-132B-DEF9-71755AC63DFC}"/>
              </a:ext>
            </a:extLst>
          </p:cNvPr>
          <p:cNvPicPr>
            <a:picLocks noChangeAspect="1"/>
          </p:cNvPicPr>
          <p:nvPr/>
        </p:nvPicPr>
        <p:blipFill>
          <a:blip r:embed="rId2"/>
          <a:srcRect t="13759" b="1335"/>
          <a:stretch/>
        </p:blipFill>
        <p:spPr>
          <a:xfrm>
            <a:off x="20" y="-839"/>
            <a:ext cx="12191980" cy="6858000"/>
          </a:xfrm>
          <a:prstGeom prst="rect">
            <a:avLst/>
          </a:prstGeom>
        </p:spPr>
      </p:pic>
      <p:sp>
        <p:nvSpPr>
          <p:cNvPr id="2" name="Title 1">
            <a:extLst>
              <a:ext uri="{FF2B5EF4-FFF2-40B4-BE49-F238E27FC236}">
                <a16:creationId xmlns:a16="http://schemas.microsoft.com/office/drawing/2014/main" id="{C3CAFA11-8B08-7A8E-515E-C7F959AB15EF}"/>
              </a:ext>
            </a:extLst>
          </p:cNvPr>
          <p:cNvSpPr>
            <a:spLocks noGrp="1"/>
          </p:cNvSpPr>
          <p:nvPr>
            <p:ph type="ctrTitle"/>
          </p:nvPr>
        </p:nvSpPr>
        <p:spPr>
          <a:xfrm>
            <a:off x="1958837" y="1828800"/>
            <a:ext cx="8274326" cy="1054279"/>
          </a:xfrm>
        </p:spPr>
        <p:style>
          <a:lnRef idx="2">
            <a:schemeClr val="accent1"/>
          </a:lnRef>
          <a:fillRef idx="1">
            <a:schemeClr val="lt1"/>
          </a:fillRef>
          <a:effectRef idx="0">
            <a:schemeClr val="accent1"/>
          </a:effectRef>
          <a:fontRef idx="minor">
            <a:schemeClr val="dk1"/>
          </a:fontRef>
        </p:style>
        <p:txBody>
          <a:bodyPr>
            <a:normAutofit/>
          </a:bodyPr>
          <a:lstStyle/>
          <a:p>
            <a:r>
              <a:rPr lang="en-US" dirty="0"/>
              <a:t>Generative Image Diffusion</a:t>
            </a:r>
          </a:p>
        </p:txBody>
      </p:sp>
      <p:sp>
        <p:nvSpPr>
          <p:cNvPr id="3" name="Subtitle 2">
            <a:extLst>
              <a:ext uri="{FF2B5EF4-FFF2-40B4-BE49-F238E27FC236}">
                <a16:creationId xmlns:a16="http://schemas.microsoft.com/office/drawing/2014/main" id="{F4B65A70-CBB5-8714-F6D2-7597BD840AF4}"/>
              </a:ext>
            </a:extLst>
          </p:cNvPr>
          <p:cNvSpPr>
            <a:spLocks noGrp="1"/>
          </p:cNvSpPr>
          <p:nvPr>
            <p:ph type="subTitle" idx="1"/>
          </p:nvPr>
        </p:nvSpPr>
        <p:spPr>
          <a:xfrm>
            <a:off x="3460782" y="6297171"/>
            <a:ext cx="8652788" cy="457201"/>
          </a:xfrm>
        </p:spPr>
        <p:txBody>
          <a:bodyPr>
            <a:normAutofit/>
          </a:bodyPr>
          <a:lstStyle/>
          <a:p>
            <a:r>
              <a:rPr lang="en-US" sz="2400" b="1" dirty="0"/>
              <a:t>By Ethan Laviolette</a:t>
            </a:r>
          </a:p>
        </p:txBody>
      </p:sp>
      <p:sp>
        <p:nvSpPr>
          <p:cNvPr id="5" name="TextBox 4">
            <a:extLst>
              <a:ext uri="{FF2B5EF4-FFF2-40B4-BE49-F238E27FC236}">
                <a16:creationId xmlns:a16="http://schemas.microsoft.com/office/drawing/2014/main" id="{5A8CBB82-B8C2-D6EF-2D20-9DFA618E94C9}"/>
              </a:ext>
            </a:extLst>
          </p:cNvPr>
          <p:cNvSpPr txBox="1"/>
          <p:nvPr/>
        </p:nvSpPr>
        <p:spPr>
          <a:xfrm>
            <a:off x="3031435" y="2883079"/>
            <a:ext cx="6420678" cy="646331"/>
          </a:xfrm>
          <a:prstGeom prst="rect">
            <a:avLst/>
          </a:prstGeom>
          <a:noFill/>
        </p:spPr>
        <p:txBody>
          <a:bodyPr wrap="square" rtlCol="0">
            <a:spAutoFit/>
          </a:bodyPr>
          <a:lstStyle/>
          <a:p>
            <a:r>
              <a:rPr lang="en-US" sz="3600" b="1" dirty="0">
                <a:ln w="6600">
                  <a:solidFill>
                    <a:schemeClr val="accent1"/>
                  </a:solidFill>
                  <a:prstDash val="solid"/>
                </a:ln>
                <a:solidFill>
                  <a:srgbClr val="FFFFFF"/>
                </a:solidFill>
                <a:effectLst>
                  <a:outerShdw dist="38100" dir="2700000" algn="tl" rotWithShape="0">
                    <a:schemeClr val="accent2"/>
                  </a:outerShdw>
                </a:effectLst>
              </a:rPr>
              <a:t>Finding Symbols in Static</a:t>
            </a:r>
          </a:p>
        </p:txBody>
      </p:sp>
    </p:spTree>
    <p:extLst>
      <p:ext uri="{BB962C8B-B14F-4D97-AF65-F5344CB8AC3E}">
        <p14:creationId xmlns:p14="http://schemas.microsoft.com/office/powerpoint/2010/main" val="8086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3ED78-8FED-9396-DD92-4E0C88A6F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8EFBC-24FF-665F-BB99-7F81A7E60C98}"/>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The Problem</a:t>
            </a:r>
          </a:p>
        </p:txBody>
      </p:sp>
      <p:sp>
        <p:nvSpPr>
          <p:cNvPr id="3" name="Content Placeholder 2">
            <a:extLst>
              <a:ext uri="{FF2B5EF4-FFF2-40B4-BE49-F238E27FC236}">
                <a16:creationId xmlns:a16="http://schemas.microsoft.com/office/drawing/2014/main" id="{F52CADB5-3836-EEE2-550B-CB600C12B83E}"/>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Currently, we have a set of symbols, and we want to be able to generate lookalikes for, say, different fonts, or different graphics.</a:t>
            </a:r>
          </a:p>
          <a:p>
            <a:r>
              <a:rPr lang="en-US" sz="2000" dirty="0">
                <a:ln w="0"/>
                <a:solidFill>
                  <a:schemeClr val="tx1"/>
                </a:solidFill>
                <a:effectLst>
                  <a:outerShdw blurRad="38100" dist="19050" dir="2700000" algn="tl" rotWithShape="0">
                    <a:schemeClr val="dk1">
                      <a:alpha val="40000"/>
                    </a:schemeClr>
                  </a:outerShdw>
                </a:effectLst>
              </a:rPr>
              <a:t>However, looking at all of these symbols would take time for a human. We have over </a:t>
            </a:r>
            <a:r>
              <a:rPr lang="en-US" sz="2000" b="1" dirty="0">
                <a:ln w="0"/>
                <a:solidFill>
                  <a:schemeClr val="tx1"/>
                </a:solidFill>
                <a:effectLst>
                  <a:outerShdw blurRad="38100" dist="19050" dir="2700000" algn="tl" rotWithShape="0">
                    <a:schemeClr val="dk1">
                      <a:alpha val="40000"/>
                    </a:schemeClr>
                  </a:outerShdw>
                </a:effectLst>
              </a:rPr>
              <a:t>fifteen-thousand</a:t>
            </a:r>
            <a:r>
              <a:rPr lang="en-US" sz="2000" dirty="0">
                <a:ln w="0"/>
                <a:solidFill>
                  <a:schemeClr val="tx1"/>
                </a:solidFill>
                <a:effectLst>
                  <a:outerShdw blurRad="38100" dist="19050" dir="2700000" algn="tl" rotWithShape="0">
                    <a:schemeClr val="dk1">
                      <a:alpha val="40000"/>
                    </a:schemeClr>
                  </a:outerShdw>
                </a:effectLst>
              </a:rPr>
              <a:t> symbols to look at!</a:t>
            </a:r>
          </a:p>
          <a:p>
            <a:r>
              <a:rPr lang="en-US" sz="2000" dirty="0">
                <a:ln w="0"/>
                <a:solidFill>
                  <a:schemeClr val="tx1"/>
                </a:solidFill>
                <a:effectLst>
                  <a:outerShdw blurRad="38100" dist="19050" dir="2700000" algn="tl" rotWithShape="0">
                    <a:schemeClr val="dk1">
                      <a:alpha val="40000"/>
                    </a:schemeClr>
                  </a:outerShdw>
                </a:effectLst>
              </a:rPr>
              <a:t>Plus, then we would have to hand-make our symbol lookalikes, and that just isn’t reliable.</a:t>
            </a:r>
          </a:p>
          <a:p>
            <a:r>
              <a:rPr lang="en-US" sz="2000" dirty="0">
                <a:ln w="0"/>
                <a:solidFill>
                  <a:schemeClr val="tx1"/>
                </a:solidFill>
                <a:effectLst>
                  <a:outerShdw blurRad="38100" dist="19050" dir="2700000" algn="tl" rotWithShape="0">
                    <a:schemeClr val="dk1">
                      <a:alpha val="40000"/>
                    </a:schemeClr>
                  </a:outerShdw>
                </a:effectLst>
              </a:rPr>
              <a:t>So instead, how about we have a machine look at them and generate our lookalikes for us? What if we made a program whose algorithm ensured that our lookalikes were consistent and reliably matching the original set?</a:t>
            </a:r>
          </a:p>
        </p:txBody>
      </p:sp>
    </p:spTree>
    <p:extLst>
      <p:ext uri="{BB962C8B-B14F-4D97-AF65-F5344CB8AC3E}">
        <p14:creationId xmlns:p14="http://schemas.microsoft.com/office/powerpoint/2010/main" val="224799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47690-6AB5-C628-CB27-F4F17105E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8A743-C819-1DB2-51F4-0BCFFE807F9A}"/>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The Method</a:t>
            </a:r>
          </a:p>
        </p:txBody>
      </p:sp>
      <p:sp>
        <p:nvSpPr>
          <p:cNvPr id="3" name="Content Placeholder 2">
            <a:extLst>
              <a:ext uri="{FF2B5EF4-FFF2-40B4-BE49-F238E27FC236}">
                <a16:creationId xmlns:a16="http://schemas.microsoft.com/office/drawing/2014/main" id="{296D49D0-3CBD-5E8B-0878-CFA7250E19D9}"/>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To solve our problem, this project uses a technique known as Generative Image Diffusion, in which a set of images is slowly “degraded” over several intervals with noise until it only resembles static. Then, it tries to reverse this process, slowly removing static from the image to try and make out what the original looked like. </a:t>
            </a:r>
          </a:p>
          <a:p>
            <a:r>
              <a:rPr lang="en-US" sz="2000" dirty="0">
                <a:ln w="0"/>
                <a:solidFill>
                  <a:schemeClr val="tx1"/>
                </a:solidFill>
                <a:effectLst>
                  <a:outerShdw blurRad="38100" dist="19050" dir="2700000" algn="tl" rotWithShape="0">
                    <a:schemeClr val="dk1">
                      <a:alpha val="40000"/>
                    </a:schemeClr>
                  </a:outerShdw>
                </a:effectLst>
              </a:rPr>
              <a:t>The model then takes random interval steps from all of the resulting degradation sequences, analyzing them with the knowledge of what step each chosen image represents.</a:t>
            </a:r>
          </a:p>
          <a:p>
            <a:r>
              <a:rPr lang="en-US" sz="2000" dirty="0">
                <a:ln w="0"/>
                <a:solidFill>
                  <a:schemeClr val="tx1"/>
                </a:solidFill>
                <a:effectLst>
                  <a:outerShdw blurRad="38100" dist="19050" dir="2700000" algn="tl" rotWithShape="0">
                    <a:schemeClr val="dk1">
                      <a:alpha val="40000"/>
                    </a:schemeClr>
                  </a:outerShdw>
                </a:effectLst>
              </a:rPr>
              <a:t>In this way, it learns through the degradations what an image should look like over different degradation intervals, then estimates those degradation intervals in reverse for a fully undegraded image.</a:t>
            </a:r>
          </a:p>
          <a:p>
            <a:r>
              <a:rPr lang="en-US" sz="2000" dirty="0">
                <a:ln w="0"/>
                <a:solidFill>
                  <a:schemeClr val="tx1"/>
                </a:solidFill>
                <a:effectLst>
                  <a:outerShdw blurRad="38100" dist="19050" dir="2700000" algn="tl" rotWithShape="0">
                    <a:schemeClr val="dk1">
                      <a:alpha val="40000"/>
                    </a:schemeClr>
                  </a:outerShdw>
                </a:effectLst>
              </a:rPr>
              <a:t>The result of this is a set of generated images which estimate the look of an undegraded image based on a degraded counterpart. The Generative Image Diffuser can never truly make the original image, but it can make a pretty educated guess after training.</a:t>
            </a:r>
          </a:p>
        </p:txBody>
      </p:sp>
    </p:spTree>
    <p:extLst>
      <p:ext uri="{BB962C8B-B14F-4D97-AF65-F5344CB8AC3E}">
        <p14:creationId xmlns:p14="http://schemas.microsoft.com/office/powerpoint/2010/main" val="10968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B6C47-8489-D17D-E12D-085CF1A783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B135B-470B-EFAB-A5B9-B3B6F83EAAAB}"/>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The Results</a:t>
            </a:r>
          </a:p>
        </p:txBody>
      </p:sp>
      <p:sp>
        <p:nvSpPr>
          <p:cNvPr id="3" name="Content Placeholder 2">
            <a:extLst>
              <a:ext uri="{FF2B5EF4-FFF2-40B4-BE49-F238E27FC236}">
                <a16:creationId xmlns:a16="http://schemas.microsoft.com/office/drawing/2014/main" id="{72AC2473-C405-5394-9866-C3B4B98C6D8F}"/>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The resulting</a:t>
            </a:r>
          </a:p>
        </p:txBody>
      </p:sp>
    </p:spTree>
    <p:extLst>
      <p:ext uri="{BB962C8B-B14F-4D97-AF65-F5344CB8AC3E}">
        <p14:creationId xmlns:p14="http://schemas.microsoft.com/office/powerpoint/2010/main" val="3056737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40</TotalTime>
  <Words>301</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Celestial</vt:lpstr>
      <vt:lpstr>Generative Image Diffusion</vt:lpstr>
      <vt:lpstr>The Problem</vt:lpstr>
      <vt:lpstr>The Method</vt:lpstr>
      <vt:lpstr>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Laviolette</dc:creator>
  <cp:lastModifiedBy>Ethan Laviolette</cp:lastModifiedBy>
  <cp:revision>1</cp:revision>
  <dcterms:created xsi:type="dcterms:W3CDTF">2025-05-07T18:12:31Z</dcterms:created>
  <dcterms:modified xsi:type="dcterms:W3CDTF">2025-05-07T18:52:39Z</dcterms:modified>
</cp:coreProperties>
</file>