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</p:sldMasterIdLst>
  <p:notesMasterIdLst>
    <p:notesMasterId r:id="rId87"/>
  </p:notesMasterIdLst>
  <p:handoutMasterIdLst>
    <p:handoutMasterId r:id="rId88"/>
  </p:handoutMasterIdLst>
  <p:sldIdLst>
    <p:sldId id="256" r:id="rId2"/>
    <p:sldId id="259" r:id="rId3"/>
    <p:sldId id="368" r:id="rId4"/>
    <p:sldId id="367" r:id="rId5"/>
    <p:sldId id="362" r:id="rId6"/>
    <p:sldId id="363" r:id="rId7"/>
    <p:sldId id="364" r:id="rId8"/>
    <p:sldId id="366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9" r:id="rId19"/>
    <p:sldId id="378" r:id="rId20"/>
    <p:sldId id="380" r:id="rId21"/>
    <p:sldId id="381" r:id="rId22"/>
    <p:sldId id="382" r:id="rId23"/>
    <p:sldId id="383" r:id="rId24"/>
    <p:sldId id="385" r:id="rId25"/>
    <p:sldId id="387" r:id="rId26"/>
    <p:sldId id="388" r:id="rId27"/>
    <p:sldId id="402" r:id="rId28"/>
    <p:sldId id="403" r:id="rId29"/>
    <p:sldId id="391" r:id="rId30"/>
    <p:sldId id="392" r:id="rId31"/>
    <p:sldId id="393" r:id="rId32"/>
    <p:sldId id="394" r:id="rId33"/>
    <p:sldId id="395" r:id="rId34"/>
    <p:sldId id="396" r:id="rId35"/>
    <p:sldId id="398" r:id="rId36"/>
    <p:sldId id="397" r:id="rId37"/>
    <p:sldId id="437" r:id="rId38"/>
    <p:sldId id="399" r:id="rId39"/>
    <p:sldId id="400" r:id="rId40"/>
    <p:sldId id="401" r:id="rId41"/>
    <p:sldId id="404" r:id="rId42"/>
    <p:sldId id="405" r:id="rId43"/>
    <p:sldId id="406" r:id="rId44"/>
    <p:sldId id="343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43" r:id="rId53"/>
    <p:sldId id="414" r:id="rId54"/>
    <p:sldId id="444" r:id="rId55"/>
    <p:sldId id="415" r:id="rId56"/>
    <p:sldId id="416" r:id="rId57"/>
    <p:sldId id="417" r:id="rId58"/>
    <p:sldId id="314" r:id="rId59"/>
    <p:sldId id="315" r:id="rId60"/>
    <p:sldId id="316" r:id="rId61"/>
    <p:sldId id="317" r:id="rId62"/>
    <p:sldId id="418" r:id="rId63"/>
    <p:sldId id="419" r:id="rId64"/>
    <p:sldId id="420" r:id="rId65"/>
    <p:sldId id="421" r:id="rId66"/>
    <p:sldId id="423" r:id="rId67"/>
    <p:sldId id="424" r:id="rId68"/>
    <p:sldId id="298" r:id="rId69"/>
    <p:sldId id="329" r:id="rId70"/>
    <p:sldId id="323" r:id="rId71"/>
    <p:sldId id="425" r:id="rId72"/>
    <p:sldId id="426" r:id="rId73"/>
    <p:sldId id="427" r:id="rId74"/>
    <p:sldId id="439" r:id="rId75"/>
    <p:sldId id="438" r:id="rId76"/>
    <p:sldId id="434" r:id="rId77"/>
    <p:sldId id="428" r:id="rId78"/>
    <p:sldId id="441" r:id="rId79"/>
    <p:sldId id="440" r:id="rId80"/>
    <p:sldId id="442" r:id="rId81"/>
    <p:sldId id="430" r:id="rId82"/>
    <p:sldId id="431" r:id="rId83"/>
    <p:sldId id="432" r:id="rId84"/>
    <p:sldId id="433" r:id="rId85"/>
    <p:sldId id="361" r:id="rId86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99"/>
    <a:srgbClr val="FF0000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016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71704-84AB-4E76-B0BA-A1FD2F6D2AF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166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C0EDD-467B-4E08-994F-FD72AE28B50B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7415"/>
            <a:ext cx="543814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8B49C-83D9-414B-853A-4627B6DFE32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8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7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1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2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01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8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95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34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7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17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0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55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B49C-83D9-414B-853A-4627B6DFE3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21B780E-3C02-458E-9E7D-F0F7CB4E6D7A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118-2DF2-45B5-BB12-FF6EE11F0B07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265CE28-B541-40A1-A3FF-2FE0BC59BBF3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9DECD64-4BB9-412B-B44D-56A2359B68CA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51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B6D3715-F17E-4DBE-B479-9A03701E2401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2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F19-A672-401A-B6BF-3F15A6E6F720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8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277-55ED-463E-92D2-8AF364141F4B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C47-9D4F-4465-9E9D-ED8963C9C912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9403CF6-BD76-474F-A833-12D5AB7F268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8A7E-F5FA-454B-990E-3DE53B347129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6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D8F9B5-AC31-4157-871F-27E9B0C1FCC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3F78-5C4E-4413-B854-18E88DB244B7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58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44C6-424F-47B1-BA70-89B8514A1D5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29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3D2-E460-4498-9F81-EFA1248CAE64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7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C102-1EB0-4B60-9372-5F2255EEAF64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7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0222-07F0-4E42-9423-502E79E84B37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16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1E38-8635-4D03-B29A-C030D8B253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5570-01EC-4FB7-AB49-E776148B7AB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47FC-0730-4A42-AF62-E37DBB7D7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5856" y="281331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itchFamily="34" charset="0"/>
                <a:cs typeface="Arial" pitchFamily="34" charset="0"/>
              </a:rPr>
              <a:t>Curso de Sistemas de Informação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Projeto Final de Curso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157139" y="641022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2018</a:t>
            </a:r>
            <a:endParaRPr lang="en-US" sz="16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65291" y="3212976"/>
            <a:ext cx="5823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solidFill>
                  <a:srgbClr val="FFC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Equipe:       </a:t>
            </a:r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Camila Maria da Costa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itchFamily="34" charset="0"/>
                <a:ea typeface="Tahoma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Diego Vinícius César do Amaral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itchFamily="34" charset="0"/>
                <a:ea typeface="Tahoma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Jéssica Souza </a:t>
            </a:r>
            <a:r>
              <a:rPr lang="pt-BR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Pivoto</a:t>
            </a:r>
            <a:endParaRPr lang="pt-BR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itchFamily="34" charset="0"/>
                <a:ea typeface="Tahoma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Marcos Henrique Azevedo P. Júnior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itchFamily="34" charset="0"/>
                <a:ea typeface="Tahoma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Marcos Paulo Moreno Pereira</a:t>
            </a:r>
          </a:p>
          <a:p>
            <a:pPr>
              <a:lnSpc>
                <a:spcPct val="20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24" y="-287722"/>
            <a:ext cx="6502149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d) permitir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localização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supermercados de acordo com o raio de distância especificado pelo usuário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e) permitir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criação de listas de compras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que podem ser impressas ou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arquivadas.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1.3 Justificativa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Projetos que visam desenvolver soluções para o Comércio são relevantes para 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país;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As atividades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comerciais empregam significativa parcela da população e contribuem, em grande medida, para a composição do Produto Interno Bruto (PIB). 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243408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Segundo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IBGE (2016), o setor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supermercados: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É o maior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comércio brasileiro em receita líquida, correspondendo à 12,6% de participação no setor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comércio;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maior média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empregados por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empresa;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Reúne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mais de 89 mil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lojas estabelecidas no Brasil.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2. Revisão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bibliográfica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2.1 PROCESSO DECISÓRIO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Segundo Batista (2004), existem dois elementos fundamentais para a tomada de decisão: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canais de informação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redes de comunicação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canais de informação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referem-se aos locais onde se podem retirar os dados que serão utilizados pelas redes, que são responsáveis pela disseminação das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Podem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 referenciados como sendo também sistemas de apoio chamados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Sistema de Informação Gerencial (SIG)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Sistema de Apoio à Decisão (SAD).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Revisão bibliográfica</a:t>
            </a:r>
          </a:p>
          <a:p>
            <a:pPr algn="just">
              <a:lnSpc>
                <a:spcPct val="200000"/>
              </a:lnSpc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Níveis de Decisão e os Sistemas de Informação Automatizados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acordo com Florenzano (2015), para cada nível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organizacional (Estratégico, Tático e Operacional)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existe um tipo de sistema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(Sistema de informação gerencial), SPT (Sistema de processamento de informações), SIE (Sistema de informação executiva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baseia-se no sistema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SAD (Sistema de Apoio à tomada de decisões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definido por Silva e Teixeira (2002, p.72) como: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sistemas de informações ou modelos analíticos projetados para ajudar a gerenciar profissionais a tomar decisões mais eficazes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Segundo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Chaves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Falsarella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(1995), para desenvolver um SAD é necessário construir um ambiente de apoio à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decisão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60487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Revisão bibliográfica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2.1.2 Tecnologias da Informação que apoiam a tomada de decisão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tecnologia da informação tem sido intensamente empregada como instrumento para os mais diversos fins;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Rossetti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Morales (2007) afirmam que a tecnologia da informação é utilizada por indivíduos 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organizações: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acompanhar a velocidade com que as transformações vêm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ocorrendo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mundo;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b) 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aumentar a produção, melhorar a qualidade dos produtos;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c)  como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suporte à análise de mercados;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d) 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tornar ágil e eficaz a interação com mercados, com clientes e até com competidores. 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Revisão bibliográfica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2.2 SETOR SUPERMERCADISTA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estrutura do comércio brasileiro é formada basicamente por 3 segmentos de atividades:  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comércio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atacado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comércio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varejista e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comércio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veículos automotores, peças e motocicletas.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IBGE, 2016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AutoNum type="arabicPeriod" startAt="2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  <a:p>
            <a:pPr lvl="1"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 PROCESSO DECISÓRIO</a:t>
            </a:r>
          </a:p>
          <a:p>
            <a:pPr lvl="1"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2.2 SETOR SUPERMERCADISTA</a:t>
            </a:r>
          </a:p>
          <a:p>
            <a:pPr lvl="1"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2.3 TRABALHOS RELACIONADOS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AutoNum type="arabicPeriod" startAt="2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Processos da Gerência de Projetos</a:t>
            </a:r>
          </a:p>
          <a:p>
            <a:pPr marL="342900" indent="-342900" algn="just">
              <a:lnSpc>
                <a:spcPct val="200000"/>
              </a:lnSpc>
              <a:buFontTx/>
              <a:buAutoNum type="arabicPeriod" startAt="2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 e não funcionais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comércio varejista, uma mercadoria vendida é destinada ao consumidor final, para uso pessoal ou doméstico;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comércio atacadista, uma mercadoria é vendida destinada ao consumidor intermediário, principalmente, para outros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estabelecimentos.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(IBGE, 2016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acordo com a Pesquisa Anual de Comércio realizada pelo IBGE em 2016, a participação desses segmentos na receita operacional líquida do Comércio foi assim constituída: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45,3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%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atacado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45,1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%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varejo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9,6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% do comércio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veículos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Ainda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acordo com a Pesquisa Anual de Comércio realizada pelo IBGE em 2016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dentro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segmento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varejista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 setor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supermercados é o que teve a maior receita operacional líquida, com a maior média de pessoas ocupadas por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8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supermercados se destaca pelo elevado índice de crescimento nos últimos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anos;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2016, o faturamento nominal do setor foi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R$ 338,7 bilhões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contra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R$ 124,1 bilhões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2006, representando um aumento de cerca de 63,35% em 10 anos (BRADESCO, 2017). 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Imagem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975" y="1317239"/>
            <a:ext cx="8064896" cy="490333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984574" y="623184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 – Categorias mais vendidas nos supermercados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ABRAS (2011)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984574" y="6231848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2 – Categorias mais vendidas nos supermercados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ABRAS (2011)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560" y="1211546"/>
            <a:ext cx="8064896" cy="50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Revisão bibliográfica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2.2.2 Área de Influência do Estabelecimento 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setor varejista, o desempenho de supermercado depende, grandemente,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maior parte das vendas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consumidores e clientes que moram dentro de uma área geográfica relativamente pequena em torno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loja;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Investigar onde os clientes estão localizados é possível para identificar a dimensão geográfica da demanda de mercado disponível para certa loja. Parente e Kato (2001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Segundo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American Marketing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(AMA) (apud PARENTE; KATO, 2001, p. 47), a área de influência 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“uma área geográfica contendo os consumidores de uma empresa particular ou grupo de empresas para bens ou serviços específicos”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Imagem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889" y="1357526"/>
            <a:ext cx="8808913" cy="491861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009950" y="6276136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3 – Mapeamento dos consumidores em relação às lojas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Parente e Kato (2001)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7462" y="952394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Revisão bibliográfica</a:t>
            </a:r>
          </a:p>
          <a:p>
            <a:pPr lvl="0" algn="just">
              <a:lnSpc>
                <a:spcPct val="200000"/>
              </a:lnSpc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2.2.3 Estratégias de varejo </a:t>
            </a:r>
            <a:r>
              <a:rPr lang="pt-BR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Omnichannel</a:t>
            </a: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acordo com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João e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Pastore,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2017, p. 1 apud Cummins;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Peltier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Dixon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2014), “na tentativa de definir um modelo operacional, o varejo </a:t>
            </a:r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Omnichannel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as seguintes características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Jornadas de compras selecionadas e percorridas pelo próprio consumidor; 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-284522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5.   Artefatos da arquitetura do projeto e do sistema</a:t>
            </a:r>
          </a:p>
          <a:p>
            <a:pPr marL="342900" indent="-342900" algn="just">
              <a:lnSpc>
                <a:spcPct val="200000"/>
              </a:lnSpc>
              <a:buAutoNum type="arabicPeriod" startAt="6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Demonstração do sistema e heurísticas de usabilidade</a:t>
            </a:r>
          </a:p>
          <a:p>
            <a:pPr marL="342900" indent="-342900" algn="just">
              <a:lnSpc>
                <a:spcPct val="200000"/>
              </a:lnSpc>
              <a:buAutoNum type="arabicPeriod" startAt="6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marL="342900" indent="-342900" algn="just">
              <a:lnSpc>
                <a:spcPct val="200000"/>
              </a:lnSpc>
              <a:buAutoNum type="arabicPeriod" startAt="6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Desenvolvimento de canais para atuar em sinergia, ao contrário de canais sendo desenvolvidos isoladamente, do começo ao fim do processo; 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Inclusão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canais digitais na oferta da loja como uma extensão física do serviço on-line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Segmentação complexa de consumidores, não segmentando mais em grupos ou clusters, partindo do pressuposto de que cada indivíduo se envolve com um único canal preferido;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0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uma imagem única e universal e de um portfólio de produtos e serviços que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abranja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canais, em oposição a canais de marcas diferentes com ofertas distintas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Aumento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 modularização dos serviços para permitir transições de canal em oposição a obrigação a lidar apenas com uma empresa específica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-in) para canais individuais;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complementos on-line para serviços baseados no fornecimento de bens físicos.</a:t>
            </a:r>
          </a:p>
          <a:p>
            <a:pPr lvl="0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inovação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varejo que passa pela estratégia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Omnichannel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em seu foco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proposição de novas e perfeitas experiências aos clientes dos varejistas.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Pastore(2017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-391114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Revisão bibliográfica</a:t>
            </a:r>
            <a:endParaRPr lang="pt-BR" sz="2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2.3 TRABALHOS RELACIONADOS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de colaboração em massa para reduzir gastos dos consumidores em compras de supermercado.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Cunico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2012);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b) 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Gastometro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(Albrecht, 2014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lnSpc>
                <a:spcPct val="200000"/>
              </a:lnSpc>
            </a:pP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Partes interessadas</a:t>
            </a: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Segundo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Pressman (2016, p. 685), um gerenciamento eficiente do desenvolvimento de software se concentra nos quatro “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pessoas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projeto.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lnSpc>
                <a:spcPct val="200000"/>
              </a:lnSpc>
            </a:pP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Partes interessadas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“Pessoas”, as partes interessadas são: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FAI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gerente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equipe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supermercados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 consumidores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lnSpc>
                <a:spcPct val="200000"/>
              </a:lnSpc>
            </a:pP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ciclo de vida</a:t>
            </a: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Sobre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“Produto”, o produto trata-se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Já o processo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 como no referencia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modelo incremental conciliado com o modelo ágil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Master: Jéssica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Equipe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205109"/>
            <a:ext cx="80648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Inclui atividades como: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aily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 meeting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da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execução da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retrospectiva da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200000"/>
              </a:lnSpc>
            </a:pPr>
            <a:endParaRPr lang="pt-BR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" name="Imagem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0009"/>
            <a:ext cx="8424936" cy="4753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/>
          <p:cNvSpPr txBox="1"/>
          <p:nvPr/>
        </p:nvSpPr>
        <p:spPr>
          <a:xfrm>
            <a:off x="1624475" y="6043354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4 – Modelo incremental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Pressman (2010)</a:t>
            </a:r>
          </a:p>
        </p:txBody>
      </p:sp>
    </p:spTree>
    <p:extLst>
      <p:ext uri="{BB962C8B-B14F-4D97-AF65-F5344CB8AC3E}">
        <p14:creationId xmlns:p14="http://schemas.microsoft.com/office/powerpoint/2010/main" val="4739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-410870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adaptativos, como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utilizado no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 colaboração do modelo de ciclo de vida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incremental: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geralmente são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preferidos quando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lida com um ambiente em rápida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mutação;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quando os requisitos e escopo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são difíceis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definir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antecipadamente;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quando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possível definir pequenas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melhorias incrementais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 agregarão valor às partes interessadas.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432495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“papel crescente no presente e no futuro das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empresas”. (Silva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Teixeira (2002, p. 70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algn="just">
              <a:lnSpc>
                <a:spcPct val="200000"/>
              </a:lnSpc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principal entrada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processo decisório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níveis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estratégicos, táticos 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operacionais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atingir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uma organização e a dinamização de suas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atividades.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224098"/>
            <a:ext cx="8712968" cy="507990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23728" y="630400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Modelo SCRUM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Pressman (2006)</a:t>
            </a:r>
          </a:p>
        </p:txBody>
      </p:sp>
    </p:spTree>
    <p:extLst>
      <p:ext uri="{BB962C8B-B14F-4D97-AF65-F5344CB8AC3E}">
        <p14:creationId xmlns:p14="http://schemas.microsoft.com/office/powerpoint/2010/main" val="24374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 Áreas do conhecimento</a:t>
            </a: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foram abordadas e aplicadas as seguintes áreas de conhecimento: 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escopo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integração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riscos</a:t>
            </a:r>
            <a:endParaRPr lang="pt-BR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159428"/>
            <a:ext cx="80648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3.3.1 Gestão do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escopo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nclui 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os processos necessários para assegurar que o projeto inclui todo o trabalho necessário, e apenas o necessário, para terminar o projeto com </a:t>
            </a:r>
            <a:r>
              <a:rPr lang="pt-B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sucesso;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gerenciamento do escopo do projeto está relacionado principalmente com a definição e controle do que está e do que não está incluso no projeto</a:t>
            </a:r>
            <a:r>
              <a:rPr lang="pt-B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PMI (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2013)</a:t>
            </a: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define o PMI (2013, p. 105), o processo de “subdivisão das entregas e do trabalho do projeto em componentes menores e mais facilmente gerenciáveis” permite a elaboração da EAP.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1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0" y="6255130"/>
            <a:ext cx="2580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EAP Fase 1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793269" y="6263079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8 – EAP Fase 3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24475" y="6271028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EAP Fase 2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</a:p>
        </p:txBody>
      </p:sp>
      <p:pic>
        <p:nvPicPr>
          <p:cNvPr id="1026" name="Picture 2" descr="C:\Users\supor\Desktop\Fas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36598"/>
            <a:ext cx="1652373" cy="50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por\Desktop\Fas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17" y="1236598"/>
            <a:ext cx="1959672" cy="50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por\Desktop\Fase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27" y="1236598"/>
            <a:ext cx="2403823" cy="50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3.3.2 </a:t>
            </a: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do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  <a:p>
            <a:pPr algn="just">
              <a:lnSpc>
                <a:spcPct val="200000"/>
              </a:lnSpc>
            </a:pP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necessários </a:t>
            </a: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gerenciar o tempo de um projeto são: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lanejar </a:t>
            </a: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gerenciamento do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cronograma;</a:t>
            </a: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efinir </a:t>
            </a: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atividades;</a:t>
            </a: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equenciar </a:t>
            </a: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atividades;</a:t>
            </a: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stimar </a:t>
            </a: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recursos das atividades e as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durações.</a:t>
            </a: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esenvolver </a:t>
            </a: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cronograma e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controlá-lo.</a:t>
            </a:r>
          </a:p>
          <a:p>
            <a:pPr lvl="1" algn="just">
              <a:lnSpc>
                <a:spcPct val="200000"/>
              </a:lnSpc>
            </a:pP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 </a:t>
            </a: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2013)</a:t>
            </a:r>
            <a:endParaRPr lang="pt-B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" y="1274292"/>
            <a:ext cx="8801772" cy="502735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331640" y="6324043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Cronograma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</a:p>
        </p:txBody>
      </p:sp>
    </p:spTree>
    <p:extLst>
      <p:ext uri="{BB962C8B-B14F-4D97-AF65-F5344CB8AC3E}">
        <p14:creationId xmlns:p14="http://schemas.microsoft.com/office/powerpoint/2010/main" val="243076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35696" y="4526565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10 – Resumo de esforço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99809"/>
              </p:ext>
            </p:extLst>
          </p:nvPr>
        </p:nvGraphicFramePr>
        <p:xfrm>
          <a:off x="467546" y="1620973"/>
          <a:ext cx="8136902" cy="2758371"/>
        </p:xfrm>
        <a:graphic>
          <a:graphicData uri="http://schemas.openxmlformats.org/drawingml/2006/table">
            <a:tbl>
              <a:tblPr firstRow="1" firstCol="1" bandRow="1"/>
              <a:tblGrid>
                <a:gridCol w="2032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1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7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7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75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pt-BR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1ª. Fase</a:t>
                      </a:r>
                      <a:endParaRPr lang="pt-BR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2ª. Fase</a:t>
                      </a:r>
                      <a:endParaRPr lang="pt-BR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3ª. Fase</a:t>
                      </a:r>
                      <a:endParaRPr lang="pt-BR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4ª. Fase</a:t>
                      </a:r>
                      <a:endParaRPr lang="pt-BR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Estimativa </a:t>
                      </a:r>
                      <a:r>
                        <a:rPr lang="pt-BR" sz="16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Ad-hoc</a:t>
                      </a:r>
                      <a:endParaRPr lang="pt-BR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400/400h</a:t>
                      </a:r>
                      <a:endParaRPr lang="pt-BR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600/1000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1000/2000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Dicionário EAP</a:t>
                      </a:r>
                      <a:endParaRPr lang="pt-BR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356/356h</a:t>
                      </a:r>
                      <a:endParaRPr lang="pt-BR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523/879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878/1757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5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Efetivo Realizado</a:t>
                      </a:r>
                      <a:endParaRPr lang="pt-BR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250/250h</a:t>
                      </a:r>
                      <a:endParaRPr lang="pt-BR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508/758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664/1422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4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3.3.3 </a:t>
            </a: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integração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gerenciamento da integração do projeto inclui os processos e atividades para identificar, definir, combinar, unificar e coordenar os vários processos e atividades dentro dos grupos de processos de gerenciamento do projeto. 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3.3.3.1 Monitoramento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3.3.3.2 Controle da configuração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controle de configuração, utiliza-se: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Google Drive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comércio varejista, as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 de informação:</a:t>
            </a: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Apoiam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os pequenos, médios ou grandes negócios;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Podem ser usadas para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melhorar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o fluxo das informações entre os processos, para a publicidade e propaganda de produtos e serviços oferecidos;</a:t>
            </a:r>
          </a:p>
          <a:p>
            <a:pPr lvl="1"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subsídio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para a tomada de decisão de compra de consumidores e clientes.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3.3.3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Controle </a:t>
            </a: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mudança</a:t>
            </a:r>
            <a:endParaRPr lang="pt-BR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controle de mudanças consiste no processo de revisar todas as solicitações de mudança referente ao escopo principal do projeto, assim como aprovar as mudanças e gerenciá-las.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3.3.4 Gestão da qualidade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acordo com o PMI (2013, p. 227), “O gerenciamento da qualidade do projeto trabalha para garantir que os requisitos do projeto, incluindo os requisitos do produto sejam cumpridos e validados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isso, 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utiliza: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efinição dos papéis dos integrantes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Normas ABNT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ontes de referência confiáveis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ocumentação consistente</a:t>
            </a:r>
          </a:p>
          <a:p>
            <a:pPr lvl="1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padrão UML para modelagem</a:t>
            </a:r>
          </a:p>
          <a:p>
            <a:pPr lvl="1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Conventions</a:t>
            </a:r>
            <a:endParaRPr lang="pt-B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pt-B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ontrole de versão</a:t>
            </a:r>
          </a:p>
          <a:p>
            <a:pPr lvl="1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reuniões periódicas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Processos da gerência de projeto</a:t>
            </a:r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3.3.5 </a:t>
            </a: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riscos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de um gerenciamento proativo de riscos é aumentar a probabilidade e o impacto dos eventos positivos (oportunidades) e reduzir a probabilidade e o impacto dos eventos negativos (ameaças) do projeto.</a:t>
            </a:r>
          </a:p>
          <a:p>
            <a:pPr algn="just">
              <a:lnSpc>
                <a:spcPct val="200000"/>
              </a:lnSpc>
            </a:pP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17390"/>
            <a:ext cx="9144000" cy="221008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835696" y="4621331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11 – Tabela do ricos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1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0370" y="1049380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4. Requisitos funcionais e não funcionais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 de sistema de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especifica uma função que o sistema ou componente deve ser capaz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realizar;</a:t>
            </a:r>
          </a:p>
          <a:p>
            <a:pPr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são requisitos que definem o comportamento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sistema;</a:t>
            </a:r>
          </a:p>
          <a:p>
            <a:pPr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Esses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capturam as funcionalidades sob o ponto de vista do usuário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Mendes (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funcionais são subdivididos de acordo com as necessidades das partes interessadas no projeto, que por sua vez são: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Consumidor (Pessoa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Física ou Pessoa Jurídica)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Estabelecimento de supermercado (Pessoa Jurídica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funcionais podem ser representados através dos diagramas de Caso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Uso,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subdivididos em módulos. Os módulos são: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Módulo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Módulo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Módulo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estabelecimento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Módulo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51720" y="630400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12 – Módulo acesso do projeto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endParaRPr lang="pt-B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" y="1205179"/>
            <a:ext cx="8869420" cy="50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09950" y="6229055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13 – Módulo consumidor do projeto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endParaRPr lang="pt-B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06" y="1287631"/>
            <a:ext cx="8666434" cy="4941423"/>
          </a:xfrm>
          <a:prstGeom prst="rect">
            <a:avLst/>
          </a:prstGeom>
        </p:spPr>
      </p:pic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Formulação do problema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Estabelecimentos oferecem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serviço de forma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descuidada;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Estabelecimentos necessitam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melhoria nos processos e no atendimento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pessoal;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Queixas como falta de troco, demora em passar o produto, falta de cuidado no manuseio das compras, filas nos estacionamentos e mau humor dos operadores de caixa são comuns entre 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consumidores;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09950" y="630400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14 – Módulo estabelecimento do projeto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endParaRPr lang="pt-B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1" y="1257208"/>
            <a:ext cx="8959684" cy="5046794"/>
          </a:xfrm>
          <a:prstGeom prst="rect">
            <a:avLst/>
          </a:prstGeom>
        </p:spPr>
      </p:pic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09950" y="622192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15 – Visão geral do projeto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EzMart</a:t>
            </a:r>
            <a:endParaRPr lang="pt-B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309753"/>
            <a:ext cx="8399983" cy="49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4. Requisitos funcionais e não funcionais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Funcionais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São restrições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impostas sobre os serviços ou funções oferecidas pelo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sistema;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elas, estão restrições de tempo, restrições sobre o processo de desenvolvimento e padrões a serem seguidos.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Sommerville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(2007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eficiência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01 – Disponibilidade do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02 –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Escalabilidade</a:t>
            </a:r>
          </a:p>
          <a:p>
            <a:pPr lvl="0"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de confiabilidade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03 – Consistência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de usabilidade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04 –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responsivo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05 –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Acessibilidade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06 – Interface gráfica de usuário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minimalista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0375" y="1052736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de entrega: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07 – Datas para entrega dos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incrementos</a:t>
            </a:r>
          </a:p>
          <a:p>
            <a:pPr lvl="1" algn="just">
              <a:lnSpc>
                <a:spcPct val="20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codificação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08 – Convenção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codificação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09 – Ambiente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10 – Linguagem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11 – Política de senhas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padrões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12 – Padrão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13 – Processo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Requisitos de interoperabilidade: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14 – Compatibilidade de navegadores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15 – Provedor de mapas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16 – Sistema Gerenciador de Banco de dados (SGDB)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17 – Servidor Web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18 – Servidor de E-mail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4. Requisitos funcionais e não funcionais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éticos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19 – Confidencialidade das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RNF 20 – Privacidade nos dados cadastrais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041023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5. Artefatos da arquitetura do projeto e do sistema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arquitetura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um projeto ou sistema computacional é a estrutura que abrange os componentes do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as propriedades externamente visíveis destes componentes e as relações entre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eles;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é pode oferecer em certo número de visões, cada uma representando uma projeção de descrição completa e mostrando aspectos particulares dele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Pressman (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09950" y="630400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16 – Modelo Operacional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9" y="1278902"/>
            <a:ext cx="8517690" cy="50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09950" y="622192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17– Modelo Entidade Relacionamento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" y="1326498"/>
            <a:ext cx="8683625" cy="4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Estabelecimentos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oferece poucos tipos de veiculação de informações como promoções, telefones para contato, formas de pagamento e entrega de mercadorias, sendo a mais comum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catálogos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supermercado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Observa-se, assim, a necessidade dos supermercados implementar meios para avaliarem continuamente como está a qualidade de seus produtos e também a prestação de seus serviços.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09950" y="622192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18 – Diagrama de Pacotes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6" y="1286506"/>
            <a:ext cx="8808914" cy="49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5.1 Projeto de Sistemas Distribuídos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eterogeneidade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(Java Virtual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istemas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abertos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egurança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(Apache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ratamento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falhas (recursos Apache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oncorrência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ransparência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10843"/>
            <a:ext cx="3060340" cy="49264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883936" y="6221922"/>
            <a:ext cx="512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19 – Diagrama de Sistemas Distribuídos</a:t>
            </a:r>
          </a:p>
          <a:p>
            <a:pPr algn="ctr">
              <a:lnSpc>
                <a:spcPct val="150000"/>
              </a:lnSpc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Equipe (2018)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139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Demonstração do sistema e heurísticas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usabilidade</a:t>
            </a:r>
          </a:p>
          <a:p>
            <a:pPr>
              <a:lnSpc>
                <a:spcPct val="200000"/>
              </a:lnSpc>
            </a:pP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323528" y="2000607"/>
            <a:ext cx="851249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Nielsen (1993) medir a usabilidade de uma interface envolve não apenas medir questões relativas às funcionalidades de um </a:t>
            </a:r>
            <a:r>
              <a:rPr lang="pt-BR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software.</a:t>
            </a:r>
          </a:p>
          <a:p>
            <a:pPr algn="just">
              <a:lnSpc>
                <a:spcPct val="150000"/>
              </a:lnSpc>
            </a:pPr>
            <a:endParaRPr lang="pt-BR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visibilidade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estado atual no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correspondência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 o sistema e o mundo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real;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liberdade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controle para 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usuário;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consistência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padrões;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prevenções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erros;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reconhecimento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vez de memorização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460375" y="1585549"/>
            <a:ext cx="85124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eficiência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uso;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estética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design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minimalista;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ajudar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usuários a identificarem, diagnosticarem e recuperarem-se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erros;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ajuda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documentação.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1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Conclusão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funcionais e não funcionais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Sistemas distribuídos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Gerência do projeto.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Referências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ALBRECHT, Mauro. GASTOMETRO: desenvolvimento de um aplicativo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auxiliar nas compras de supermercados. 2014. 49 p. Monografia de Especialização (Especialista em Desenvolvimento de Sistemas para Internet e Dispositivos Móveis)- Universidade Tecnológica Federal do Paraná, Francisco Beltrão - Brasil, 2014. Disponível em:&lt;http://repositorio.roca.utfpr.edu.br/jspui/bitstream/1/6915/1/FB_DESIDM_I_2014_05.pdf&gt;. Acesso em: 09 mar. 2018.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ASSOCIAÇÃO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BRASILEIRA DE SUPERMERCADOS (ABRAS).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Guia Abras de Marcas Próprias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São Paulo: ABRAS, 2011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BATISTA, Emerson de Oliveira.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Sistema de Informação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uso consciente da tecnologia para o gerenciamento. São Paulo: Saraiva,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2004.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BRADESCO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Supermercados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São Paulo: 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S.n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], 2017. Disponível em: &lt;https://www.economiaemdia.com.br/EconomiaEmDia/pdf/infset_supermercados.pdf&gt;. Acesso em: Jul. 2018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BELMIRO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João; PASTORE, Ricardo. "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Pesquisa em Varejo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Omnichannel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 uma Revisão Sistemática e Análise de Conteúdo Quantitativo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 .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11º Congresso Latino-Americano de Varejo:"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Shopper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Experience"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(2017): n. pág. Web. 10 Ago.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COULOURIS, George; DOLLIMORE, Jean; TIM,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Kindberg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Sistemas distribuídos - conceitos e projeto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4. ed. São Paulo: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Bookman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2007.</a:t>
            </a:r>
          </a:p>
          <a:p>
            <a:pPr algn="just"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CUNICO,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Malton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William Machado. 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sistema de colaboração em massa para reduzir gastos dos consumidores com compras de supermercado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2012. 45 p. Trabalho de conclusão de curso (Tecnologia em Desenvolvimento de Sistemas Distribuídos)- Universidade Tecnológica Federal do Paraná – UTFPR; Curitiba-Brasil, 2012. Disponível em: &lt;https://portaldeinformacao.utfpr.edu.br/Record/roca-1-1125&gt;. Acesso em: 09 mar. 2018.</a:t>
            </a:r>
          </a:p>
          <a:p>
            <a:pPr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 Objetivos</a:t>
            </a: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sistema de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software,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baseado em tecnologias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 ser utilizado como um canal de comunicação digital entre supermercados e seus consumidores.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-284522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FLORENZANO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Cláudio.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Tipos de sistema de informação nas organizações.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2015. Disponível em: &lt; http://www.cbsi.net.br/2015/04/tipos-de-sistemas-de-informacao-nas-organizacoes.html&gt;.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04 mar. 2018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MENDES,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Engenharia de Software 3 – Requisitos Não Funcionais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2016. Disponível em: &lt;http://www.devmedia.com.br/artigo-engenharia-de-software-3-requisitos-nao-funcionais/9525&gt;. Acesso em: 28 mar. 2018.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J.; KATO, T. H.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Área de influência: um estudo no varejo de supermercados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RAE - Revista de Administração de Empresas, São Paulo, v. 41, n. 3, p. 46-53, Abr./Jun. 2001. Disponível em: &lt;http://www.scielo.br/pdf/rae/v41n2/v41n2a05&gt; Acesso: 21 abr. 2018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PRESSMAN, Roger S. Engenharia de software: uma abordagem profissional. 8. ed. Porto Alegre: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Bookman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2016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0375" y="1052736"/>
            <a:ext cx="80648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ROJO, F. J. G. Pesquisa: o comportamento do consumidor nos supermercados. ERA - Revista de Administração de Empresas, São Paulo, v. 38, n. 3, p. 16-24, Jul./Set.1998. Disponível em: &lt; http://www.scielo.br/pdf/rae/v38n3/a03v38n3.pdf&gt; Acesso em: 21 abr. 2018.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ROSSETTI,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Adroaldo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Guimarães; MORALES,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Bey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Tcholakian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O papel da tecnologia da informação na gestão do conhecimento. Ciência da Informação, 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S.l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.], v. 36, n. 1, dez. 2007. Disponível em: &lt;http://revista.ibict.br/ciinf/article/view/1191/1362&gt;. Acesso em: 21 abr. 2018.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0375" y="119675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ROSSETTI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Adroaldo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Guimarães; MORALES,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Bey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Tcholakian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O papel da tecnologia da informação na gestão do conhecimento. Ciência da Informação, 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S.l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.], v. 36, n. 1, dez. 2007. Disponível em: &lt;http://revista.ibict.br/ciinf/article/view/1191/1362&gt;. Acesso em: 21 abr. 2018.</a:t>
            </a:r>
          </a:p>
          <a:p>
            <a:pPr>
              <a:lnSpc>
                <a:spcPct val="20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SILVA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M. C. M.; TEIXEIRA, R. M. Gerenciamento da tecnologia da informação para tomada de decisão em supermercados. Revista de Ciências da Administração, Florianópolis, v. 4, n. 6, p.69-80,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/jun. 2002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SOMMERVILLE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Ian. Engenharia de Software. 8. ed. Rio de Janeiro: Prentice-Hall, 2008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PROJECT MANAGEMENT INSTITUTE.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Guia do Conhecimento 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de Projetos (GUIA PMBOK)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5. ed.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Pennsylvania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Project Management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2013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9" y="-31541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419872" y="2483379"/>
            <a:ext cx="8808913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55575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1026" name="Picture 2" descr="Resultado de imagem para carrinho de supermerca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" y="397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" name="AutoShape 2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6" name="AutoShape 6" descr="Resultado de imagem para objetivos de desenvolvimento sustentá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9"/>
          <a:stretch/>
        </p:blipFill>
        <p:spPr>
          <a:xfrm>
            <a:off x="76811" y="-500083"/>
            <a:ext cx="1547664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99" y="-351396"/>
            <a:ext cx="2808312" cy="20612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39552" y="1340768"/>
            <a:ext cx="80648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 podem ser elencados como: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coletar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dos consumidores em relação à ambiente, limpeza, mercadorias, preços, etc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.;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b) divulgar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aos consumidores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preços, ofertas, promoções por meio de propagandas de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marketing;</a:t>
            </a:r>
          </a:p>
          <a:p>
            <a:pPr algn="just">
              <a:lnSpc>
                <a:spcPct val="200000"/>
              </a:lnSpc>
            </a:pPr>
            <a:endParaRPr lang="pt-B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c)  permitir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comparação de preços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sua lista de produtos em todos os supermercados desejados ou mais próximo do raio de localização do usuário;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7FC-0730-4A42-AF62-E37DBB7D78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lha de Vapor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ilha de Vapor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4968</TotalTime>
  <Words>3596</Words>
  <Application>Microsoft Office PowerPoint</Application>
  <PresentationFormat>Apresentação na tela (4:3)</PresentationFormat>
  <Paragraphs>593</Paragraphs>
  <Slides>85</Slides>
  <Notes>85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86" baseType="lpstr">
      <vt:lpstr>Trilha de Vapor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Afonso</dc:creator>
  <cp:lastModifiedBy>supor</cp:lastModifiedBy>
  <cp:revision>760</cp:revision>
  <dcterms:created xsi:type="dcterms:W3CDTF">2014-01-05T18:36:17Z</dcterms:created>
  <dcterms:modified xsi:type="dcterms:W3CDTF">2018-09-21T11:46:02Z</dcterms:modified>
</cp:coreProperties>
</file>