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7" r:id="rId1"/>
  </p:sldMasterIdLst>
  <p:notesMasterIdLst>
    <p:notesMasterId r:id="rId101"/>
  </p:notesMasterIdLst>
  <p:handoutMasterIdLst>
    <p:handoutMasterId r:id="rId102"/>
  </p:handoutMasterIdLst>
  <p:sldIdLst>
    <p:sldId id="256" r:id="rId2"/>
    <p:sldId id="257" r:id="rId3"/>
    <p:sldId id="336" r:id="rId4"/>
    <p:sldId id="337" r:id="rId5"/>
    <p:sldId id="258" r:id="rId6"/>
    <p:sldId id="338" r:id="rId7"/>
    <p:sldId id="259" r:id="rId8"/>
    <p:sldId id="299" r:id="rId9"/>
    <p:sldId id="260" r:id="rId10"/>
    <p:sldId id="261" r:id="rId11"/>
    <p:sldId id="300" r:id="rId12"/>
    <p:sldId id="262" r:id="rId13"/>
    <p:sldId id="301" r:id="rId14"/>
    <p:sldId id="263" r:id="rId15"/>
    <p:sldId id="264" r:id="rId16"/>
    <p:sldId id="302" r:id="rId17"/>
    <p:sldId id="265" r:id="rId18"/>
    <p:sldId id="266"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2" r:id="rId42"/>
    <p:sldId id="291" r:id="rId43"/>
    <p:sldId id="293" r:id="rId44"/>
    <p:sldId id="294" r:id="rId45"/>
    <p:sldId id="295" r:id="rId46"/>
    <p:sldId id="353" r:id="rId47"/>
    <p:sldId id="354" r:id="rId48"/>
    <p:sldId id="355" r:id="rId49"/>
    <p:sldId id="356" r:id="rId50"/>
    <p:sldId id="296" r:id="rId51"/>
    <p:sldId id="303" r:id="rId52"/>
    <p:sldId id="304" r:id="rId53"/>
    <p:sldId id="306" r:id="rId54"/>
    <p:sldId id="307" r:id="rId55"/>
    <p:sldId id="339" r:id="rId56"/>
    <p:sldId id="340" r:id="rId57"/>
    <p:sldId id="341" r:id="rId58"/>
    <p:sldId id="342" r:id="rId59"/>
    <p:sldId id="343" r:id="rId60"/>
    <p:sldId id="345" r:id="rId61"/>
    <p:sldId id="346" r:id="rId62"/>
    <p:sldId id="347" r:id="rId63"/>
    <p:sldId id="348" r:id="rId64"/>
    <p:sldId id="350" r:id="rId65"/>
    <p:sldId id="349" r:id="rId66"/>
    <p:sldId id="351" r:id="rId67"/>
    <p:sldId id="352" r:id="rId68"/>
    <p:sldId id="357" r:id="rId69"/>
    <p:sldId id="297" r:id="rId70"/>
    <p:sldId id="312" r:id="rId71"/>
    <p:sldId id="313" r:id="rId72"/>
    <p:sldId id="314" r:id="rId73"/>
    <p:sldId id="315" r:id="rId74"/>
    <p:sldId id="316" r:id="rId75"/>
    <p:sldId id="317" r:id="rId76"/>
    <p:sldId id="318" r:id="rId77"/>
    <p:sldId id="319" r:id="rId78"/>
    <p:sldId id="320" r:id="rId79"/>
    <p:sldId id="327" r:id="rId80"/>
    <p:sldId id="321" r:id="rId81"/>
    <p:sldId id="322" r:id="rId82"/>
    <p:sldId id="328" r:id="rId83"/>
    <p:sldId id="298" r:id="rId84"/>
    <p:sldId id="329" r:id="rId85"/>
    <p:sldId id="323" r:id="rId86"/>
    <p:sldId id="308" r:id="rId87"/>
    <p:sldId id="325" r:id="rId88"/>
    <p:sldId id="326" r:id="rId89"/>
    <p:sldId id="330" r:id="rId90"/>
    <p:sldId id="310" r:id="rId91"/>
    <p:sldId id="311" r:id="rId92"/>
    <p:sldId id="334" r:id="rId93"/>
    <p:sldId id="331" r:id="rId94"/>
    <p:sldId id="333" r:id="rId95"/>
    <p:sldId id="335" r:id="rId96"/>
    <p:sldId id="358" r:id="rId97"/>
    <p:sldId id="359" r:id="rId98"/>
    <p:sldId id="360" r:id="rId99"/>
    <p:sldId id="361" r:id="rId100"/>
  </p:sldIdLst>
  <p:sldSz cx="9144000" cy="6858000" type="screen4x3"/>
  <p:notesSz cx="6797675"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99"/>
    <a:srgbClr val="FF0000"/>
    <a:srgbClr val="FF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34"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2016"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A5271704-84AB-4E76-B0BA-A1FD2F6D2AF1}" type="datetimeFigureOut">
              <a:rPr lang="pt-BR" smtClean="0"/>
              <a:pPr/>
              <a:t>17/08/2018</a:t>
            </a:fld>
            <a:endParaRPr lang="pt-BR"/>
          </a:p>
        </p:txBody>
      </p:sp>
      <p:sp>
        <p:nvSpPr>
          <p:cNvPr id="4" name="Espaço Reservado para Rodapé 3"/>
          <p:cNvSpPr>
            <a:spLocks noGrp="1"/>
          </p:cNvSpPr>
          <p:nvPr>
            <p:ph type="ftr" sz="quarter" idx="2"/>
          </p:nvPr>
        </p:nvSpPr>
        <p:spPr>
          <a:xfrm>
            <a:off x="0" y="9432925"/>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32925"/>
            <a:ext cx="2946400" cy="496888"/>
          </a:xfrm>
          <a:prstGeom prst="rect">
            <a:avLst/>
          </a:prstGeom>
        </p:spPr>
        <p:txBody>
          <a:bodyPr vert="horz" lIns="91440" tIns="45720" rIns="91440" bIns="45720" rtlCol="0" anchor="b"/>
          <a:lstStyle>
            <a:lvl1pPr algn="r">
              <a:defRPr sz="1200"/>
            </a:lvl1pPr>
          </a:lstStyle>
          <a:p>
            <a:endParaRPr lang="pt-BR" dirty="0"/>
          </a:p>
        </p:txBody>
      </p:sp>
    </p:spTree>
    <p:extLst>
      <p:ext uri="{BB962C8B-B14F-4D97-AF65-F5344CB8AC3E}">
        <p14:creationId xmlns:p14="http://schemas.microsoft.com/office/powerpoint/2010/main" val="3456166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657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50443" y="0"/>
            <a:ext cx="2945659" cy="496570"/>
          </a:xfrm>
          <a:prstGeom prst="rect">
            <a:avLst/>
          </a:prstGeom>
        </p:spPr>
        <p:txBody>
          <a:bodyPr vert="horz" lIns="91440" tIns="45720" rIns="91440" bIns="45720" rtlCol="0"/>
          <a:lstStyle>
            <a:lvl1pPr algn="r">
              <a:defRPr sz="1200"/>
            </a:lvl1pPr>
          </a:lstStyle>
          <a:p>
            <a:fld id="{77EC0EDD-467B-4E08-994F-FD72AE28B50B}" type="datetimeFigureOut">
              <a:rPr lang="en-US" smtClean="0"/>
              <a:pPr/>
              <a:t>8/17/2018</a:t>
            </a:fld>
            <a:endParaRPr lang="en-US"/>
          </a:p>
        </p:txBody>
      </p:sp>
      <p:sp>
        <p:nvSpPr>
          <p:cNvPr id="4" name="Espaço Reservado para Imagem de Slide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79768" y="4717415"/>
            <a:ext cx="5438140" cy="446913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9433106"/>
            <a:ext cx="2945659" cy="49657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50443" y="9433106"/>
            <a:ext cx="2945659" cy="496570"/>
          </a:xfrm>
          <a:prstGeom prst="rect">
            <a:avLst/>
          </a:prstGeom>
        </p:spPr>
        <p:txBody>
          <a:bodyPr vert="horz" lIns="91440" tIns="45720" rIns="91440" bIns="45720" rtlCol="0" anchor="b"/>
          <a:lstStyle>
            <a:lvl1pPr algn="r">
              <a:defRPr sz="1200"/>
            </a:lvl1pPr>
          </a:lstStyle>
          <a:p>
            <a:fld id="{7BE8B49C-83D9-414B-853A-4627B6DFE324}" type="slidenum">
              <a:rPr lang="en-US" smtClean="0"/>
              <a:pPr/>
              <a:t>‹nº›</a:t>
            </a:fld>
            <a:endParaRPr lang="en-US"/>
          </a:p>
        </p:txBody>
      </p:sp>
    </p:spTree>
    <p:extLst>
      <p:ext uri="{BB962C8B-B14F-4D97-AF65-F5344CB8AC3E}">
        <p14:creationId xmlns:p14="http://schemas.microsoft.com/office/powerpoint/2010/main" val="24112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a:t>
            </a:fld>
            <a:endParaRPr lang="en-US"/>
          </a:p>
        </p:txBody>
      </p:sp>
    </p:spTree>
    <p:extLst>
      <p:ext uri="{BB962C8B-B14F-4D97-AF65-F5344CB8AC3E}">
        <p14:creationId xmlns:p14="http://schemas.microsoft.com/office/powerpoint/2010/main" val="271748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10</a:t>
            </a:fld>
            <a:endParaRPr lang="en-US"/>
          </a:p>
        </p:txBody>
      </p:sp>
    </p:spTree>
    <p:extLst>
      <p:ext uri="{BB962C8B-B14F-4D97-AF65-F5344CB8AC3E}">
        <p14:creationId xmlns:p14="http://schemas.microsoft.com/office/powerpoint/2010/main" val="2308544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11</a:t>
            </a:fld>
            <a:endParaRPr lang="en-US"/>
          </a:p>
        </p:txBody>
      </p:sp>
    </p:spTree>
    <p:extLst>
      <p:ext uri="{BB962C8B-B14F-4D97-AF65-F5344CB8AC3E}">
        <p14:creationId xmlns:p14="http://schemas.microsoft.com/office/powerpoint/2010/main" val="2123062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12</a:t>
            </a:fld>
            <a:endParaRPr lang="en-US"/>
          </a:p>
        </p:txBody>
      </p:sp>
    </p:spTree>
    <p:extLst>
      <p:ext uri="{BB962C8B-B14F-4D97-AF65-F5344CB8AC3E}">
        <p14:creationId xmlns:p14="http://schemas.microsoft.com/office/powerpoint/2010/main" val="387248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13</a:t>
            </a:fld>
            <a:endParaRPr lang="en-US"/>
          </a:p>
        </p:txBody>
      </p:sp>
    </p:spTree>
    <p:extLst>
      <p:ext uri="{BB962C8B-B14F-4D97-AF65-F5344CB8AC3E}">
        <p14:creationId xmlns:p14="http://schemas.microsoft.com/office/powerpoint/2010/main" val="196501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14</a:t>
            </a:fld>
            <a:endParaRPr lang="en-US"/>
          </a:p>
        </p:txBody>
      </p:sp>
    </p:spTree>
    <p:extLst>
      <p:ext uri="{BB962C8B-B14F-4D97-AF65-F5344CB8AC3E}">
        <p14:creationId xmlns:p14="http://schemas.microsoft.com/office/powerpoint/2010/main" val="298636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15</a:t>
            </a:fld>
            <a:endParaRPr lang="en-US"/>
          </a:p>
        </p:txBody>
      </p:sp>
    </p:spTree>
    <p:extLst>
      <p:ext uri="{BB962C8B-B14F-4D97-AF65-F5344CB8AC3E}">
        <p14:creationId xmlns:p14="http://schemas.microsoft.com/office/powerpoint/2010/main" val="2789132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16</a:t>
            </a:fld>
            <a:endParaRPr lang="en-US"/>
          </a:p>
        </p:txBody>
      </p:sp>
    </p:spTree>
    <p:extLst>
      <p:ext uri="{BB962C8B-B14F-4D97-AF65-F5344CB8AC3E}">
        <p14:creationId xmlns:p14="http://schemas.microsoft.com/office/powerpoint/2010/main" val="378618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17</a:t>
            </a:fld>
            <a:endParaRPr lang="en-US"/>
          </a:p>
        </p:txBody>
      </p:sp>
    </p:spTree>
    <p:extLst>
      <p:ext uri="{BB962C8B-B14F-4D97-AF65-F5344CB8AC3E}">
        <p14:creationId xmlns:p14="http://schemas.microsoft.com/office/powerpoint/2010/main" val="183983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18</a:t>
            </a:fld>
            <a:endParaRPr lang="en-US"/>
          </a:p>
        </p:txBody>
      </p:sp>
    </p:spTree>
    <p:extLst>
      <p:ext uri="{BB962C8B-B14F-4D97-AF65-F5344CB8AC3E}">
        <p14:creationId xmlns:p14="http://schemas.microsoft.com/office/powerpoint/2010/main" val="1995838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19</a:t>
            </a:fld>
            <a:endParaRPr lang="en-US"/>
          </a:p>
        </p:txBody>
      </p:sp>
    </p:spTree>
    <p:extLst>
      <p:ext uri="{BB962C8B-B14F-4D97-AF65-F5344CB8AC3E}">
        <p14:creationId xmlns:p14="http://schemas.microsoft.com/office/powerpoint/2010/main" val="118385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a:t>
            </a:fld>
            <a:endParaRPr lang="en-US"/>
          </a:p>
        </p:txBody>
      </p:sp>
    </p:spTree>
    <p:extLst>
      <p:ext uri="{BB962C8B-B14F-4D97-AF65-F5344CB8AC3E}">
        <p14:creationId xmlns:p14="http://schemas.microsoft.com/office/powerpoint/2010/main" val="385792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20</a:t>
            </a:fld>
            <a:endParaRPr lang="en-US"/>
          </a:p>
        </p:txBody>
      </p:sp>
    </p:spTree>
    <p:extLst>
      <p:ext uri="{BB962C8B-B14F-4D97-AF65-F5344CB8AC3E}">
        <p14:creationId xmlns:p14="http://schemas.microsoft.com/office/powerpoint/2010/main" val="2695659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21</a:t>
            </a:fld>
            <a:endParaRPr lang="en-US"/>
          </a:p>
        </p:txBody>
      </p:sp>
    </p:spTree>
    <p:extLst>
      <p:ext uri="{BB962C8B-B14F-4D97-AF65-F5344CB8AC3E}">
        <p14:creationId xmlns:p14="http://schemas.microsoft.com/office/powerpoint/2010/main" val="228074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22</a:t>
            </a:fld>
            <a:endParaRPr lang="en-US"/>
          </a:p>
        </p:txBody>
      </p:sp>
    </p:spTree>
    <p:extLst>
      <p:ext uri="{BB962C8B-B14F-4D97-AF65-F5344CB8AC3E}">
        <p14:creationId xmlns:p14="http://schemas.microsoft.com/office/powerpoint/2010/main" val="111950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23</a:t>
            </a:fld>
            <a:endParaRPr lang="en-US"/>
          </a:p>
        </p:txBody>
      </p:sp>
    </p:spTree>
    <p:extLst>
      <p:ext uri="{BB962C8B-B14F-4D97-AF65-F5344CB8AC3E}">
        <p14:creationId xmlns:p14="http://schemas.microsoft.com/office/powerpoint/2010/main" val="3426267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24</a:t>
            </a:fld>
            <a:endParaRPr lang="en-US"/>
          </a:p>
        </p:txBody>
      </p:sp>
    </p:spTree>
    <p:extLst>
      <p:ext uri="{BB962C8B-B14F-4D97-AF65-F5344CB8AC3E}">
        <p14:creationId xmlns:p14="http://schemas.microsoft.com/office/powerpoint/2010/main" val="19077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25</a:t>
            </a:fld>
            <a:endParaRPr lang="en-US"/>
          </a:p>
        </p:txBody>
      </p:sp>
    </p:spTree>
    <p:extLst>
      <p:ext uri="{BB962C8B-B14F-4D97-AF65-F5344CB8AC3E}">
        <p14:creationId xmlns:p14="http://schemas.microsoft.com/office/powerpoint/2010/main" val="3225133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26</a:t>
            </a:fld>
            <a:endParaRPr lang="en-US"/>
          </a:p>
        </p:txBody>
      </p:sp>
    </p:spTree>
    <p:extLst>
      <p:ext uri="{BB962C8B-B14F-4D97-AF65-F5344CB8AC3E}">
        <p14:creationId xmlns:p14="http://schemas.microsoft.com/office/powerpoint/2010/main" val="2287878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27</a:t>
            </a:fld>
            <a:endParaRPr lang="en-US"/>
          </a:p>
        </p:txBody>
      </p:sp>
    </p:spTree>
    <p:extLst>
      <p:ext uri="{BB962C8B-B14F-4D97-AF65-F5344CB8AC3E}">
        <p14:creationId xmlns:p14="http://schemas.microsoft.com/office/powerpoint/2010/main" val="1444526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28</a:t>
            </a:fld>
            <a:endParaRPr lang="en-US"/>
          </a:p>
        </p:txBody>
      </p:sp>
    </p:spTree>
    <p:extLst>
      <p:ext uri="{BB962C8B-B14F-4D97-AF65-F5344CB8AC3E}">
        <p14:creationId xmlns:p14="http://schemas.microsoft.com/office/powerpoint/2010/main" val="3694929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29</a:t>
            </a:fld>
            <a:endParaRPr lang="en-US"/>
          </a:p>
        </p:txBody>
      </p:sp>
    </p:spTree>
    <p:extLst>
      <p:ext uri="{BB962C8B-B14F-4D97-AF65-F5344CB8AC3E}">
        <p14:creationId xmlns:p14="http://schemas.microsoft.com/office/powerpoint/2010/main" val="101251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a:t>
            </a:fld>
            <a:endParaRPr lang="en-US"/>
          </a:p>
        </p:txBody>
      </p:sp>
    </p:spTree>
    <p:extLst>
      <p:ext uri="{BB962C8B-B14F-4D97-AF65-F5344CB8AC3E}">
        <p14:creationId xmlns:p14="http://schemas.microsoft.com/office/powerpoint/2010/main" val="3028848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30</a:t>
            </a:fld>
            <a:endParaRPr lang="en-US"/>
          </a:p>
        </p:txBody>
      </p:sp>
    </p:spTree>
    <p:extLst>
      <p:ext uri="{BB962C8B-B14F-4D97-AF65-F5344CB8AC3E}">
        <p14:creationId xmlns:p14="http://schemas.microsoft.com/office/powerpoint/2010/main" val="195989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31</a:t>
            </a:fld>
            <a:endParaRPr lang="en-US"/>
          </a:p>
        </p:txBody>
      </p:sp>
    </p:spTree>
    <p:extLst>
      <p:ext uri="{BB962C8B-B14F-4D97-AF65-F5344CB8AC3E}">
        <p14:creationId xmlns:p14="http://schemas.microsoft.com/office/powerpoint/2010/main" val="2008744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32</a:t>
            </a:fld>
            <a:endParaRPr lang="en-US"/>
          </a:p>
        </p:txBody>
      </p:sp>
    </p:spTree>
    <p:extLst>
      <p:ext uri="{BB962C8B-B14F-4D97-AF65-F5344CB8AC3E}">
        <p14:creationId xmlns:p14="http://schemas.microsoft.com/office/powerpoint/2010/main" val="3278208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33</a:t>
            </a:fld>
            <a:endParaRPr lang="en-US"/>
          </a:p>
        </p:txBody>
      </p:sp>
    </p:spTree>
    <p:extLst>
      <p:ext uri="{BB962C8B-B14F-4D97-AF65-F5344CB8AC3E}">
        <p14:creationId xmlns:p14="http://schemas.microsoft.com/office/powerpoint/2010/main" val="135348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34</a:t>
            </a:fld>
            <a:endParaRPr lang="en-US"/>
          </a:p>
        </p:txBody>
      </p:sp>
    </p:spTree>
    <p:extLst>
      <p:ext uri="{BB962C8B-B14F-4D97-AF65-F5344CB8AC3E}">
        <p14:creationId xmlns:p14="http://schemas.microsoft.com/office/powerpoint/2010/main" val="7734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35</a:t>
            </a:fld>
            <a:endParaRPr lang="en-US"/>
          </a:p>
        </p:txBody>
      </p:sp>
    </p:spTree>
    <p:extLst>
      <p:ext uri="{BB962C8B-B14F-4D97-AF65-F5344CB8AC3E}">
        <p14:creationId xmlns:p14="http://schemas.microsoft.com/office/powerpoint/2010/main" val="1405957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36</a:t>
            </a:fld>
            <a:endParaRPr lang="en-US"/>
          </a:p>
        </p:txBody>
      </p:sp>
    </p:spTree>
    <p:extLst>
      <p:ext uri="{BB962C8B-B14F-4D97-AF65-F5344CB8AC3E}">
        <p14:creationId xmlns:p14="http://schemas.microsoft.com/office/powerpoint/2010/main" val="579992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37</a:t>
            </a:fld>
            <a:endParaRPr lang="en-US"/>
          </a:p>
        </p:txBody>
      </p:sp>
    </p:spTree>
    <p:extLst>
      <p:ext uri="{BB962C8B-B14F-4D97-AF65-F5344CB8AC3E}">
        <p14:creationId xmlns:p14="http://schemas.microsoft.com/office/powerpoint/2010/main" val="2232084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38</a:t>
            </a:fld>
            <a:endParaRPr lang="en-US"/>
          </a:p>
        </p:txBody>
      </p:sp>
    </p:spTree>
    <p:extLst>
      <p:ext uri="{BB962C8B-B14F-4D97-AF65-F5344CB8AC3E}">
        <p14:creationId xmlns:p14="http://schemas.microsoft.com/office/powerpoint/2010/main" val="2050019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39</a:t>
            </a:fld>
            <a:endParaRPr lang="en-US"/>
          </a:p>
        </p:txBody>
      </p:sp>
    </p:spTree>
    <p:extLst>
      <p:ext uri="{BB962C8B-B14F-4D97-AF65-F5344CB8AC3E}">
        <p14:creationId xmlns:p14="http://schemas.microsoft.com/office/powerpoint/2010/main" val="14139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a:t>
            </a:fld>
            <a:endParaRPr lang="en-US"/>
          </a:p>
        </p:txBody>
      </p:sp>
    </p:spTree>
    <p:extLst>
      <p:ext uri="{BB962C8B-B14F-4D97-AF65-F5344CB8AC3E}">
        <p14:creationId xmlns:p14="http://schemas.microsoft.com/office/powerpoint/2010/main" val="3768791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40</a:t>
            </a:fld>
            <a:endParaRPr lang="en-US"/>
          </a:p>
        </p:txBody>
      </p:sp>
    </p:spTree>
    <p:extLst>
      <p:ext uri="{BB962C8B-B14F-4D97-AF65-F5344CB8AC3E}">
        <p14:creationId xmlns:p14="http://schemas.microsoft.com/office/powerpoint/2010/main" val="2832391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41</a:t>
            </a:fld>
            <a:endParaRPr lang="en-US"/>
          </a:p>
        </p:txBody>
      </p:sp>
    </p:spTree>
    <p:extLst>
      <p:ext uri="{BB962C8B-B14F-4D97-AF65-F5344CB8AC3E}">
        <p14:creationId xmlns:p14="http://schemas.microsoft.com/office/powerpoint/2010/main" val="525131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42</a:t>
            </a:fld>
            <a:endParaRPr lang="en-US"/>
          </a:p>
        </p:txBody>
      </p:sp>
    </p:spTree>
    <p:extLst>
      <p:ext uri="{BB962C8B-B14F-4D97-AF65-F5344CB8AC3E}">
        <p14:creationId xmlns:p14="http://schemas.microsoft.com/office/powerpoint/2010/main" val="4084805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43</a:t>
            </a:fld>
            <a:endParaRPr lang="en-US"/>
          </a:p>
        </p:txBody>
      </p:sp>
    </p:spTree>
    <p:extLst>
      <p:ext uri="{BB962C8B-B14F-4D97-AF65-F5344CB8AC3E}">
        <p14:creationId xmlns:p14="http://schemas.microsoft.com/office/powerpoint/2010/main" val="1412194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44</a:t>
            </a:fld>
            <a:endParaRPr lang="en-US"/>
          </a:p>
        </p:txBody>
      </p:sp>
    </p:spTree>
    <p:extLst>
      <p:ext uri="{BB962C8B-B14F-4D97-AF65-F5344CB8AC3E}">
        <p14:creationId xmlns:p14="http://schemas.microsoft.com/office/powerpoint/2010/main" val="3604813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45</a:t>
            </a:fld>
            <a:endParaRPr lang="en-US"/>
          </a:p>
        </p:txBody>
      </p:sp>
    </p:spTree>
    <p:extLst>
      <p:ext uri="{BB962C8B-B14F-4D97-AF65-F5344CB8AC3E}">
        <p14:creationId xmlns:p14="http://schemas.microsoft.com/office/powerpoint/2010/main" val="2904212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46</a:t>
            </a:fld>
            <a:endParaRPr lang="en-US"/>
          </a:p>
        </p:txBody>
      </p:sp>
    </p:spTree>
    <p:extLst>
      <p:ext uri="{BB962C8B-B14F-4D97-AF65-F5344CB8AC3E}">
        <p14:creationId xmlns:p14="http://schemas.microsoft.com/office/powerpoint/2010/main" val="2283437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47</a:t>
            </a:fld>
            <a:endParaRPr lang="en-US"/>
          </a:p>
        </p:txBody>
      </p:sp>
    </p:spTree>
    <p:extLst>
      <p:ext uri="{BB962C8B-B14F-4D97-AF65-F5344CB8AC3E}">
        <p14:creationId xmlns:p14="http://schemas.microsoft.com/office/powerpoint/2010/main" val="379420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48</a:t>
            </a:fld>
            <a:endParaRPr lang="en-US"/>
          </a:p>
        </p:txBody>
      </p:sp>
    </p:spTree>
    <p:extLst>
      <p:ext uri="{BB962C8B-B14F-4D97-AF65-F5344CB8AC3E}">
        <p14:creationId xmlns:p14="http://schemas.microsoft.com/office/powerpoint/2010/main" val="4049339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49</a:t>
            </a:fld>
            <a:endParaRPr lang="en-US"/>
          </a:p>
        </p:txBody>
      </p:sp>
    </p:spTree>
    <p:extLst>
      <p:ext uri="{BB962C8B-B14F-4D97-AF65-F5344CB8AC3E}">
        <p14:creationId xmlns:p14="http://schemas.microsoft.com/office/powerpoint/2010/main" val="123867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a:t>
            </a:fld>
            <a:endParaRPr lang="en-US"/>
          </a:p>
        </p:txBody>
      </p:sp>
    </p:spTree>
    <p:extLst>
      <p:ext uri="{BB962C8B-B14F-4D97-AF65-F5344CB8AC3E}">
        <p14:creationId xmlns:p14="http://schemas.microsoft.com/office/powerpoint/2010/main" val="2360526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50</a:t>
            </a:fld>
            <a:endParaRPr lang="en-US"/>
          </a:p>
        </p:txBody>
      </p:sp>
    </p:spTree>
    <p:extLst>
      <p:ext uri="{BB962C8B-B14F-4D97-AF65-F5344CB8AC3E}">
        <p14:creationId xmlns:p14="http://schemas.microsoft.com/office/powerpoint/2010/main" val="854785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51</a:t>
            </a:fld>
            <a:endParaRPr lang="en-US"/>
          </a:p>
        </p:txBody>
      </p:sp>
    </p:spTree>
    <p:extLst>
      <p:ext uri="{BB962C8B-B14F-4D97-AF65-F5344CB8AC3E}">
        <p14:creationId xmlns:p14="http://schemas.microsoft.com/office/powerpoint/2010/main" val="2116617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52</a:t>
            </a:fld>
            <a:endParaRPr lang="en-US"/>
          </a:p>
        </p:txBody>
      </p:sp>
    </p:spTree>
    <p:extLst>
      <p:ext uri="{BB962C8B-B14F-4D97-AF65-F5344CB8AC3E}">
        <p14:creationId xmlns:p14="http://schemas.microsoft.com/office/powerpoint/2010/main" val="11300775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53</a:t>
            </a:fld>
            <a:endParaRPr lang="en-US"/>
          </a:p>
        </p:txBody>
      </p:sp>
    </p:spTree>
    <p:extLst>
      <p:ext uri="{BB962C8B-B14F-4D97-AF65-F5344CB8AC3E}">
        <p14:creationId xmlns:p14="http://schemas.microsoft.com/office/powerpoint/2010/main" val="3064435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54</a:t>
            </a:fld>
            <a:endParaRPr lang="en-US"/>
          </a:p>
        </p:txBody>
      </p:sp>
    </p:spTree>
    <p:extLst>
      <p:ext uri="{BB962C8B-B14F-4D97-AF65-F5344CB8AC3E}">
        <p14:creationId xmlns:p14="http://schemas.microsoft.com/office/powerpoint/2010/main" val="12834256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55</a:t>
            </a:fld>
            <a:endParaRPr lang="en-US"/>
          </a:p>
        </p:txBody>
      </p:sp>
    </p:spTree>
    <p:extLst>
      <p:ext uri="{BB962C8B-B14F-4D97-AF65-F5344CB8AC3E}">
        <p14:creationId xmlns:p14="http://schemas.microsoft.com/office/powerpoint/2010/main" val="558289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56</a:t>
            </a:fld>
            <a:endParaRPr lang="en-US"/>
          </a:p>
        </p:txBody>
      </p:sp>
    </p:spTree>
    <p:extLst>
      <p:ext uri="{BB962C8B-B14F-4D97-AF65-F5344CB8AC3E}">
        <p14:creationId xmlns:p14="http://schemas.microsoft.com/office/powerpoint/2010/main" val="2997259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57</a:t>
            </a:fld>
            <a:endParaRPr lang="en-US"/>
          </a:p>
        </p:txBody>
      </p:sp>
    </p:spTree>
    <p:extLst>
      <p:ext uri="{BB962C8B-B14F-4D97-AF65-F5344CB8AC3E}">
        <p14:creationId xmlns:p14="http://schemas.microsoft.com/office/powerpoint/2010/main" val="4028718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58</a:t>
            </a:fld>
            <a:endParaRPr lang="en-US"/>
          </a:p>
        </p:txBody>
      </p:sp>
    </p:spTree>
    <p:extLst>
      <p:ext uri="{BB962C8B-B14F-4D97-AF65-F5344CB8AC3E}">
        <p14:creationId xmlns:p14="http://schemas.microsoft.com/office/powerpoint/2010/main" val="6938959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59</a:t>
            </a:fld>
            <a:endParaRPr lang="en-US"/>
          </a:p>
        </p:txBody>
      </p:sp>
    </p:spTree>
    <p:extLst>
      <p:ext uri="{BB962C8B-B14F-4D97-AF65-F5344CB8AC3E}">
        <p14:creationId xmlns:p14="http://schemas.microsoft.com/office/powerpoint/2010/main" val="300034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a:t>
            </a:fld>
            <a:endParaRPr lang="en-US"/>
          </a:p>
        </p:txBody>
      </p:sp>
    </p:spTree>
    <p:extLst>
      <p:ext uri="{BB962C8B-B14F-4D97-AF65-F5344CB8AC3E}">
        <p14:creationId xmlns:p14="http://schemas.microsoft.com/office/powerpoint/2010/main" val="10406304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60</a:t>
            </a:fld>
            <a:endParaRPr lang="en-US"/>
          </a:p>
        </p:txBody>
      </p:sp>
    </p:spTree>
    <p:extLst>
      <p:ext uri="{BB962C8B-B14F-4D97-AF65-F5344CB8AC3E}">
        <p14:creationId xmlns:p14="http://schemas.microsoft.com/office/powerpoint/2010/main" val="3223538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61</a:t>
            </a:fld>
            <a:endParaRPr lang="en-US"/>
          </a:p>
        </p:txBody>
      </p:sp>
    </p:spTree>
    <p:extLst>
      <p:ext uri="{BB962C8B-B14F-4D97-AF65-F5344CB8AC3E}">
        <p14:creationId xmlns:p14="http://schemas.microsoft.com/office/powerpoint/2010/main" val="30391549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62</a:t>
            </a:fld>
            <a:endParaRPr lang="en-US"/>
          </a:p>
        </p:txBody>
      </p:sp>
    </p:spTree>
    <p:extLst>
      <p:ext uri="{BB962C8B-B14F-4D97-AF65-F5344CB8AC3E}">
        <p14:creationId xmlns:p14="http://schemas.microsoft.com/office/powerpoint/2010/main" val="20637051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63</a:t>
            </a:fld>
            <a:endParaRPr lang="en-US"/>
          </a:p>
        </p:txBody>
      </p:sp>
    </p:spTree>
    <p:extLst>
      <p:ext uri="{BB962C8B-B14F-4D97-AF65-F5344CB8AC3E}">
        <p14:creationId xmlns:p14="http://schemas.microsoft.com/office/powerpoint/2010/main" val="3208047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64</a:t>
            </a:fld>
            <a:endParaRPr lang="en-US"/>
          </a:p>
        </p:txBody>
      </p:sp>
    </p:spTree>
    <p:extLst>
      <p:ext uri="{BB962C8B-B14F-4D97-AF65-F5344CB8AC3E}">
        <p14:creationId xmlns:p14="http://schemas.microsoft.com/office/powerpoint/2010/main" val="10014178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65</a:t>
            </a:fld>
            <a:endParaRPr lang="en-US"/>
          </a:p>
        </p:txBody>
      </p:sp>
    </p:spTree>
    <p:extLst>
      <p:ext uri="{BB962C8B-B14F-4D97-AF65-F5344CB8AC3E}">
        <p14:creationId xmlns:p14="http://schemas.microsoft.com/office/powerpoint/2010/main" val="27232248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66</a:t>
            </a:fld>
            <a:endParaRPr lang="en-US"/>
          </a:p>
        </p:txBody>
      </p:sp>
    </p:spTree>
    <p:extLst>
      <p:ext uri="{BB962C8B-B14F-4D97-AF65-F5344CB8AC3E}">
        <p14:creationId xmlns:p14="http://schemas.microsoft.com/office/powerpoint/2010/main" val="9655689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67</a:t>
            </a:fld>
            <a:endParaRPr lang="en-US"/>
          </a:p>
        </p:txBody>
      </p:sp>
    </p:spTree>
    <p:extLst>
      <p:ext uri="{BB962C8B-B14F-4D97-AF65-F5344CB8AC3E}">
        <p14:creationId xmlns:p14="http://schemas.microsoft.com/office/powerpoint/2010/main" val="2281840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68</a:t>
            </a:fld>
            <a:endParaRPr lang="en-US"/>
          </a:p>
        </p:txBody>
      </p:sp>
    </p:spTree>
    <p:extLst>
      <p:ext uri="{BB962C8B-B14F-4D97-AF65-F5344CB8AC3E}">
        <p14:creationId xmlns:p14="http://schemas.microsoft.com/office/powerpoint/2010/main" val="957626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69</a:t>
            </a:fld>
            <a:endParaRPr lang="en-US"/>
          </a:p>
        </p:txBody>
      </p:sp>
    </p:spTree>
    <p:extLst>
      <p:ext uri="{BB962C8B-B14F-4D97-AF65-F5344CB8AC3E}">
        <p14:creationId xmlns:p14="http://schemas.microsoft.com/office/powerpoint/2010/main" val="167219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a:t>
            </a:fld>
            <a:endParaRPr lang="en-US"/>
          </a:p>
        </p:txBody>
      </p:sp>
    </p:spTree>
    <p:extLst>
      <p:ext uri="{BB962C8B-B14F-4D97-AF65-F5344CB8AC3E}">
        <p14:creationId xmlns:p14="http://schemas.microsoft.com/office/powerpoint/2010/main" val="2290010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70</a:t>
            </a:fld>
            <a:endParaRPr lang="en-US"/>
          </a:p>
        </p:txBody>
      </p:sp>
    </p:spTree>
    <p:extLst>
      <p:ext uri="{BB962C8B-B14F-4D97-AF65-F5344CB8AC3E}">
        <p14:creationId xmlns:p14="http://schemas.microsoft.com/office/powerpoint/2010/main" val="24206769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71</a:t>
            </a:fld>
            <a:endParaRPr lang="en-US"/>
          </a:p>
        </p:txBody>
      </p:sp>
    </p:spTree>
    <p:extLst>
      <p:ext uri="{BB962C8B-B14F-4D97-AF65-F5344CB8AC3E}">
        <p14:creationId xmlns:p14="http://schemas.microsoft.com/office/powerpoint/2010/main" val="9436629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72</a:t>
            </a:fld>
            <a:endParaRPr lang="en-US"/>
          </a:p>
        </p:txBody>
      </p:sp>
    </p:spTree>
    <p:extLst>
      <p:ext uri="{BB962C8B-B14F-4D97-AF65-F5344CB8AC3E}">
        <p14:creationId xmlns:p14="http://schemas.microsoft.com/office/powerpoint/2010/main" val="26482723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73</a:t>
            </a:fld>
            <a:endParaRPr lang="en-US"/>
          </a:p>
        </p:txBody>
      </p:sp>
    </p:spTree>
    <p:extLst>
      <p:ext uri="{BB962C8B-B14F-4D97-AF65-F5344CB8AC3E}">
        <p14:creationId xmlns:p14="http://schemas.microsoft.com/office/powerpoint/2010/main" val="31874215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74</a:t>
            </a:fld>
            <a:endParaRPr lang="en-US"/>
          </a:p>
        </p:txBody>
      </p:sp>
    </p:spTree>
    <p:extLst>
      <p:ext uri="{BB962C8B-B14F-4D97-AF65-F5344CB8AC3E}">
        <p14:creationId xmlns:p14="http://schemas.microsoft.com/office/powerpoint/2010/main" val="33850001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75</a:t>
            </a:fld>
            <a:endParaRPr lang="en-US"/>
          </a:p>
        </p:txBody>
      </p:sp>
    </p:spTree>
    <p:extLst>
      <p:ext uri="{BB962C8B-B14F-4D97-AF65-F5344CB8AC3E}">
        <p14:creationId xmlns:p14="http://schemas.microsoft.com/office/powerpoint/2010/main" val="15781688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76</a:t>
            </a:fld>
            <a:endParaRPr lang="en-US"/>
          </a:p>
        </p:txBody>
      </p:sp>
    </p:spTree>
    <p:extLst>
      <p:ext uri="{BB962C8B-B14F-4D97-AF65-F5344CB8AC3E}">
        <p14:creationId xmlns:p14="http://schemas.microsoft.com/office/powerpoint/2010/main" val="19142237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77</a:t>
            </a:fld>
            <a:endParaRPr lang="en-US"/>
          </a:p>
        </p:txBody>
      </p:sp>
    </p:spTree>
    <p:extLst>
      <p:ext uri="{BB962C8B-B14F-4D97-AF65-F5344CB8AC3E}">
        <p14:creationId xmlns:p14="http://schemas.microsoft.com/office/powerpoint/2010/main" val="2274758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78</a:t>
            </a:fld>
            <a:endParaRPr lang="en-US"/>
          </a:p>
        </p:txBody>
      </p:sp>
    </p:spTree>
    <p:extLst>
      <p:ext uri="{BB962C8B-B14F-4D97-AF65-F5344CB8AC3E}">
        <p14:creationId xmlns:p14="http://schemas.microsoft.com/office/powerpoint/2010/main" val="24682657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79</a:t>
            </a:fld>
            <a:endParaRPr lang="en-US"/>
          </a:p>
        </p:txBody>
      </p:sp>
    </p:spTree>
    <p:extLst>
      <p:ext uri="{BB962C8B-B14F-4D97-AF65-F5344CB8AC3E}">
        <p14:creationId xmlns:p14="http://schemas.microsoft.com/office/powerpoint/2010/main" val="374034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a:t>
            </a:fld>
            <a:endParaRPr lang="en-US"/>
          </a:p>
        </p:txBody>
      </p:sp>
    </p:spTree>
    <p:extLst>
      <p:ext uri="{BB962C8B-B14F-4D97-AF65-F5344CB8AC3E}">
        <p14:creationId xmlns:p14="http://schemas.microsoft.com/office/powerpoint/2010/main" val="21666692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80</a:t>
            </a:fld>
            <a:endParaRPr lang="en-US"/>
          </a:p>
        </p:txBody>
      </p:sp>
    </p:spTree>
    <p:extLst>
      <p:ext uri="{BB962C8B-B14F-4D97-AF65-F5344CB8AC3E}">
        <p14:creationId xmlns:p14="http://schemas.microsoft.com/office/powerpoint/2010/main" val="35157419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81</a:t>
            </a:fld>
            <a:endParaRPr lang="en-US"/>
          </a:p>
        </p:txBody>
      </p:sp>
    </p:spTree>
    <p:extLst>
      <p:ext uri="{BB962C8B-B14F-4D97-AF65-F5344CB8AC3E}">
        <p14:creationId xmlns:p14="http://schemas.microsoft.com/office/powerpoint/2010/main" val="28071412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82</a:t>
            </a:fld>
            <a:endParaRPr lang="en-US"/>
          </a:p>
        </p:txBody>
      </p:sp>
    </p:spTree>
    <p:extLst>
      <p:ext uri="{BB962C8B-B14F-4D97-AF65-F5344CB8AC3E}">
        <p14:creationId xmlns:p14="http://schemas.microsoft.com/office/powerpoint/2010/main" val="12735185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83</a:t>
            </a:fld>
            <a:endParaRPr lang="en-US"/>
          </a:p>
        </p:txBody>
      </p:sp>
    </p:spTree>
    <p:extLst>
      <p:ext uri="{BB962C8B-B14F-4D97-AF65-F5344CB8AC3E}">
        <p14:creationId xmlns:p14="http://schemas.microsoft.com/office/powerpoint/2010/main" val="3659159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84</a:t>
            </a:fld>
            <a:endParaRPr lang="en-US"/>
          </a:p>
        </p:txBody>
      </p:sp>
    </p:spTree>
    <p:extLst>
      <p:ext uri="{BB962C8B-B14F-4D97-AF65-F5344CB8AC3E}">
        <p14:creationId xmlns:p14="http://schemas.microsoft.com/office/powerpoint/2010/main" val="2262813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85</a:t>
            </a:fld>
            <a:endParaRPr lang="en-US"/>
          </a:p>
        </p:txBody>
      </p:sp>
    </p:spTree>
    <p:extLst>
      <p:ext uri="{BB962C8B-B14F-4D97-AF65-F5344CB8AC3E}">
        <p14:creationId xmlns:p14="http://schemas.microsoft.com/office/powerpoint/2010/main" val="20952134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86</a:t>
            </a:fld>
            <a:endParaRPr lang="en-US"/>
          </a:p>
        </p:txBody>
      </p:sp>
    </p:spTree>
    <p:extLst>
      <p:ext uri="{BB962C8B-B14F-4D97-AF65-F5344CB8AC3E}">
        <p14:creationId xmlns:p14="http://schemas.microsoft.com/office/powerpoint/2010/main" val="25672411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87</a:t>
            </a:fld>
            <a:endParaRPr lang="en-US"/>
          </a:p>
        </p:txBody>
      </p:sp>
    </p:spTree>
    <p:extLst>
      <p:ext uri="{BB962C8B-B14F-4D97-AF65-F5344CB8AC3E}">
        <p14:creationId xmlns:p14="http://schemas.microsoft.com/office/powerpoint/2010/main" val="34105428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88</a:t>
            </a:fld>
            <a:endParaRPr lang="en-US"/>
          </a:p>
        </p:txBody>
      </p:sp>
    </p:spTree>
    <p:extLst>
      <p:ext uri="{BB962C8B-B14F-4D97-AF65-F5344CB8AC3E}">
        <p14:creationId xmlns:p14="http://schemas.microsoft.com/office/powerpoint/2010/main" val="18608862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89</a:t>
            </a:fld>
            <a:endParaRPr lang="en-US"/>
          </a:p>
        </p:txBody>
      </p:sp>
    </p:spTree>
    <p:extLst>
      <p:ext uri="{BB962C8B-B14F-4D97-AF65-F5344CB8AC3E}">
        <p14:creationId xmlns:p14="http://schemas.microsoft.com/office/powerpoint/2010/main" val="193737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a:t>
            </a:fld>
            <a:endParaRPr lang="en-US"/>
          </a:p>
        </p:txBody>
      </p:sp>
    </p:spTree>
    <p:extLst>
      <p:ext uri="{BB962C8B-B14F-4D97-AF65-F5344CB8AC3E}">
        <p14:creationId xmlns:p14="http://schemas.microsoft.com/office/powerpoint/2010/main" val="2902621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90</a:t>
            </a:fld>
            <a:endParaRPr lang="en-US"/>
          </a:p>
        </p:txBody>
      </p:sp>
    </p:spTree>
    <p:extLst>
      <p:ext uri="{BB962C8B-B14F-4D97-AF65-F5344CB8AC3E}">
        <p14:creationId xmlns:p14="http://schemas.microsoft.com/office/powerpoint/2010/main" val="38110074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91</a:t>
            </a:fld>
            <a:endParaRPr lang="en-US"/>
          </a:p>
        </p:txBody>
      </p:sp>
    </p:spTree>
    <p:extLst>
      <p:ext uri="{BB962C8B-B14F-4D97-AF65-F5344CB8AC3E}">
        <p14:creationId xmlns:p14="http://schemas.microsoft.com/office/powerpoint/2010/main" val="14075062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92</a:t>
            </a:fld>
            <a:endParaRPr lang="en-US"/>
          </a:p>
        </p:txBody>
      </p:sp>
    </p:spTree>
    <p:extLst>
      <p:ext uri="{BB962C8B-B14F-4D97-AF65-F5344CB8AC3E}">
        <p14:creationId xmlns:p14="http://schemas.microsoft.com/office/powerpoint/2010/main" val="196029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93</a:t>
            </a:fld>
            <a:endParaRPr lang="en-US"/>
          </a:p>
        </p:txBody>
      </p:sp>
    </p:spTree>
    <p:extLst>
      <p:ext uri="{BB962C8B-B14F-4D97-AF65-F5344CB8AC3E}">
        <p14:creationId xmlns:p14="http://schemas.microsoft.com/office/powerpoint/2010/main" val="35317637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94</a:t>
            </a:fld>
            <a:endParaRPr lang="en-US"/>
          </a:p>
        </p:txBody>
      </p:sp>
    </p:spTree>
    <p:extLst>
      <p:ext uri="{BB962C8B-B14F-4D97-AF65-F5344CB8AC3E}">
        <p14:creationId xmlns:p14="http://schemas.microsoft.com/office/powerpoint/2010/main" val="34667103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95</a:t>
            </a:fld>
            <a:endParaRPr lang="en-US"/>
          </a:p>
        </p:txBody>
      </p:sp>
    </p:spTree>
    <p:extLst>
      <p:ext uri="{BB962C8B-B14F-4D97-AF65-F5344CB8AC3E}">
        <p14:creationId xmlns:p14="http://schemas.microsoft.com/office/powerpoint/2010/main" val="31373196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96</a:t>
            </a:fld>
            <a:endParaRPr lang="en-US"/>
          </a:p>
        </p:txBody>
      </p:sp>
    </p:spTree>
    <p:extLst>
      <p:ext uri="{BB962C8B-B14F-4D97-AF65-F5344CB8AC3E}">
        <p14:creationId xmlns:p14="http://schemas.microsoft.com/office/powerpoint/2010/main" val="341599152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97</a:t>
            </a:fld>
            <a:endParaRPr lang="en-US"/>
          </a:p>
        </p:txBody>
      </p:sp>
    </p:spTree>
    <p:extLst>
      <p:ext uri="{BB962C8B-B14F-4D97-AF65-F5344CB8AC3E}">
        <p14:creationId xmlns:p14="http://schemas.microsoft.com/office/powerpoint/2010/main" val="18897481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98</a:t>
            </a:fld>
            <a:endParaRPr lang="en-US"/>
          </a:p>
        </p:txBody>
      </p:sp>
    </p:spTree>
    <p:extLst>
      <p:ext uri="{BB962C8B-B14F-4D97-AF65-F5344CB8AC3E}">
        <p14:creationId xmlns:p14="http://schemas.microsoft.com/office/powerpoint/2010/main" val="7498764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99</a:t>
            </a:fld>
            <a:endParaRPr lang="en-US"/>
          </a:p>
        </p:txBody>
      </p:sp>
    </p:spTree>
    <p:extLst>
      <p:ext uri="{BB962C8B-B14F-4D97-AF65-F5344CB8AC3E}">
        <p14:creationId xmlns:p14="http://schemas.microsoft.com/office/powerpoint/2010/main" val="2041611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221B780E-3C02-458E-9E7D-F0F7CB4E6D7A}" type="datetime1">
              <a:rPr lang="en-US" smtClean="0"/>
              <a:t>8/17/2018</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9129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713D118-2DF2-45B5-BB12-FF6EE11F0B0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50945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265CE28-B541-40A1-A3FF-2FE0BC59BBF3}" type="datetime1">
              <a:rPr lang="en-US" smtClean="0"/>
              <a:t>8/17/2018</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04195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9DECD64-4BB9-412B-B44D-56A2359B68CA}" type="datetime1">
              <a:rPr lang="en-US" smtClean="0"/>
              <a:t>8/17/2018</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451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2B6D3715-F17E-4DBE-B479-9A03701E2401}" type="datetime1">
              <a:rPr lang="en-US" smtClean="0"/>
              <a:t>8/17/2018</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751142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545B9F19-A672-401A-B6BF-3F15A6E6F720}" type="datetime1">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822985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1D5D7277-55ED-463E-92D2-8AF364141F4B}" type="datetime1">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4341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679FC47-9D4F-4465-9E9D-ED8963C9C912}" type="datetime1">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3096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9403CF6-BD76-474F-A833-12D5AB7F268E}" type="datetime1">
              <a:rPr lang="en-US" smtClean="0"/>
              <a:t>8/17/2018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34793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6758A7E-F5FA-454B-990E-3DE53B347129}" type="datetime1">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141746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pt-BR" smtClean="0"/>
              <a:t>Clique para editar o título mestre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D8F9B5-AC31-4157-871F-27E9B0C1FCC5}" type="datetime1">
              <a:rPr lang="en-US" smtClean="0"/>
              <a:t>8/17/2018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54749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6A23F78-5C4E-4413-B854-18E88DB244B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398965847"/>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594359" y="3132667"/>
            <a:ext cx="3910579"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2098" y="3132667"/>
            <a:ext cx="3907541"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C64B44C6-424F-47B1-BA70-89B8514A1D55}" type="datetime1">
              <a:rPr lang="en-US" smtClean="0"/>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768952907"/>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AB6B3D2-E460-4498-9F81-EFA1248CAE64}" type="datetime1">
              <a:rPr lang="en-US" smtClean="0"/>
              <a:t>8/17/2018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32197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7C102-1EB0-4B60-9372-5F2255EEAF64}" type="datetime1">
              <a:rPr lang="en-US" smtClean="0"/>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69747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ECD0222-07F0-4E42-9423-502E79E84B3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2066091642"/>
      </p:ext>
    </p:extLst>
  </p:cSld>
  <p:clrMapOvr>
    <a:masterClrMapping/>
  </p:clrMapOvr>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971E38-8635-4D03-B29A-C030D8B253E0}"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00568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925570-01EC-4FB7-AB49-E776148B7AB1}" type="datetime1">
              <a:rPr lang="en-US" smtClean="0"/>
              <a:t>8/17/2018</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A47FC-0730-4A42-AF62-E37DBB7D7877}" type="slidenum">
              <a:rPr lang="en-US" smtClean="0"/>
              <a:pPr/>
              <a:t>‹nº›</a:t>
            </a:fld>
            <a:endParaRPr lang="en-US"/>
          </a:p>
        </p:txBody>
      </p:sp>
    </p:spTree>
    <p:extLst>
      <p:ext uri="{BB962C8B-B14F-4D97-AF65-F5344CB8AC3E}">
        <p14:creationId xmlns:p14="http://schemas.microsoft.com/office/powerpoint/2010/main" val="29650634"/>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openxmlformats.org/officeDocument/2006/relationships/image" Target="../media/image27.jp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openxmlformats.org/officeDocument/2006/relationships/image" Target="../media/image2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275856" y="281331"/>
            <a:ext cx="5472608" cy="830997"/>
          </a:xfrm>
          <a:prstGeom prst="rect">
            <a:avLst/>
          </a:prstGeom>
          <a:noFill/>
        </p:spPr>
        <p:txBody>
          <a:bodyPr wrap="square" rtlCol="0">
            <a:spAutoFit/>
          </a:bodyPr>
          <a:lstStyle/>
          <a:p>
            <a:pPr algn="ctr"/>
            <a:r>
              <a:rPr lang="pt-BR" sz="2400" dirty="0" smtClean="0">
                <a:latin typeface="Arial" pitchFamily="34" charset="0"/>
                <a:cs typeface="Arial" pitchFamily="34" charset="0"/>
              </a:rPr>
              <a:t>Curso de Sistemas de Informação</a:t>
            </a:r>
          </a:p>
          <a:p>
            <a:r>
              <a:rPr lang="pt-BR" sz="2400" dirty="0" smtClean="0">
                <a:latin typeface="Arial" pitchFamily="34" charset="0"/>
                <a:cs typeface="Arial" pitchFamily="34" charset="0"/>
              </a:rPr>
              <a:t>                  </a:t>
            </a:r>
            <a:r>
              <a:rPr lang="en-US" sz="1600" dirty="0" smtClean="0">
                <a:latin typeface="Arial" pitchFamily="34" charset="0"/>
                <a:cs typeface="Arial" pitchFamily="34" charset="0"/>
              </a:rPr>
              <a:t>Projeto Final de Curso</a:t>
            </a:r>
            <a:endParaRPr lang="en-US" sz="1600" dirty="0">
              <a:latin typeface="Arial" pitchFamily="34" charset="0"/>
              <a:cs typeface="Arial" pitchFamily="34" charset="0"/>
            </a:endParaRPr>
          </a:p>
        </p:txBody>
      </p:sp>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4157139" y="6410227"/>
            <a:ext cx="639919" cy="338554"/>
          </a:xfrm>
          <a:prstGeom prst="rect">
            <a:avLst/>
          </a:prstGeom>
          <a:noFill/>
        </p:spPr>
        <p:txBody>
          <a:bodyPr wrap="none" rtlCol="0">
            <a:spAutoFit/>
          </a:bodyPr>
          <a:lstStyle/>
          <a:p>
            <a:pPr algn="ctr"/>
            <a:r>
              <a:rPr lang="en-US" sz="1600" dirty="0" smtClean="0">
                <a:latin typeface="Arial" pitchFamily="34" charset="0"/>
                <a:ea typeface="Tahoma" pitchFamily="34" charset="0"/>
                <a:cs typeface="Arial" pitchFamily="34" charset="0"/>
              </a:rPr>
              <a:t>2018</a:t>
            </a:r>
            <a:endParaRPr lang="en-US" sz="1600" dirty="0">
              <a:latin typeface="Arial" pitchFamily="34" charset="0"/>
              <a:ea typeface="Tahoma" pitchFamily="34" charset="0"/>
              <a:cs typeface="Arial" pitchFamily="34" charset="0"/>
            </a:endParaRPr>
          </a:p>
        </p:txBody>
      </p:sp>
      <p:sp>
        <p:nvSpPr>
          <p:cNvPr id="10" name="CaixaDeTexto 9"/>
          <p:cNvSpPr txBox="1"/>
          <p:nvPr/>
        </p:nvSpPr>
        <p:spPr>
          <a:xfrm>
            <a:off x="2267744" y="3284984"/>
            <a:ext cx="5823614" cy="3970318"/>
          </a:xfrm>
          <a:prstGeom prst="rect">
            <a:avLst/>
          </a:prstGeom>
          <a:noFill/>
        </p:spPr>
        <p:txBody>
          <a:bodyPr wrap="square" rtlCol="0">
            <a:spAutoFit/>
          </a:bodyPr>
          <a:lstStyle/>
          <a:p>
            <a:pPr algn="just">
              <a:lnSpc>
                <a:spcPct val="200000"/>
              </a:lnSpc>
            </a:pPr>
            <a:r>
              <a:rPr lang="pt-BR" dirty="0" smtClean="0">
                <a:solidFill>
                  <a:srgbClr val="FFC000"/>
                </a:solidFill>
                <a:latin typeface="Arial" pitchFamily="34" charset="0"/>
                <a:ea typeface="Tahoma" pitchFamily="34" charset="0"/>
                <a:cs typeface="Arial" pitchFamily="34" charset="0"/>
              </a:rPr>
              <a:t>Equipe:       </a:t>
            </a:r>
            <a:r>
              <a:rPr lang="pt-BR" dirty="0" smtClean="0">
                <a:latin typeface="Arial" pitchFamily="34" charset="0"/>
                <a:ea typeface="Tahoma" pitchFamily="34" charset="0"/>
                <a:cs typeface="Arial" pitchFamily="34" charset="0"/>
              </a:rPr>
              <a:t>Camila Maria da Costa</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Diego Vinícius César do Amaral</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Jéssica Souza </a:t>
            </a:r>
            <a:r>
              <a:rPr lang="pt-BR" dirty="0" err="1" smtClean="0">
                <a:latin typeface="Arial" pitchFamily="34" charset="0"/>
                <a:ea typeface="Tahoma" pitchFamily="34" charset="0"/>
                <a:cs typeface="Arial" pitchFamily="34" charset="0"/>
              </a:rPr>
              <a:t>Pivoto</a:t>
            </a:r>
            <a:endParaRPr lang="pt-BR" dirty="0" smtClean="0">
              <a:latin typeface="Arial" pitchFamily="34" charset="0"/>
              <a:ea typeface="Tahoma" pitchFamily="34" charset="0"/>
              <a:cs typeface="Arial" pitchFamily="34" charset="0"/>
            </a:endParaRP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Henrique Azevedo P. Júnior</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Paulo Moreno Pereira</a:t>
            </a:r>
          </a:p>
          <a:p>
            <a:pPr>
              <a:lnSpc>
                <a:spcPct val="200000"/>
              </a:lnSpc>
            </a:pPr>
            <a:endParaRPr lang="pt-BR" dirty="0" smtClean="0">
              <a:latin typeface="Arial" pitchFamily="34" charset="0"/>
              <a:cs typeface="Arial" pitchFamily="34" charset="0"/>
            </a:endParaRPr>
          </a:p>
          <a:p>
            <a:endParaRPr lang="pt-BR" dirty="0" smtClean="0">
              <a:latin typeface="Arial" pitchFamily="34" charset="0"/>
              <a:ea typeface="Tahoma" pitchFamily="34" charset="0"/>
              <a:cs typeface="Arial" pitchFamily="34" charset="0"/>
            </a:endParaRPr>
          </a:p>
          <a:p>
            <a:endParaRPr lang="pt-BR" dirty="0" smtClean="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209" y="-279411"/>
            <a:ext cx="6502149" cy="51125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47787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Estabelecimento oferece poucos tipos de veiculação de informações como promoções, telefones para contato, formas de pagamento e entrega de mercadorias, sendo a mais comum hoje em dia os </a:t>
            </a:r>
            <a:r>
              <a:rPr lang="pt-BR" i="1" dirty="0">
                <a:latin typeface="Arial" panose="020B0604020202020204" pitchFamily="34" charset="0"/>
                <a:cs typeface="Arial" panose="020B0604020202020204" pitchFamily="34" charset="0"/>
              </a:rPr>
              <a:t>folders </a:t>
            </a:r>
            <a:r>
              <a:rPr lang="pt-BR" dirty="0">
                <a:latin typeface="Arial" panose="020B0604020202020204" pitchFamily="34" charset="0"/>
                <a:cs typeface="Arial" panose="020B0604020202020204" pitchFamily="34" charset="0"/>
              </a:rPr>
              <a:t>de supermercado.</a:t>
            </a: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10</a:t>
            </a:fld>
            <a:endParaRPr lang="en-US" dirty="0"/>
          </a:p>
        </p:txBody>
      </p:sp>
    </p:spTree>
    <p:extLst>
      <p:ext uri="{BB962C8B-B14F-4D97-AF65-F5344CB8AC3E}">
        <p14:creationId xmlns:p14="http://schemas.microsoft.com/office/powerpoint/2010/main" val="3144762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algn="just">
              <a:lnSpc>
                <a:spcPct val="200000"/>
              </a:lnSpc>
            </a:pPr>
            <a:r>
              <a:rPr lang="pt-BR" dirty="0" smtClean="0">
                <a:latin typeface="Arial" panose="020B0604020202020204" pitchFamily="34" charset="0"/>
                <a:cs typeface="Arial" panose="020B0604020202020204" pitchFamily="34" charset="0"/>
              </a:rPr>
              <a:t>Observa-se</a:t>
            </a:r>
            <a:r>
              <a:rPr lang="pt-BR" dirty="0">
                <a:latin typeface="Arial" panose="020B0604020202020204" pitchFamily="34" charset="0"/>
                <a:cs typeface="Arial" panose="020B0604020202020204" pitchFamily="34" charset="0"/>
              </a:rPr>
              <a:t>, assim, a necessidade dos supermercados implementar meios para avaliarem continuamente como está a qualidade de seus produtos e também a prestação de seus </a:t>
            </a:r>
            <a:r>
              <a:rPr lang="pt-BR" dirty="0" smtClean="0">
                <a:latin typeface="Arial" panose="020B0604020202020204" pitchFamily="34" charset="0"/>
                <a:cs typeface="Arial" panose="020B0604020202020204" pitchFamily="34" charset="0"/>
              </a:rPr>
              <a:t>serviços. E portanto, EzMart é a nova solução para estes problemas. </a:t>
            </a:r>
            <a:endParaRPr lang="pt-BR" b="1" dirty="0" smtClean="0">
              <a:latin typeface="Arial" panose="020B0604020202020204" pitchFamily="34" charset="0"/>
              <a:cs typeface="Arial" panose="020B0604020202020204" pitchFamily="34" charset="0"/>
            </a:endParaRP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11</a:t>
            </a:fld>
            <a:endParaRPr lang="en-US" dirty="0"/>
          </a:p>
        </p:txBody>
      </p:sp>
    </p:spTree>
    <p:extLst>
      <p:ext uri="{BB962C8B-B14F-4D97-AF65-F5344CB8AC3E}">
        <p14:creationId xmlns:p14="http://schemas.microsoft.com/office/powerpoint/2010/main" val="144219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a:latin typeface="Arial" panose="020B0604020202020204" pitchFamily="34" charset="0"/>
                <a:cs typeface="Arial" panose="020B0604020202020204" pitchFamily="34" charset="0"/>
              </a:rPr>
              <a:t>O objetivo do projeto EzMart é desenvolver um sistema de </a:t>
            </a:r>
            <a:r>
              <a:rPr lang="pt-BR" i="1" dirty="0">
                <a:latin typeface="Arial" panose="020B0604020202020204" pitchFamily="34" charset="0"/>
                <a:cs typeface="Arial" panose="020B0604020202020204" pitchFamily="34" charset="0"/>
              </a:rPr>
              <a:t>software, </a:t>
            </a:r>
            <a:r>
              <a:rPr lang="pt-BR" dirty="0">
                <a:latin typeface="Arial" panose="020B0604020202020204" pitchFamily="34" charset="0"/>
                <a:cs typeface="Arial" panose="020B0604020202020204" pitchFamily="34" charset="0"/>
              </a:rPr>
              <a:t>baseado em tecnologias </a:t>
            </a:r>
            <a:r>
              <a:rPr lang="pt-BR" i="1" dirty="0">
                <a:latin typeface="Arial" panose="020B0604020202020204" pitchFamily="34" charset="0"/>
                <a:cs typeface="Arial" panose="020B0604020202020204" pitchFamily="34" charset="0"/>
              </a:rPr>
              <a:t>web</a:t>
            </a:r>
            <a:r>
              <a:rPr lang="pt-BR" dirty="0">
                <a:latin typeface="Arial" panose="020B0604020202020204" pitchFamily="34" charset="0"/>
                <a:cs typeface="Arial" panose="020B0604020202020204" pitchFamily="34" charset="0"/>
              </a:rPr>
              <a:t>, a ser utilizado como um canal de comunicação digital entre supermercados e seus consumidores</a:t>
            </a:r>
            <a:r>
              <a:rPr lang="pt-BR" dirty="0" smtClean="0">
                <a:latin typeface="Arial" panose="020B0604020202020204" pitchFamily="34" charset="0"/>
                <a:cs typeface="Arial" panose="020B0604020202020204" pitchFamily="34" charset="0"/>
              </a:rPr>
              <a:t>.</a:t>
            </a:r>
          </a:p>
          <a:p>
            <a:pPr algn="just">
              <a:lnSpc>
                <a:spcPct val="200000"/>
              </a:lnSpc>
            </a:pPr>
            <a:r>
              <a:rPr lang="pt-BR"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12</a:t>
            </a:fld>
            <a:endParaRPr lang="en-US" dirty="0"/>
          </a:p>
        </p:txBody>
      </p:sp>
    </p:spTree>
    <p:extLst>
      <p:ext uri="{BB962C8B-B14F-4D97-AF65-F5344CB8AC3E}">
        <p14:creationId xmlns:p14="http://schemas.microsoft.com/office/powerpoint/2010/main" val="32831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smtClean="0">
                <a:latin typeface="Arial" panose="020B0604020202020204" pitchFamily="34" charset="0"/>
                <a:cs typeface="Arial" panose="020B0604020202020204" pitchFamily="34" charset="0"/>
              </a:rPr>
              <a:t>Os objetivos podem ser elencados como: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Coletar o </a:t>
            </a:r>
            <a:r>
              <a:rPr lang="pt-BR" i="1" dirty="0" smtClean="0">
                <a:latin typeface="Arial" panose="020B0604020202020204" pitchFamily="34" charset="0"/>
                <a:cs typeface="Arial" panose="020B0604020202020204" pitchFamily="34" charset="0"/>
              </a:rPr>
              <a:t>feedback </a:t>
            </a:r>
            <a:r>
              <a:rPr lang="pt-BR" dirty="0" smtClean="0">
                <a:latin typeface="Arial" panose="020B0604020202020204" pitchFamily="34" charset="0"/>
                <a:cs typeface="Arial" panose="020B0604020202020204" pitchFamily="34" charset="0"/>
              </a:rPr>
              <a:t> dos consumidores em relação à ambiente, limpeza, mercadorias, preços, etc.;</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Divulgar aos consumidores preços, ofertas, promoções por meio de propagandas de </a:t>
            </a:r>
            <a:r>
              <a:rPr lang="pt-BR" i="1" dirty="0" smtClean="0">
                <a:latin typeface="Arial" panose="020B0604020202020204" pitchFamily="34" charset="0"/>
                <a:cs typeface="Arial" panose="020B0604020202020204" pitchFamily="34" charset="0"/>
              </a:rPr>
              <a:t>marketing;</a:t>
            </a:r>
            <a:endParaRPr lang="pt-BR" dirty="0" smtClean="0">
              <a:latin typeface="Arial" panose="020B0604020202020204" pitchFamily="34" charset="0"/>
              <a:cs typeface="Arial" panose="020B0604020202020204" pitchFamily="34" charset="0"/>
            </a:endParaRPr>
          </a:p>
          <a:p>
            <a:pPr algn="just">
              <a:lnSpc>
                <a:spcPct val="200000"/>
              </a:lnSpc>
            </a:pPr>
            <a:r>
              <a:rPr lang="pt-BR" sz="2800"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13</a:t>
            </a:fld>
            <a:endParaRPr lang="en-US" dirty="0"/>
          </a:p>
        </p:txBody>
      </p:sp>
    </p:spTree>
    <p:extLst>
      <p:ext uri="{BB962C8B-B14F-4D97-AF65-F5344CB8AC3E}">
        <p14:creationId xmlns:p14="http://schemas.microsoft.com/office/powerpoint/2010/main" val="517512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1.2 </a:t>
            </a:r>
            <a:r>
              <a:rPr lang="pt-BR" sz="2800" b="1" dirty="0" smtClean="0">
                <a:latin typeface="Arial" panose="020B0604020202020204" pitchFamily="34" charset="0"/>
                <a:cs typeface="Arial" panose="020B0604020202020204" pitchFamily="34" charset="0"/>
              </a:rPr>
              <a:t>Objetivos</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comparação de preços de sua lista de produtos em todos os supermercados desejados ou mais próximo do raio de localização do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localização de supermercados de acordo com o raio de distância especificado pelo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criação de listas de compras, que podem ser impressas ou arquivadas.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14</a:t>
            </a:fld>
            <a:endParaRPr lang="en-US" dirty="0"/>
          </a:p>
        </p:txBody>
      </p:sp>
    </p:spTree>
    <p:extLst>
      <p:ext uri="{BB962C8B-B14F-4D97-AF65-F5344CB8AC3E}">
        <p14:creationId xmlns:p14="http://schemas.microsoft.com/office/powerpoint/2010/main" val="219273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0898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algn="just">
              <a:lnSpc>
                <a:spcPct val="200000"/>
              </a:lnSpc>
            </a:pPr>
            <a:r>
              <a:rPr lang="pt-BR" dirty="0">
                <a:latin typeface="Arial" panose="020B0604020202020204" pitchFamily="34" charset="0"/>
                <a:cs typeface="Arial" panose="020B0604020202020204" pitchFamily="34" charset="0"/>
              </a:rPr>
              <a:t>Projetos que visam desenvolver soluções para o Comércio são relevantes para o país, uma vez que uma vez que as atividades comerciais empregam significativa parcela da população e contribuem, em grande medida, para a composição do Produto Interno Bruto (PIB). Segundo o IBGE (2016),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a:t>
            </a:r>
            <a:r>
              <a:rPr lang="pt-BR" dirty="0" smtClean="0">
                <a:latin typeface="Arial" panose="020B0604020202020204" pitchFamily="34" charset="0"/>
                <a:cs typeface="Arial" panose="020B0604020202020204" pitchFamily="34" charset="0"/>
              </a:rPr>
              <a:t>:</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15</a:t>
            </a:fld>
            <a:endParaRPr lang="en-US" dirty="0"/>
          </a:p>
        </p:txBody>
      </p:sp>
    </p:spTree>
    <p:extLst>
      <p:ext uri="{BB962C8B-B14F-4D97-AF65-F5344CB8AC3E}">
        <p14:creationId xmlns:p14="http://schemas.microsoft.com/office/powerpoint/2010/main" val="314996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15498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É </a:t>
            </a:r>
            <a:r>
              <a:rPr lang="pt-BR" dirty="0">
                <a:latin typeface="Arial" panose="020B0604020202020204" pitchFamily="34" charset="0"/>
                <a:cs typeface="Arial" panose="020B0604020202020204" pitchFamily="34" charset="0"/>
              </a:rPr>
              <a:t>o maior do comércio brasileiro em receita líquida, correspondendo à 12,6% de participação no setor de </a:t>
            </a:r>
            <a:r>
              <a:rPr lang="pt-BR" dirty="0" smtClean="0">
                <a:latin typeface="Arial" panose="020B0604020202020204" pitchFamily="34" charset="0"/>
                <a:cs typeface="Arial" panose="020B0604020202020204" pitchFamily="34" charset="0"/>
              </a:rPr>
              <a:t>comércio;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Tem a maior média de empregados por empresa;</a:t>
            </a:r>
          </a:p>
          <a:p>
            <a:pPr marL="28575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Reúne mais de 89 mil lojas estabelecidas no </a:t>
            </a:r>
            <a:r>
              <a:rPr lang="pt-BR" dirty="0" smtClean="0">
                <a:latin typeface="Arial" panose="020B0604020202020204" pitchFamily="34" charset="0"/>
                <a:cs typeface="Arial" panose="020B0604020202020204" pitchFamily="34" charset="0"/>
              </a:rPr>
              <a:t>Brasil.</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16</a:t>
            </a:fld>
            <a:endParaRPr lang="en-US" dirty="0"/>
          </a:p>
        </p:txBody>
      </p:sp>
    </p:spTree>
    <p:extLst>
      <p:ext uri="{BB962C8B-B14F-4D97-AF65-F5344CB8AC3E}">
        <p14:creationId xmlns:p14="http://schemas.microsoft.com/office/powerpoint/2010/main" val="1372501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7053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1.4 Agenda 2030 ONU</a:t>
            </a:r>
          </a:p>
          <a:p>
            <a:pPr algn="just">
              <a:lnSpc>
                <a:spcPct val="200000"/>
              </a:lnSpc>
            </a:pPr>
            <a:r>
              <a:rPr lang="pt-BR" dirty="0" smtClean="0">
                <a:latin typeface="Arial" panose="020B0604020202020204" pitchFamily="34" charset="0"/>
                <a:cs typeface="Arial" panose="020B0604020202020204" pitchFamily="34" charset="0"/>
              </a:rPr>
              <a:t>Os objetivos e metas da Agenda 2030 da ONU são integrados e indivisíveis e equilibram as três dimensões do desenvolvimento sustentável: a econômica social e ambiental.  Estas metas e objetivos estimulam a ação para os próximos 15 anos em áreas de importância crucial para a humanidade e o planeta. Portanto, EzMart define como sendo metas as mesmas metas e objetivos descritas pela Agenda 2030 da ONU.   </a:t>
            </a:r>
            <a:r>
              <a:rPr lang="pt-BR" b="1"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17</a:t>
            </a:fld>
            <a:endParaRPr lang="en-US" dirty="0"/>
          </a:p>
        </p:txBody>
      </p:sp>
    </p:spTree>
    <p:extLst>
      <p:ext uri="{BB962C8B-B14F-4D97-AF65-F5344CB8AC3E}">
        <p14:creationId xmlns:p14="http://schemas.microsoft.com/office/powerpoint/2010/main" val="2589249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10" name="CaixaDeTexto 9"/>
          <p:cNvSpPr txBox="1"/>
          <p:nvPr/>
        </p:nvSpPr>
        <p:spPr>
          <a:xfrm>
            <a:off x="2771800" y="2442856"/>
            <a:ext cx="5832648" cy="3832331"/>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Prevemos um mundo em que cada país desfrute de um crescimento econômico sustentado, inclusivo e sustentável e de trabalho decente para todos</a:t>
            </a:r>
            <a:r>
              <a:rPr lang="pt-BR" dirty="0">
                <a:latin typeface="Arial" panose="020B0604020202020204" pitchFamily="34" charset="0"/>
                <a:cs typeface="Arial" panose="020B0604020202020204" pitchFamily="34" charset="0"/>
              </a:rPr>
              <a:t>... </a:t>
            </a:r>
          </a:p>
          <a:p>
            <a:pPr algn="just">
              <a:lnSpc>
                <a:spcPct val="200000"/>
              </a:lnSpc>
            </a:pP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Comprometemo-nos a fazer mudanças fundamentais na maneira como nossas sociedades produzem e consomem bens e serviços.</a:t>
            </a: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18</a:t>
            </a:fld>
            <a:endParaRPr lang="en-US" dirty="0"/>
          </a:p>
        </p:txBody>
      </p:sp>
    </p:spTree>
    <p:extLst>
      <p:ext uri="{BB962C8B-B14F-4D97-AF65-F5344CB8AC3E}">
        <p14:creationId xmlns:p14="http://schemas.microsoft.com/office/powerpoint/2010/main" val="2033638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Temos como meta para este objetivo sustentável: </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8.2 Atingir </a:t>
            </a:r>
            <a:r>
              <a:rPr lang="pt-BR" dirty="0">
                <a:latin typeface="Arial" panose="020B0604020202020204" pitchFamily="34" charset="0"/>
                <a:cs typeface="Arial" panose="020B0604020202020204" pitchFamily="34" charset="0"/>
              </a:rPr>
              <a:t>níveis mais elevados de produtividade das economias por meio da diversificação, modernização tecnológica e inovação, inclusive por meio de um foco em setores de alto valor agregado e dos setores intensivos em mão de </a:t>
            </a:r>
            <a:r>
              <a:rPr lang="pt-BR" dirty="0" smtClean="0">
                <a:latin typeface="Arial" panose="020B0604020202020204" pitchFamily="34" charset="0"/>
                <a:cs typeface="Arial" panose="020B0604020202020204" pitchFamily="34" charset="0"/>
              </a:rPr>
              <a:t>obra;</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19</a:t>
            </a:fld>
            <a:endParaRPr lang="en-US" dirty="0"/>
          </a:p>
        </p:txBody>
      </p:sp>
    </p:spTree>
    <p:extLst>
      <p:ext uri="{BB962C8B-B14F-4D97-AF65-F5344CB8AC3E}">
        <p14:creationId xmlns:p14="http://schemas.microsoft.com/office/powerpoint/2010/main" val="1555176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227582" y="2187109"/>
            <a:ext cx="8664897" cy="3416320"/>
          </a:xfrm>
          <a:prstGeom prst="rect">
            <a:avLst/>
          </a:prstGeom>
          <a:noFill/>
        </p:spPr>
        <p:txBody>
          <a:bodyPr wrap="square" rtlCol="0">
            <a:spAutoFit/>
          </a:bodyPr>
          <a:lstStyle/>
          <a:p>
            <a:pPr marL="342900" indent="-342900" algn="just">
              <a:lnSpc>
                <a:spcPct val="200000"/>
              </a:lnSpc>
              <a:buFont typeface="+mj-lt"/>
              <a:buAutoNum type="arabicPeriod"/>
            </a:pPr>
            <a:r>
              <a:rPr lang="pt-BR"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1.1  Formulação do problema</a:t>
            </a:r>
          </a:p>
          <a:p>
            <a:pPr algn="just">
              <a:lnSpc>
                <a:spcPct val="200000"/>
              </a:lnSpc>
            </a:pPr>
            <a:r>
              <a:rPr lang="pt-BR" dirty="0" smtClean="0">
                <a:latin typeface="Arial" panose="020B0604020202020204" pitchFamily="34" charset="0"/>
                <a:cs typeface="Arial" panose="020B0604020202020204" pitchFamily="34" charset="0"/>
              </a:rPr>
              <a:t>     1.2 Objetivos</a:t>
            </a:r>
          </a:p>
          <a:p>
            <a:pPr algn="just">
              <a:lnSpc>
                <a:spcPct val="200000"/>
              </a:lnSpc>
            </a:pPr>
            <a:r>
              <a:rPr lang="pt-BR" dirty="0" smtClean="0">
                <a:latin typeface="Arial" panose="020B0604020202020204" pitchFamily="34" charset="0"/>
                <a:cs typeface="Arial" panose="020B0604020202020204" pitchFamily="34" charset="0"/>
              </a:rPr>
              <a:t>     1.3  Justificativa</a:t>
            </a:r>
          </a:p>
          <a:p>
            <a:pPr algn="just">
              <a:lnSpc>
                <a:spcPct val="200000"/>
              </a:lnSpc>
            </a:pPr>
            <a:r>
              <a:rPr lang="pt-BR" dirty="0" smtClean="0">
                <a:latin typeface="Arial" panose="020B0604020202020204" pitchFamily="34" charset="0"/>
                <a:cs typeface="Arial" panose="020B0604020202020204" pitchFamily="34" charset="0"/>
              </a:rPr>
              <a:t>     1.4  Agenda 2030 ONU</a:t>
            </a:r>
          </a:p>
          <a:p>
            <a:pPr marL="342900" indent="-342900" algn="just">
              <a:lnSpc>
                <a:spcPct val="200000"/>
              </a:lnSpc>
              <a:buAutoNum type="arabicPeriod" startAt="2"/>
            </a:pPr>
            <a:r>
              <a:rPr lang="pt-BR" b="1" dirty="0" smtClean="0">
                <a:latin typeface="Arial" panose="020B0604020202020204" pitchFamily="34" charset="0"/>
                <a:cs typeface="Arial" panose="020B0604020202020204" pitchFamily="34" charset="0"/>
              </a:rPr>
              <a:t>Revisão bibliográfica</a:t>
            </a:r>
          </a:p>
        </p:txBody>
      </p:sp>
    </p:spTree>
    <p:extLst>
      <p:ext uri="{BB962C8B-B14F-4D97-AF65-F5344CB8AC3E}">
        <p14:creationId xmlns:p14="http://schemas.microsoft.com/office/powerpoint/2010/main" val="2690526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8.3 Promover </a:t>
            </a:r>
            <a:r>
              <a:rPr lang="pt-BR" dirty="0">
                <a:latin typeface="Arial" panose="020B0604020202020204" pitchFamily="34" charset="0"/>
                <a:cs typeface="Arial" panose="020B0604020202020204" pitchFamily="34" charset="0"/>
              </a:rPr>
              <a:t>políticas orientadas para o desenvolvimento que apoiem as atividades </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produtivas, geração de emprego decente, empreendedorismo, criatividade e inovação, e incentivar a formalização e o crescimento das micro, pequenas e médias empresas, inclusive por meio do acesso a serviços </a:t>
            </a:r>
            <a:r>
              <a:rPr lang="pt-BR" dirty="0" smtClean="0">
                <a:latin typeface="Arial" panose="020B0604020202020204" pitchFamily="34" charset="0"/>
                <a:cs typeface="Arial" panose="020B0604020202020204" pitchFamily="34" charset="0"/>
              </a:rPr>
              <a:t>financeiros.</a:t>
            </a:r>
            <a:endParaRPr lang="pt-BR"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20</a:t>
            </a:fld>
            <a:endParaRPr lang="en-US" dirty="0"/>
          </a:p>
        </p:txBody>
      </p:sp>
    </p:spTree>
    <p:extLst>
      <p:ext uri="{BB962C8B-B14F-4D97-AF65-F5344CB8AC3E}">
        <p14:creationId xmlns:p14="http://schemas.microsoft.com/office/powerpoint/2010/main" val="3720347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96723" y="1052736"/>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a:latin typeface="Arial" panose="020B0604020202020204" pitchFamily="34" charset="0"/>
                <a:cs typeface="Arial" panose="020B0604020202020204" pitchFamily="34" charset="0"/>
              </a:rPr>
              <a:t>2.1 PROCESSO </a:t>
            </a:r>
            <a:r>
              <a:rPr lang="pt-BR" b="1" dirty="0" smtClean="0">
                <a:latin typeface="Arial" panose="020B0604020202020204" pitchFamily="34" charset="0"/>
                <a:cs typeface="Arial" panose="020B0604020202020204" pitchFamily="34" charset="0"/>
              </a:rPr>
              <a:t>DECISÓRIO</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a:latin typeface="Arial" panose="020B0604020202020204" pitchFamily="34" charset="0"/>
                <a:cs typeface="Arial" panose="020B0604020202020204" pitchFamily="34" charset="0"/>
              </a:rPr>
              <a:t>Batista (2004), existem dois elementos fundamentais para a tomada de decisão: os canais de informação e as redes de comunicação. Os canais de informação referem-se aos locais onde se podem retirar os dados que serão utilizados pelas redes, que são responsáveis pela disseminação das informações. Por sua vez, os canais de informação podem ser referenciados como sendo também sistemas de apoio chamados de Sistema de Informação Gerencial (SIG) e Sistema de Apoio à Decisão (SAD</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21</a:t>
            </a:fld>
            <a:endParaRPr lang="en-US" dirty="0"/>
          </a:p>
        </p:txBody>
      </p:sp>
    </p:spTree>
    <p:extLst>
      <p:ext uri="{BB962C8B-B14F-4D97-AF65-F5344CB8AC3E}">
        <p14:creationId xmlns:p14="http://schemas.microsoft.com/office/powerpoint/2010/main" val="3442232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2.1 </a:t>
            </a:r>
            <a:r>
              <a:rPr lang="pt-BR" b="1" dirty="0">
                <a:latin typeface="Arial" panose="020B0604020202020204" pitchFamily="34" charset="0"/>
                <a:cs typeface="Arial" panose="020B0604020202020204" pitchFamily="34" charset="0"/>
              </a:rPr>
              <a:t>PROCESSO DECISÓRIO</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De acordo com Florenzano (2015), para cada nível organizacional existe um tipo de sistema de </a:t>
            </a:r>
            <a:r>
              <a:rPr lang="pt-BR" dirty="0" smtClean="0">
                <a:latin typeface="Arial" panose="020B0604020202020204" pitchFamily="34" charset="0"/>
                <a:cs typeface="Arial" panose="020B0604020202020204" pitchFamily="34" charset="0"/>
              </a:rPr>
              <a:t>informação. Os níveis organizacionais podem ser: Estratégico, Tático e Operacional. Dentre os existentes como SIG (Sistema de informação gerencial), SPT (Sistema de processamento de informações), SIE (Sistema de informação executiva), o sistema EzMart baseia-se no sistema SAD (Sistema de Apoio à tomada de decisões).</a:t>
            </a:r>
            <a:endParaRPr lang="pt-BR" b="1"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22</a:t>
            </a:fld>
            <a:endParaRPr lang="en-US" dirty="0"/>
          </a:p>
        </p:txBody>
      </p:sp>
    </p:spTree>
    <p:extLst>
      <p:ext uri="{BB962C8B-B14F-4D97-AF65-F5344CB8AC3E}">
        <p14:creationId xmlns:p14="http://schemas.microsoft.com/office/powerpoint/2010/main" val="362161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Silva e Teixeira (2002, p.72) denotam que </a:t>
            </a:r>
            <a:r>
              <a:rPr lang="pt-BR" dirty="0" err="1">
                <a:latin typeface="Arial" panose="020B0604020202020204" pitchFamily="34" charset="0"/>
                <a:cs typeface="Arial" panose="020B0604020202020204" pitchFamily="34" charset="0"/>
              </a:rPr>
              <a:t>SADs</a:t>
            </a:r>
            <a:r>
              <a:rPr lang="pt-BR" dirty="0">
                <a:latin typeface="Arial" panose="020B0604020202020204" pitchFamily="34" charset="0"/>
                <a:cs typeface="Arial" panose="020B0604020202020204" pitchFamily="34" charset="0"/>
              </a:rPr>
              <a:t> como “sistemas de informações ou modelos analíticos projetados para ajudar a gerenciar profissionais a tomar decisões mais eficazes”. Segundo Chaves e </a:t>
            </a:r>
            <a:r>
              <a:rPr lang="pt-BR" dirty="0" err="1">
                <a:latin typeface="Arial" panose="020B0604020202020204" pitchFamily="34" charset="0"/>
                <a:cs typeface="Arial" panose="020B0604020202020204" pitchFamily="34" charset="0"/>
              </a:rPr>
              <a:t>Falsarella</a:t>
            </a:r>
            <a:r>
              <a:rPr lang="pt-BR" dirty="0">
                <a:latin typeface="Arial" panose="020B0604020202020204" pitchFamily="34" charset="0"/>
                <a:cs typeface="Arial" panose="020B0604020202020204" pitchFamily="34" charset="0"/>
              </a:rPr>
              <a:t> (1995), para desenvolver um SAD é necessário construir um ambiente de apoio à decisão. </a:t>
            </a:r>
            <a:endParaRPr lang="pt-BR"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23</a:t>
            </a:fld>
            <a:endParaRPr lang="en-US" dirty="0"/>
          </a:p>
        </p:txBody>
      </p:sp>
    </p:spTree>
    <p:extLst>
      <p:ext uri="{BB962C8B-B14F-4D97-AF65-F5344CB8AC3E}">
        <p14:creationId xmlns:p14="http://schemas.microsoft.com/office/powerpoint/2010/main" val="563630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2.1.2 </a:t>
            </a:r>
            <a:r>
              <a:rPr lang="pt-BR" b="1" dirty="0">
                <a:latin typeface="Arial" panose="020B0604020202020204" pitchFamily="34" charset="0"/>
                <a:cs typeface="Arial" panose="020B0604020202020204" pitchFamily="34" charset="0"/>
              </a:rPr>
              <a:t>Tecnologias da Informação que </a:t>
            </a:r>
            <a:r>
              <a:rPr lang="pt-BR" b="1" dirty="0" smtClean="0">
                <a:latin typeface="Arial" panose="020B0604020202020204" pitchFamily="34" charset="0"/>
                <a:cs typeface="Arial" panose="020B0604020202020204" pitchFamily="34" charset="0"/>
              </a:rPr>
              <a:t>apoiam </a:t>
            </a:r>
            <a:r>
              <a:rPr lang="pt-BR" b="1" dirty="0">
                <a:latin typeface="Arial" panose="020B0604020202020204" pitchFamily="34" charset="0"/>
                <a:cs typeface="Arial" panose="020B0604020202020204" pitchFamily="34" charset="0"/>
              </a:rPr>
              <a:t>a </a:t>
            </a:r>
            <a:r>
              <a:rPr lang="pt-BR" b="1" dirty="0" smtClean="0">
                <a:latin typeface="Arial" panose="020B0604020202020204" pitchFamily="34" charset="0"/>
                <a:cs typeface="Arial" panose="020B0604020202020204" pitchFamily="34" charset="0"/>
              </a:rPr>
              <a:t>tomada </a:t>
            </a:r>
            <a:r>
              <a:rPr lang="pt-BR" b="1" dirty="0">
                <a:latin typeface="Arial" panose="020B0604020202020204" pitchFamily="34" charset="0"/>
                <a:cs typeface="Arial" panose="020B0604020202020204" pitchFamily="34" charset="0"/>
              </a:rPr>
              <a:t>de d</a:t>
            </a:r>
            <a:r>
              <a:rPr lang="pt-BR" b="1" dirty="0" smtClean="0">
                <a:latin typeface="Arial" panose="020B0604020202020204" pitchFamily="34" charset="0"/>
                <a:cs typeface="Arial" panose="020B0604020202020204" pitchFamily="34" charset="0"/>
              </a:rPr>
              <a:t>ecisão</a:t>
            </a:r>
          </a:p>
          <a:p>
            <a:pPr algn="just">
              <a:lnSpc>
                <a:spcPct val="200000"/>
              </a:lnSpc>
            </a:pPr>
            <a:r>
              <a:rPr lang="pt-BR" dirty="0">
                <a:latin typeface="Arial" panose="020B0604020202020204" pitchFamily="34" charset="0"/>
                <a:cs typeface="Arial" panose="020B0604020202020204" pitchFamily="34" charset="0"/>
              </a:rPr>
              <a:t>A tecnologia da informação tem sido intensamente empregada como instrumento para os mais diversos fins. Rossetti e Morales (2007) afirmam que a tecnologia da informação é utilizada por indivíduos e organizações, para acompanhar a velocidade com que as transformações vêm ocorrendo no mundo; para aumentar a produção, melhorar a qualidade dos produtos; como suporte à análise de mercados; para tornar ágil e eficaz a interação com mercados, com clientes e até com competidores.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24</a:t>
            </a:fld>
            <a:endParaRPr lang="en-US" dirty="0"/>
          </a:p>
        </p:txBody>
      </p:sp>
    </p:spTree>
    <p:extLst>
      <p:ext uri="{BB962C8B-B14F-4D97-AF65-F5344CB8AC3E}">
        <p14:creationId xmlns:p14="http://schemas.microsoft.com/office/powerpoint/2010/main" val="3305143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A estrutura do comércio brasileiro é formada basicamente por 3 segmentos de atividades:   comércio por atacado, comércio varejista e comércio de veículos automotores, peças e motocicletas</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No comércio varejista, uma mercadoria vendida é destinada ao consumidor final, para uso pessoal ou doméstico; e no comércio atacadista, uma mercadoria é vendida destinada ao consumidor intermediário, principalmente, para outros estabelecimentos (IBGE, 2016).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25</a:t>
            </a:fld>
            <a:endParaRPr lang="en-US" dirty="0"/>
          </a:p>
        </p:txBody>
      </p:sp>
    </p:spTree>
    <p:extLst>
      <p:ext uri="{BB962C8B-B14F-4D97-AF65-F5344CB8AC3E}">
        <p14:creationId xmlns:p14="http://schemas.microsoft.com/office/powerpoint/2010/main" val="174482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De acordo com a Pesquisa Anual de Comércio realizada pelo IBGE em 2016, a participação desses segmentos na receita operacional líquida do Comércio foi assim constituída: 45,3% do atacado, 45,1% do varejo e 9,6% do comércio de veículos. Dentre do segmento varejista,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 é o que teve a maior receita operacional líquida, com a maior média de pessoas ocupadas por empresa.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26</a:t>
            </a:fld>
            <a:endParaRPr lang="en-US" dirty="0"/>
          </a:p>
        </p:txBody>
      </p:sp>
    </p:spTree>
    <p:extLst>
      <p:ext uri="{BB962C8B-B14F-4D97-AF65-F5344CB8AC3E}">
        <p14:creationId xmlns:p14="http://schemas.microsoft.com/office/powerpoint/2010/main" val="3771313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6186309"/>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O setor de supermercados se destaca pelo elevado índice de crescimento nos últimos anos. Em 2016, o faturamento nominal do setor foi de R$ 338,7 bilhões contra R$ 124,1 bilhões em 2006, representando um </a:t>
            </a:r>
            <a:r>
              <a:rPr lang="pt-BR" dirty="0" smtClean="0">
                <a:latin typeface="Arial" panose="020B0604020202020204" pitchFamily="34" charset="0"/>
                <a:cs typeface="Arial" panose="020B0604020202020204" pitchFamily="34" charset="0"/>
              </a:rPr>
              <a:t>aumento </a:t>
            </a:r>
            <a:r>
              <a:rPr lang="pt-BR" dirty="0">
                <a:latin typeface="Arial" panose="020B0604020202020204" pitchFamily="34" charset="0"/>
                <a:cs typeface="Arial" panose="020B0604020202020204" pitchFamily="34" charset="0"/>
              </a:rPr>
              <a:t>de cerca de 63,35% em 10 anos (BRADESCO, 2017).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1 </a:t>
            </a:r>
            <a:r>
              <a:rPr lang="pt-BR" dirty="0">
                <a:latin typeface="Arial" panose="020B0604020202020204" pitchFamily="34" charset="0"/>
                <a:cs typeface="Arial" panose="020B0604020202020204" pitchFamily="34" charset="0"/>
              </a:rPr>
              <a:t>apresenta as categorias mais vendidas nos supermercados e, que desta maneira, tornam os supermercados um potencial setor em expansão.</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27</a:t>
            </a:fld>
            <a:endParaRPr lang="en-US" dirty="0"/>
          </a:p>
        </p:txBody>
      </p:sp>
    </p:spTree>
    <p:extLst>
      <p:ext uri="{BB962C8B-B14F-4D97-AF65-F5344CB8AC3E}">
        <p14:creationId xmlns:p14="http://schemas.microsoft.com/office/powerpoint/2010/main" val="968617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80076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805174" y="2782293"/>
            <a:ext cx="4967312" cy="3208129"/>
          </a:xfrm>
          <a:prstGeom prst="rect">
            <a:avLst/>
          </a:prstGeom>
        </p:spPr>
      </p:pic>
      <p:sp>
        <p:nvSpPr>
          <p:cNvPr id="2" name="CaixaDeTexto 1"/>
          <p:cNvSpPr txBox="1"/>
          <p:nvPr/>
        </p:nvSpPr>
        <p:spPr>
          <a:xfrm>
            <a:off x="1984574" y="6000418"/>
            <a:ext cx="4608512"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 – Categorias mais vendidas nos supermercados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28</a:t>
            </a:fld>
            <a:endParaRPr lang="en-US" dirty="0"/>
          </a:p>
        </p:txBody>
      </p:sp>
    </p:spTree>
    <p:extLst>
      <p:ext uri="{BB962C8B-B14F-4D97-AF65-F5344CB8AC3E}">
        <p14:creationId xmlns:p14="http://schemas.microsoft.com/office/powerpoint/2010/main" val="1955283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Já o faturamento do setor está distribuído nas regiões brasileiras conforme Figura </a:t>
            </a:r>
            <a:r>
              <a:rPr lang="pt-BR" sz="1600" dirty="0" smtClean="0">
                <a:latin typeface="Arial" panose="020B0604020202020204" pitchFamily="34" charset="0"/>
                <a:cs typeface="Arial" panose="020B0604020202020204" pitchFamily="34" charset="0"/>
              </a:rPr>
              <a:t>2.</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2" name="Imagem 11"/>
          <p:cNvPicPr/>
          <p:nvPr/>
        </p:nvPicPr>
        <p:blipFill>
          <a:blip r:embed="rId5" cstate="print"/>
          <a:stretch>
            <a:fillRect/>
          </a:stretch>
        </p:blipFill>
        <p:spPr>
          <a:xfrm>
            <a:off x="2358708" y="3263479"/>
            <a:ext cx="4402645" cy="2855076"/>
          </a:xfrm>
          <a:prstGeom prst="rect">
            <a:avLst/>
          </a:prstGeom>
        </p:spPr>
      </p:pic>
      <p:sp>
        <p:nvSpPr>
          <p:cNvPr id="3" name="CaixaDeTexto 2"/>
          <p:cNvSpPr txBox="1"/>
          <p:nvPr/>
        </p:nvSpPr>
        <p:spPr>
          <a:xfrm>
            <a:off x="2521681" y="6113123"/>
            <a:ext cx="4104456"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 – Faturamento por região</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29</a:t>
            </a:fld>
            <a:endParaRPr lang="en-US" dirty="0"/>
          </a:p>
        </p:txBody>
      </p:sp>
    </p:spTree>
    <p:extLst>
      <p:ext uri="{BB962C8B-B14F-4D97-AF65-F5344CB8AC3E}">
        <p14:creationId xmlns:p14="http://schemas.microsoft.com/office/powerpoint/2010/main" val="157495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80528" y="1863988"/>
            <a:ext cx="8664897"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2.1 PROCESSO DECISÓRIO</a:t>
            </a:r>
          </a:p>
          <a:p>
            <a:pPr algn="just">
              <a:lnSpc>
                <a:spcPct val="200000"/>
              </a:lnSpc>
            </a:pPr>
            <a:r>
              <a:rPr lang="pt-BR" dirty="0" smtClean="0">
                <a:latin typeface="Arial" panose="020B0604020202020204" pitchFamily="34" charset="0"/>
                <a:cs typeface="Arial" panose="020B0604020202020204" pitchFamily="34" charset="0"/>
              </a:rPr>
              <a:t>            2.1.1 Níveis de decisão e os Sistemas de Informação automatizados</a:t>
            </a:r>
          </a:p>
          <a:p>
            <a:pPr algn="just">
              <a:lnSpc>
                <a:spcPct val="200000"/>
              </a:lnSpc>
            </a:pPr>
            <a:r>
              <a:rPr lang="pt-BR" dirty="0" smtClean="0">
                <a:latin typeface="Arial" panose="020B0604020202020204" pitchFamily="34" charset="0"/>
                <a:cs typeface="Arial" panose="020B0604020202020204" pitchFamily="34" charset="0"/>
              </a:rPr>
              <a:t>            2.1.1 Tecnologia da Informação que apoiam a tomada de decisão</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2.2 SETOR SUPERMERCADISTA</a:t>
            </a:r>
          </a:p>
          <a:p>
            <a:pPr algn="just">
              <a:lnSpc>
                <a:spcPct val="200000"/>
              </a:lnSpc>
            </a:pPr>
            <a:r>
              <a:rPr lang="pt-BR" dirty="0" smtClean="0">
                <a:latin typeface="Arial" panose="020B0604020202020204" pitchFamily="34" charset="0"/>
                <a:cs typeface="Arial" panose="020B0604020202020204" pitchFamily="34" charset="0"/>
              </a:rPr>
              <a:t>            2.2.1 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2.2.2 Área de influência do estabelecimento</a:t>
            </a:r>
          </a:p>
          <a:p>
            <a:pPr algn="just">
              <a:lnSpc>
                <a:spcPct val="200000"/>
              </a:lnSpc>
            </a:pPr>
            <a:r>
              <a:rPr lang="pt-BR" dirty="0" smtClean="0">
                <a:latin typeface="Arial" panose="020B0604020202020204" pitchFamily="34" charset="0"/>
                <a:cs typeface="Arial" panose="020B0604020202020204" pitchFamily="34" charset="0"/>
              </a:rPr>
              <a:t>            2.2.3 Estratégia de Varejo </a:t>
            </a:r>
            <a:r>
              <a:rPr lang="pt-BR" i="1" dirty="0" err="1" smtClean="0">
                <a:latin typeface="Arial" panose="020B0604020202020204" pitchFamily="34" charset="0"/>
                <a:cs typeface="Arial" panose="020B0604020202020204" pitchFamily="34" charset="0"/>
              </a:rPr>
              <a:t>Ominichannel</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428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66254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Segundo a ABRAS (2011), o pagamento mais utilizado ainda é o dinheiro. Contudo, houve um crescimento elevado em outras formas de pagamento, como algumas citadas neste texto e mostradas na Figura 3</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30</a:t>
            </a:fld>
            <a:endParaRPr lang="en-US" dirty="0"/>
          </a:p>
        </p:txBody>
      </p:sp>
    </p:spTree>
    <p:extLst>
      <p:ext uri="{BB962C8B-B14F-4D97-AF65-F5344CB8AC3E}">
        <p14:creationId xmlns:p14="http://schemas.microsoft.com/office/powerpoint/2010/main" val="352387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75656" y="2716752"/>
            <a:ext cx="5904656" cy="2955017"/>
          </a:xfrm>
          <a:prstGeom prst="rect">
            <a:avLst/>
          </a:prstGeom>
        </p:spPr>
      </p:pic>
      <p:sp>
        <p:nvSpPr>
          <p:cNvPr id="11" name="CaixaDeTexto 10"/>
          <p:cNvSpPr txBox="1"/>
          <p:nvPr/>
        </p:nvSpPr>
        <p:spPr>
          <a:xfrm>
            <a:off x="2409663" y="5671769"/>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3 – Formas de pagamentos mais utilizadas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31</a:t>
            </a:fld>
            <a:endParaRPr lang="en-US" dirty="0"/>
          </a:p>
        </p:txBody>
      </p:sp>
    </p:spTree>
    <p:extLst>
      <p:ext uri="{BB962C8B-B14F-4D97-AF65-F5344CB8AC3E}">
        <p14:creationId xmlns:p14="http://schemas.microsoft.com/office/powerpoint/2010/main" val="2852615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97031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4 </a:t>
            </a:r>
            <a:r>
              <a:rPr lang="pt-BR" dirty="0">
                <a:latin typeface="Arial" panose="020B0604020202020204" pitchFamily="34" charset="0"/>
                <a:cs typeface="Arial" panose="020B0604020202020204" pitchFamily="34" charset="0"/>
              </a:rPr>
              <a:t>mostra os atributos mais citados pelos consumidores para a escolha do local das </a:t>
            </a:r>
            <a:r>
              <a:rPr lang="pt-BR" dirty="0" smtClean="0">
                <a:latin typeface="Arial" panose="020B0604020202020204" pitchFamily="34" charset="0"/>
                <a:cs typeface="Arial" panose="020B0604020202020204" pitchFamily="34" charset="0"/>
              </a:rPr>
              <a:t>compras</a:t>
            </a:r>
            <a:r>
              <a:rPr lang="pt-BR" dirty="0">
                <a:latin typeface="Arial" panose="020B0604020202020204" pitchFamily="34" charset="0"/>
                <a:cs typeface="Arial" panose="020B0604020202020204" pitchFamily="34" charset="0"/>
              </a:rPr>
              <a:t>.</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32</a:t>
            </a:fld>
            <a:endParaRPr lang="en-US" dirty="0"/>
          </a:p>
        </p:txBody>
      </p:sp>
    </p:spTree>
    <p:extLst>
      <p:ext uri="{BB962C8B-B14F-4D97-AF65-F5344CB8AC3E}">
        <p14:creationId xmlns:p14="http://schemas.microsoft.com/office/powerpoint/2010/main" val="772995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2.2.1 Comportamento do Consumidor no Setor Supermercadista</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03648" y="2708921"/>
            <a:ext cx="6264695" cy="3545264"/>
          </a:xfrm>
          <a:prstGeom prst="rect">
            <a:avLst/>
          </a:prstGeom>
        </p:spPr>
      </p:pic>
      <p:sp>
        <p:nvSpPr>
          <p:cNvPr id="11" name="CaixaDeTexto 10"/>
          <p:cNvSpPr txBox="1"/>
          <p:nvPr/>
        </p:nvSpPr>
        <p:spPr>
          <a:xfrm>
            <a:off x="2437706" y="6254185"/>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4 – Atributos para escolha do local de compras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33</a:t>
            </a:fld>
            <a:endParaRPr lang="en-US" dirty="0"/>
          </a:p>
        </p:txBody>
      </p:sp>
    </p:spTree>
    <p:extLst>
      <p:ext uri="{BB962C8B-B14F-4D97-AF65-F5344CB8AC3E}">
        <p14:creationId xmlns:p14="http://schemas.microsoft.com/office/powerpoint/2010/main" val="3706606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a:t>
            </a:r>
            <a:r>
              <a:rPr lang="pt-BR" b="1" dirty="0" smtClean="0">
                <a:latin typeface="Arial" panose="020B0604020202020204" pitchFamily="34" charset="0"/>
                <a:cs typeface="Arial" panose="020B0604020202020204" pitchFamily="34" charset="0"/>
              </a:rPr>
              <a:t>consumidor </a:t>
            </a:r>
            <a:r>
              <a:rPr lang="pt-BR" b="1" dirty="0">
                <a:latin typeface="Arial" panose="020B0604020202020204" pitchFamily="34" charset="0"/>
                <a:cs typeface="Arial" panose="020B0604020202020204" pitchFamily="34" charset="0"/>
              </a:rPr>
              <a:t>no </a:t>
            </a:r>
            <a:r>
              <a:rPr lang="pt-BR" b="1" dirty="0" smtClean="0">
                <a:latin typeface="Arial" panose="020B0604020202020204" pitchFamily="34" charset="0"/>
                <a:cs typeface="Arial" panose="020B0604020202020204" pitchFamily="34" charset="0"/>
              </a:rPr>
              <a:t>setor </a:t>
            </a:r>
            <a:r>
              <a:rPr lang="pt-BR" b="1" dirty="0">
                <a:latin typeface="Arial" panose="020B0604020202020204" pitchFamily="34" charset="0"/>
                <a:cs typeface="Arial" panose="020B0604020202020204" pitchFamily="34" charset="0"/>
              </a:rPr>
              <a:t>s</a:t>
            </a:r>
            <a:r>
              <a:rPr lang="pt-BR" b="1" dirty="0" smtClean="0">
                <a:latin typeface="Arial" panose="020B0604020202020204" pitchFamily="34" charset="0"/>
                <a:cs typeface="Arial" panose="020B0604020202020204" pitchFamily="34" charset="0"/>
              </a:rPr>
              <a:t>upermercadista</a:t>
            </a: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Entretanto, caso seja analisado o setor supermercadista de forma geral, verifica-se que grande parte das compras de perecíveis é realizada em açougues, feira ou “sacolões”, conforme mostra a Figura </a:t>
            </a:r>
            <a:r>
              <a:rPr lang="pt-BR" dirty="0" smtClean="0">
                <a:latin typeface="Arial" panose="020B0604020202020204" pitchFamily="34" charset="0"/>
                <a:cs typeface="Arial" panose="020B0604020202020204" pitchFamily="34" charset="0"/>
              </a:rPr>
              <a:t>5.</a:t>
            </a: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34</a:t>
            </a:fld>
            <a:endParaRPr lang="en-US" dirty="0"/>
          </a:p>
        </p:txBody>
      </p:sp>
    </p:spTree>
    <p:extLst>
      <p:ext uri="{BB962C8B-B14F-4D97-AF65-F5344CB8AC3E}">
        <p14:creationId xmlns:p14="http://schemas.microsoft.com/office/powerpoint/2010/main" val="3880971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30832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2.2.1 Comportamento do Consumidor no Setor Supermercadista</a:t>
            </a: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763688" y="2678314"/>
            <a:ext cx="5688631" cy="3414982"/>
          </a:xfrm>
          <a:prstGeom prst="rect">
            <a:avLst/>
          </a:prstGeom>
        </p:spPr>
      </p:pic>
      <p:sp>
        <p:nvSpPr>
          <p:cNvPr id="11" name="CaixaDeTexto 10"/>
          <p:cNvSpPr txBox="1"/>
          <p:nvPr/>
        </p:nvSpPr>
        <p:spPr>
          <a:xfrm>
            <a:off x="2129443" y="619166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5 – Participação dos supermercados, por seção nas compras dos consumidores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35</a:t>
            </a:fld>
            <a:endParaRPr lang="en-US" dirty="0"/>
          </a:p>
        </p:txBody>
      </p:sp>
    </p:spTree>
    <p:extLst>
      <p:ext uri="{BB962C8B-B14F-4D97-AF65-F5344CB8AC3E}">
        <p14:creationId xmlns:p14="http://schemas.microsoft.com/office/powerpoint/2010/main" val="3999440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No setor varejista, o desempenho de supermercado depende, grandemente, de sua localização, pois a maior parte das vendas de uma loja vem de consumidores e clientes que moram dentro de uma área geográfica relativamente pequena em torno da loja. </a:t>
            </a:r>
          </a:p>
          <a:p>
            <a:pPr algn="just">
              <a:lnSpc>
                <a:spcPct val="200000"/>
              </a:lnSpc>
            </a:pPr>
            <a:r>
              <a:rPr lang="pt-BR" dirty="0">
                <a:latin typeface="Arial" panose="020B0604020202020204" pitchFamily="34" charset="0"/>
                <a:cs typeface="Arial" panose="020B0604020202020204" pitchFamily="34" charset="0"/>
              </a:rPr>
              <a:t>Parente e Kato (2001) afirmam que ao investigar onde os clientes estão localizados é possível identificar a dimensão geográfica da demanda de mercado disponível para certa loja</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36</a:t>
            </a:fld>
            <a:endParaRPr lang="en-US" dirty="0"/>
          </a:p>
        </p:txBody>
      </p:sp>
    </p:spTree>
    <p:extLst>
      <p:ext uri="{BB962C8B-B14F-4D97-AF65-F5344CB8AC3E}">
        <p14:creationId xmlns:p14="http://schemas.microsoft.com/office/powerpoint/2010/main" val="1841942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2453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Segundo a </a:t>
            </a:r>
            <a:r>
              <a:rPr lang="pt-BR" i="1" dirty="0">
                <a:latin typeface="Arial" panose="020B0604020202020204" pitchFamily="34" charset="0"/>
                <a:cs typeface="Arial" panose="020B0604020202020204" pitchFamily="34" charset="0"/>
              </a:rPr>
              <a:t>American Marketing </a:t>
            </a:r>
            <a:r>
              <a:rPr lang="pt-BR" i="1" dirty="0" err="1">
                <a:latin typeface="Arial" panose="020B0604020202020204" pitchFamily="34" charset="0"/>
                <a:cs typeface="Arial" panose="020B0604020202020204" pitchFamily="34" charset="0"/>
              </a:rPr>
              <a:t>Association</a:t>
            </a:r>
            <a:r>
              <a:rPr lang="pt-BR" dirty="0">
                <a:latin typeface="Arial" panose="020B0604020202020204" pitchFamily="34" charset="0"/>
                <a:cs typeface="Arial" panose="020B0604020202020204" pitchFamily="34" charset="0"/>
              </a:rPr>
              <a:t> (AMA) (apud PARENTE; KATO, 2001, p. 47), a área de influência é “uma área geográfica contendo os consumidores de uma empresa particular ou grupo de empresas para bens ou serviços específicos”. Segundo os autores, essa área de influência tem sido estudada há muito tempo por causa de sua importância no desempenho de uma loja, sendo que foi </a:t>
            </a:r>
            <a:r>
              <a:rPr lang="pt-BR" dirty="0" err="1">
                <a:latin typeface="Arial" panose="020B0604020202020204" pitchFamily="34" charset="0"/>
                <a:cs typeface="Arial" panose="020B0604020202020204" pitchFamily="34" charset="0"/>
              </a:rPr>
              <a:t>Applebaum</a:t>
            </a:r>
            <a:r>
              <a:rPr lang="pt-BR" dirty="0">
                <a:latin typeface="Arial" panose="020B0604020202020204" pitchFamily="34" charset="0"/>
                <a:cs typeface="Arial" panose="020B0604020202020204" pitchFamily="34" charset="0"/>
              </a:rPr>
              <a:t>, em 1966, que identificou a área de influência de supermercados por meio da técnica de </a:t>
            </a:r>
            <a:r>
              <a:rPr lang="pt-BR" i="1" dirty="0" err="1">
                <a:latin typeface="Arial" panose="020B0604020202020204" pitchFamily="34" charset="0"/>
                <a:cs typeface="Arial" panose="020B0604020202020204" pitchFamily="34" charset="0"/>
              </a:rPr>
              <a:t>customer</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spotting</a:t>
            </a:r>
            <a:r>
              <a:rPr lang="pt-BR" dirty="0">
                <a:latin typeface="Arial" panose="020B0604020202020204" pitchFamily="34" charset="0"/>
                <a:cs typeface="Arial" panose="020B0604020202020204" pitchFamily="34" charset="0"/>
              </a:rPr>
              <a:t> ou mapeamento de clientes.</a:t>
            </a: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37</a:t>
            </a:fld>
            <a:endParaRPr lang="en-US" dirty="0"/>
          </a:p>
        </p:txBody>
      </p:sp>
    </p:spTree>
    <p:extLst>
      <p:ext uri="{BB962C8B-B14F-4D97-AF65-F5344CB8AC3E}">
        <p14:creationId xmlns:p14="http://schemas.microsoft.com/office/powerpoint/2010/main" val="2727252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04698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nSpc>
                <a:spcPct val="200000"/>
              </a:lnSpc>
            </a:pPr>
            <a:r>
              <a:rPr lang="pt-BR" dirty="0">
                <a:latin typeface="Arial" panose="020B0604020202020204" pitchFamily="34" charset="0"/>
                <a:cs typeface="Arial" panose="020B0604020202020204" pitchFamily="34" charset="0"/>
              </a:rPr>
              <a:t>A Figura 6</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mostra o mapeamento dos consumidores de acordo com a loja feito por Parente e Kato (2001).</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38</a:t>
            </a:fld>
            <a:endParaRPr lang="en-US" dirty="0"/>
          </a:p>
        </p:txBody>
      </p:sp>
    </p:spTree>
    <p:extLst>
      <p:ext uri="{BB962C8B-B14F-4D97-AF65-F5344CB8AC3E}">
        <p14:creationId xmlns:p14="http://schemas.microsoft.com/office/powerpoint/2010/main" val="46365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051720" y="2233167"/>
            <a:ext cx="5040560" cy="3569251"/>
          </a:xfrm>
          <a:prstGeom prst="rect">
            <a:avLst/>
          </a:prstGeom>
        </p:spPr>
      </p:pic>
      <p:sp>
        <p:nvSpPr>
          <p:cNvPr id="11" name="CaixaDeTexto 10"/>
          <p:cNvSpPr txBox="1"/>
          <p:nvPr/>
        </p:nvSpPr>
        <p:spPr>
          <a:xfrm>
            <a:off x="2129444" y="578592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6 – Mapeamento dos consumidores em relação às lojas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39</a:t>
            </a:fld>
            <a:endParaRPr lang="en-US" dirty="0"/>
          </a:p>
        </p:txBody>
      </p:sp>
    </p:spTree>
    <p:extLst>
      <p:ext uri="{BB962C8B-B14F-4D97-AF65-F5344CB8AC3E}">
        <p14:creationId xmlns:p14="http://schemas.microsoft.com/office/powerpoint/2010/main" val="304389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2.3 TRABALHOS RELACIONADOS</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Gasometro</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673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308324"/>
          </a:xfrm>
          <a:prstGeom prst="rect">
            <a:avLst/>
          </a:prstGeom>
          <a:noFill/>
        </p:spPr>
        <p:txBody>
          <a:bodyPr wrap="square" rtlCol="0">
            <a:spAutoFit/>
          </a:bodyPr>
          <a:lstStyle/>
          <a:p>
            <a:pPr algn="just">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A </a:t>
            </a:r>
            <a:r>
              <a:rPr lang="pt-BR" dirty="0">
                <a:latin typeface="Arial" panose="020B0604020202020204" pitchFamily="34" charset="0"/>
                <a:cs typeface="Arial" panose="020B0604020202020204" pitchFamily="34" charset="0"/>
              </a:rPr>
              <a:t>Figura 7</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representa o fenômeno da dispersão dos clientes, indicando a percentagem acumulada de clientes dentro de diferentes raios traçados em torno da loja.</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40</a:t>
            </a:fld>
            <a:endParaRPr lang="en-US" dirty="0"/>
          </a:p>
        </p:txBody>
      </p:sp>
    </p:spTree>
    <p:extLst>
      <p:ext uri="{BB962C8B-B14F-4D97-AF65-F5344CB8AC3E}">
        <p14:creationId xmlns:p14="http://schemas.microsoft.com/office/powerpoint/2010/main" val="4066760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508344"/>
          </a:xfrm>
          <a:prstGeom prst="rect">
            <a:avLst/>
          </a:prstGeom>
          <a:noFill/>
        </p:spPr>
        <p:txBody>
          <a:bodyPr wrap="square" rtlCol="0">
            <a:spAutoFit/>
          </a:bodyPr>
          <a:lstStyle/>
          <a:p>
            <a:pPr algn="just">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endParaRPr lang="pt-BR" sz="1600" dirty="0" smtClean="0">
              <a:latin typeface="Arial" panose="020B0604020202020204" pitchFamily="34" charset="0"/>
              <a:cs typeface="Arial" panose="020B0604020202020204" pitchFamily="34" charset="0"/>
            </a:endParaRPr>
          </a:p>
        </p:txBody>
      </p:sp>
      <p:pic>
        <p:nvPicPr>
          <p:cNvPr id="14" name="Imagem 13"/>
          <p:cNvPicPr/>
          <p:nvPr/>
        </p:nvPicPr>
        <p:blipFill rotWithShape="1">
          <a:blip r:embed="rId5" cstate="print"/>
          <a:srcRect t="2691" b="-1"/>
          <a:stretch/>
        </p:blipFill>
        <p:spPr bwMode="auto">
          <a:xfrm>
            <a:off x="1441850" y="2910898"/>
            <a:ext cx="6168691" cy="2936958"/>
          </a:xfrm>
          <a:prstGeom prst="rect">
            <a:avLst/>
          </a:prstGeom>
          <a:ln>
            <a:noFill/>
          </a:ln>
          <a:extLst>
            <a:ext uri="{53640926-AAD7-44D8-BBD7-CCE9431645EC}">
              <a14:shadowObscured xmlns:a14="http://schemas.microsoft.com/office/drawing/2010/main"/>
            </a:ext>
          </a:extLst>
        </p:spPr>
      </p:pic>
      <p:sp>
        <p:nvSpPr>
          <p:cNvPr id="15" name="CaixaDeTexto 14"/>
          <p:cNvSpPr txBox="1"/>
          <p:nvPr/>
        </p:nvSpPr>
        <p:spPr>
          <a:xfrm>
            <a:off x="1964146" y="58478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7 – Porcentagem acumulada de clientes  em raios concêntricos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41</a:t>
            </a:fld>
            <a:endParaRPr lang="en-US" dirty="0"/>
          </a:p>
        </p:txBody>
      </p:sp>
    </p:spTree>
    <p:extLst>
      <p:ext uri="{BB962C8B-B14F-4D97-AF65-F5344CB8AC3E}">
        <p14:creationId xmlns:p14="http://schemas.microsoft.com/office/powerpoint/2010/main" val="2221066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55575" y="2658953"/>
            <a:ext cx="8480166" cy="1754326"/>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De acordo com </a:t>
            </a:r>
            <a:r>
              <a:rPr lang="pt-BR" dirty="0" smtClean="0">
                <a:latin typeface="Arial" panose="020B0604020202020204" pitchFamily="34" charset="0"/>
                <a:cs typeface="Arial" panose="020B0604020202020204" pitchFamily="34" charset="0"/>
              </a:rPr>
              <a:t>João, Belmiro, E Pastore, Ricardo (2017, </a:t>
            </a:r>
            <a:r>
              <a:rPr lang="pt-BR" dirty="0">
                <a:latin typeface="Arial" panose="020B0604020202020204" pitchFamily="34" charset="0"/>
                <a:cs typeface="Arial" panose="020B0604020202020204" pitchFamily="34" charset="0"/>
              </a:rPr>
              <a:t>p. 1 apud Cummins; </a:t>
            </a:r>
            <a:r>
              <a:rPr lang="pt-BR" dirty="0" err="1">
                <a:latin typeface="Arial" panose="020B0604020202020204" pitchFamily="34" charset="0"/>
                <a:cs typeface="Arial" panose="020B0604020202020204" pitchFamily="34" charset="0"/>
              </a:rPr>
              <a:t>Peltier</a:t>
            </a:r>
            <a:r>
              <a:rPr lang="pt-BR" dirty="0">
                <a:latin typeface="Arial" panose="020B0604020202020204" pitchFamily="34" charset="0"/>
                <a:cs typeface="Arial" panose="020B0604020202020204" pitchFamily="34" charset="0"/>
              </a:rPr>
              <a:t> &amp; </a:t>
            </a:r>
            <a:r>
              <a:rPr lang="pt-BR" dirty="0" err="1">
                <a:latin typeface="Arial" panose="020B0604020202020204" pitchFamily="34" charset="0"/>
                <a:cs typeface="Arial" panose="020B0604020202020204" pitchFamily="34" charset="0"/>
              </a:rPr>
              <a:t>Dixon</a:t>
            </a:r>
            <a:r>
              <a:rPr lang="pt-BR" dirty="0">
                <a:latin typeface="Arial" panose="020B0604020202020204" pitchFamily="34" charset="0"/>
                <a:cs typeface="Arial" panose="020B0604020202020204" pitchFamily="34" charset="0"/>
              </a:rPr>
              <a:t>, 2014), “na tentativa de definir um modelo operacional, o varejo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as seguintes características”:</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42</a:t>
            </a:fld>
            <a:endParaRPr lang="en-US" dirty="0"/>
          </a:p>
        </p:txBody>
      </p:sp>
    </p:spTree>
    <p:extLst>
      <p:ext uri="{BB962C8B-B14F-4D97-AF65-F5344CB8AC3E}">
        <p14:creationId xmlns:p14="http://schemas.microsoft.com/office/powerpoint/2010/main" val="3846615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4031873"/>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Jornadas de compras selecionadas e percorridas pelo próprio consumidor;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Desenvolvimento de canais para atuar em sinergia, ao contrário de canais sendo desenvolvidos isoladamente, do começo ao fim do processo;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Inclusão de canais digitais na oferta da loja como uma extensão física do serviço on-line</a:t>
            </a:r>
            <a:r>
              <a:rPr lang="pt-BR" sz="1600"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Segmentação complexa de consumidores, não segmentando mais em grupos ou clusters, partindo do pressuposto de que cada indivíduo se envolve com um único canal </a:t>
            </a:r>
            <a:r>
              <a:rPr lang="pt-BR" sz="1600" dirty="0" smtClean="0">
                <a:latin typeface="Arial" panose="020B0604020202020204" pitchFamily="34" charset="0"/>
                <a:cs typeface="Arial" panose="020B0604020202020204" pitchFamily="34" charset="0"/>
              </a:rPr>
              <a:t>preferido</a:t>
            </a:r>
            <a:r>
              <a:rPr lang="pt-BR" sz="16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43</a:t>
            </a:fld>
            <a:endParaRPr lang="en-US" dirty="0"/>
          </a:p>
        </p:txBody>
      </p:sp>
    </p:spTree>
    <p:extLst>
      <p:ext uri="{BB962C8B-B14F-4D97-AF65-F5344CB8AC3E}">
        <p14:creationId xmlns:p14="http://schemas.microsoft.com/office/powerpoint/2010/main" val="764366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42611" y="105911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061781"/>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75932" y="2332308"/>
            <a:ext cx="8480166" cy="5016758"/>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Desenvolvimento </a:t>
            </a:r>
            <a:r>
              <a:rPr lang="pt-BR" dirty="0">
                <a:latin typeface="Arial" panose="020B0604020202020204" pitchFamily="34" charset="0"/>
                <a:cs typeface="Arial" panose="020B0604020202020204" pitchFamily="34" charset="0"/>
              </a:rPr>
              <a:t>de uma imagem única e universal e de um portfólio de produtos e serviços que abranja todos os canais, em oposição a canais de marcas diferentes com ofertas distintas;</a:t>
            </a:r>
          </a:p>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Aumento </a:t>
            </a:r>
            <a:r>
              <a:rPr lang="pt-BR" dirty="0">
                <a:latin typeface="Arial" panose="020B0604020202020204" pitchFamily="34" charset="0"/>
                <a:cs typeface="Arial" panose="020B0604020202020204" pitchFamily="34" charset="0"/>
              </a:rPr>
              <a:t>da modularização dos serviços para permitir transições de canal em oposição a obrigação a lidar apenas com uma empresa específica (</a:t>
            </a:r>
            <a:r>
              <a:rPr lang="pt-BR" dirty="0" err="1">
                <a:latin typeface="Arial" panose="020B0604020202020204" pitchFamily="34" charset="0"/>
                <a:cs typeface="Arial" panose="020B0604020202020204" pitchFamily="34" charset="0"/>
              </a:rPr>
              <a:t>lock</a:t>
            </a:r>
            <a:r>
              <a:rPr lang="pt-BR" dirty="0">
                <a:latin typeface="Arial" panose="020B0604020202020204" pitchFamily="34" charset="0"/>
                <a:cs typeface="Arial" panose="020B0604020202020204" pitchFamily="34" charset="0"/>
              </a:rPr>
              <a:t>-in) para canais individuais; </a:t>
            </a:r>
          </a:p>
          <a:p>
            <a:pPr marL="742950" lvl="1"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Desenvolvimento de complementos on-line para serviços baseados no fornecimento de bens físicos.</a:t>
            </a:r>
          </a:p>
          <a:p>
            <a:pPr marL="285750" lvl="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44</a:t>
            </a:fld>
            <a:endParaRPr lang="en-US" dirty="0"/>
          </a:p>
        </p:txBody>
      </p:sp>
    </p:spTree>
    <p:extLst>
      <p:ext uri="{BB962C8B-B14F-4D97-AF65-F5344CB8AC3E}">
        <p14:creationId xmlns:p14="http://schemas.microsoft.com/office/powerpoint/2010/main" val="3316655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211446" y="2610377"/>
            <a:ext cx="8480166" cy="2246769"/>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Segundo Belmiro João, Belmiro, E Pastore, Ricardo (2017), a inovação no varejo que passa pela estratégia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em seu foco centro a proposição de novas e perfeitas experiências aos clientes dos varejistas. </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45</a:t>
            </a:fld>
            <a:endParaRPr lang="en-US" dirty="0"/>
          </a:p>
        </p:txBody>
      </p:sp>
    </p:spTree>
    <p:extLst>
      <p:ext uri="{BB962C8B-B14F-4D97-AF65-F5344CB8AC3E}">
        <p14:creationId xmlns:p14="http://schemas.microsoft.com/office/powerpoint/2010/main" val="281879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000548"/>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46</a:t>
            </a:fld>
            <a:endParaRPr lang="en-US" dirty="0"/>
          </a:p>
        </p:txBody>
      </p:sp>
    </p:spTree>
    <p:extLst>
      <p:ext uri="{BB962C8B-B14F-4D97-AF65-F5344CB8AC3E}">
        <p14:creationId xmlns:p14="http://schemas.microsoft.com/office/powerpoint/2010/main" val="15462118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30335"/>
          </a:xfrm>
          <a:prstGeom prst="rect">
            <a:avLst/>
          </a:prstGeom>
          <a:noFill/>
        </p:spPr>
        <p:txBody>
          <a:bodyPr wrap="square" rtlCol="0">
            <a:spAutoFit/>
          </a:bodyPr>
          <a:lstStyle/>
          <a:p>
            <a:pPr algn="just">
              <a:lnSpc>
                <a:spcPct val="200000"/>
              </a:lnSpc>
            </a:pPr>
            <a:r>
              <a:rPr lang="pt-BR" dirty="0" err="1">
                <a:latin typeface="Arial" panose="020B0604020202020204" pitchFamily="34" charset="0"/>
                <a:cs typeface="Arial" panose="020B0604020202020204" pitchFamily="34" charset="0"/>
              </a:rPr>
              <a:t>Cunico</a:t>
            </a:r>
            <a:r>
              <a:rPr lang="pt-BR" dirty="0">
                <a:latin typeface="Arial" panose="020B0604020202020204" pitchFamily="34" charset="0"/>
                <a:cs typeface="Arial" panose="020B0604020202020204" pitchFamily="34" charset="0"/>
              </a:rPr>
              <a:t> (2012) elaborou uma aplicação web visando a colaboração dos consumidores para reduzirem gastos com compras em supermercados. Pela aplicação, o usuário efetuará um cadastro em um website para obter a autenticação. Depois de autenticado, o usuário poderá incluir sua lista de compras que é analisada pelo sistema, retornando a indicação do mercado que oferece o menor preço para cada um dos itens da lista. </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47</a:t>
            </a:fld>
            <a:endParaRPr lang="en-US" dirty="0"/>
          </a:p>
        </p:txBody>
      </p:sp>
    </p:spTree>
    <p:extLst>
      <p:ext uri="{BB962C8B-B14F-4D97-AF65-F5344CB8AC3E}">
        <p14:creationId xmlns:p14="http://schemas.microsoft.com/office/powerpoint/2010/main" val="787240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776337"/>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 sistema também informará ao usuário o mercado onde a compra inteira totalizaria o menor custo. Com a colaboração dos usuários, ainda é necessário que o sistema seja alimentado por dados relacionados aos preços dos itens. Para isso, um usuário poderá incluir os produtos e preços dos mercados onde ele já fez compras.</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48</a:t>
            </a:fld>
            <a:endParaRPr lang="en-US" dirty="0"/>
          </a:p>
        </p:txBody>
      </p:sp>
    </p:spTree>
    <p:extLst>
      <p:ext uri="{BB962C8B-B14F-4D97-AF65-F5344CB8AC3E}">
        <p14:creationId xmlns:p14="http://schemas.microsoft.com/office/powerpoint/2010/main" val="40599313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99574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1683801"/>
            <a:ext cx="8520881" cy="532453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Gastometro</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Albrecht (2014) desenvolveu o </a:t>
            </a:r>
            <a:r>
              <a:rPr lang="pt-BR" dirty="0" err="1">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que é um aplicativo para dispositivo móvel com sistema operacional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Esse aplicativo possibilita o lançamento de itens e preços para a loja onde se realiza a compra, dessa forma, o usuário pode ter controle sobre o que está comprando e quanto irá pagar. Outras funcionalidades presentes no aplicativo são as lista de compra, lista para pesquisa de preços, além de conversão de moedas, para as compras internacionais.</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49</a:t>
            </a:fld>
            <a:endParaRPr lang="en-US" dirty="0"/>
          </a:p>
        </p:txBody>
      </p:sp>
    </p:spTree>
    <p:extLst>
      <p:ext uri="{BB962C8B-B14F-4D97-AF65-F5344CB8AC3E}">
        <p14:creationId xmlns:p14="http://schemas.microsoft.com/office/powerpoint/2010/main" val="261971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67543" y="1288371"/>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603151"/>
            <a:ext cx="8664897"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 </a:t>
            </a:r>
            <a:r>
              <a:rPr lang="pt-BR" b="1" dirty="0" smtClean="0">
                <a:latin typeface="Arial" panose="020B0604020202020204" pitchFamily="34" charset="0"/>
                <a:cs typeface="Arial" panose="020B0604020202020204" pitchFamily="34" charset="0"/>
              </a:rPr>
              <a:t>Processos da Gerência de Projetos</a:t>
            </a:r>
          </a:p>
          <a:p>
            <a:pPr algn="just">
              <a:lnSpc>
                <a:spcPct val="200000"/>
              </a:lnSpc>
            </a:pPr>
            <a:r>
              <a:rPr lang="pt-BR" dirty="0" smtClean="0">
                <a:latin typeface="Arial" panose="020B0604020202020204" pitchFamily="34" charset="0"/>
                <a:cs typeface="Arial" panose="020B0604020202020204" pitchFamily="34" charset="0"/>
              </a:rPr>
              <a:t>         3.1 Partes interessadas</a:t>
            </a:r>
          </a:p>
          <a:p>
            <a:pPr algn="just">
              <a:lnSpc>
                <a:spcPct val="200000"/>
              </a:lnSpc>
            </a:pPr>
            <a:r>
              <a:rPr lang="pt-BR" dirty="0" smtClean="0">
                <a:latin typeface="Arial" panose="020B0604020202020204" pitchFamily="34" charset="0"/>
                <a:cs typeface="Arial" panose="020B0604020202020204" pitchFamily="34" charset="0"/>
              </a:rPr>
              <a:t>         3.2 Modelo de ciclo de vida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3.3.1 Gestão 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3.3.2 Gestão do tempo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3.3.3 Gestão da integração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3.3.4 Gestão da qualidade</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3.3.5 Gestão dos riscos</a:t>
            </a:r>
          </a:p>
        </p:txBody>
      </p:sp>
    </p:spTree>
    <p:extLst>
      <p:ext uri="{BB962C8B-B14F-4D97-AF65-F5344CB8AC3E}">
        <p14:creationId xmlns:p14="http://schemas.microsoft.com/office/powerpoint/2010/main" val="14112652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76811" y="1052736"/>
            <a:ext cx="8808913" cy="5632311"/>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3. Processos da gerência de projeto </a:t>
            </a:r>
          </a:p>
          <a:p>
            <a:pPr>
              <a:lnSpc>
                <a:spcPct val="200000"/>
              </a:lnSpc>
            </a:pPr>
            <a:r>
              <a:rPr lang="pt-BR" b="1" dirty="0">
                <a:latin typeface="Arial" panose="020B0604020202020204" pitchFamily="34" charset="0"/>
                <a:cs typeface="Arial" panose="020B0604020202020204" pitchFamily="34" charset="0"/>
              </a:rPr>
              <a:t> </a:t>
            </a:r>
            <a:r>
              <a:rPr lang="pt-BR" b="1" dirty="0" smtClean="0">
                <a:latin typeface="Arial" panose="020B0604020202020204" pitchFamily="34" charset="0"/>
                <a:cs typeface="Arial" panose="020B0604020202020204" pitchFamily="34" charset="0"/>
              </a:rPr>
              <a:t>       3.1 Partes interessadas</a:t>
            </a:r>
          </a:p>
          <a:p>
            <a:pPr>
              <a:lnSpc>
                <a:spcPct val="200000"/>
              </a:lnSpc>
            </a:pPr>
            <a:r>
              <a:rPr lang="pt-BR" sz="1600" dirty="0">
                <a:latin typeface="Arial" panose="020B0604020202020204" pitchFamily="34" charset="0"/>
                <a:cs typeface="Arial" panose="020B0604020202020204" pitchFamily="34" charset="0"/>
              </a:rPr>
              <a:t>Segundo Pressman (2016, p. 685), um gerenciamento eficiente do desenvolvimento de software se concentra nos quatro “</a:t>
            </a:r>
            <a:r>
              <a:rPr lang="pt-BR" sz="1600" dirty="0" err="1">
                <a:latin typeface="Arial" panose="020B0604020202020204" pitchFamily="34" charset="0"/>
                <a:cs typeface="Arial" panose="020B0604020202020204" pitchFamily="34" charset="0"/>
              </a:rPr>
              <a:t>ps</a:t>
            </a:r>
            <a:r>
              <a:rPr lang="pt-BR" sz="1600" dirty="0">
                <a:latin typeface="Arial" panose="020B0604020202020204" pitchFamily="34" charset="0"/>
                <a:cs typeface="Arial" panose="020B0604020202020204" pitchFamily="34" charset="0"/>
              </a:rPr>
              <a:t>”: pessoas, produto, processo e projeto.</a:t>
            </a:r>
          </a:p>
          <a:p>
            <a:pPr>
              <a:lnSpc>
                <a:spcPct val="200000"/>
              </a:lnSpc>
            </a:pPr>
            <a:r>
              <a:rPr lang="pt-BR" sz="1600" dirty="0">
                <a:latin typeface="Arial" panose="020B0604020202020204" pitchFamily="34" charset="0"/>
                <a:cs typeface="Arial" panose="020B0604020202020204" pitchFamily="34" charset="0"/>
              </a:rPr>
              <a:t>Sobre “Pessoas”, as partes interessadas são: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FAI;</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Gerente de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Equipe do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Organização de supermercados;	</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Usuários consumidores;</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Orientadores</a:t>
            </a:r>
            <a:r>
              <a:rPr lang="pt-BR" sz="1600" dirty="0" smtClean="0">
                <a:latin typeface="Arial" panose="020B0604020202020204" pitchFamily="34" charset="0"/>
                <a:cs typeface="Arial" panose="020B0604020202020204" pitchFamily="34" charset="0"/>
              </a:rPr>
              <a:t>.</a:t>
            </a:r>
            <a:endParaRPr lang="pt-BR" sz="1600" dirty="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50</a:t>
            </a:fld>
            <a:endParaRPr lang="en-US" dirty="0"/>
          </a:p>
        </p:txBody>
      </p:sp>
    </p:spTree>
    <p:extLst>
      <p:ext uri="{BB962C8B-B14F-4D97-AF65-F5344CB8AC3E}">
        <p14:creationId xmlns:p14="http://schemas.microsoft.com/office/powerpoint/2010/main" val="3857987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61610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3.1 Modelo de ciclo de vida</a:t>
            </a:r>
          </a:p>
          <a:p>
            <a:pPr algn="just">
              <a:lnSpc>
                <a:spcPct val="200000"/>
              </a:lnSpc>
            </a:pPr>
            <a:r>
              <a:rPr lang="pt-BR" dirty="0" smtClean="0">
                <a:latin typeface="Arial" panose="020B0604020202020204" pitchFamily="34" charset="0"/>
                <a:cs typeface="Arial" panose="020B0604020202020204" pitchFamily="34" charset="0"/>
              </a:rPr>
              <a:t>Sobre “Produto”, o produto trata-se do </a:t>
            </a:r>
            <a:r>
              <a:rPr lang="pt-BR" dirty="0" err="1" smtClean="0">
                <a:latin typeface="Arial" panose="020B0604020202020204" pitchFamily="34" charset="0"/>
                <a:cs typeface="Arial" panose="020B0604020202020204" pitchFamily="34" charset="0"/>
              </a:rPr>
              <a:t>EzMart</a:t>
            </a:r>
            <a:r>
              <a:rPr lang="pt-BR" dirty="0" smtClean="0">
                <a:latin typeface="Arial" panose="020B0604020202020204" pitchFamily="34" charset="0"/>
                <a:cs typeface="Arial" panose="020B0604020202020204" pitchFamily="34" charset="0"/>
              </a:rPr>
              <a:t>. Já o processo utiliza-se o modelo incremental conciliado com o modelo ágil </a:t>
            </a:r>
            <a:r>
              <a:rPr lang="pt-BR" dirty="0" err="1" smtClean="0">
                <a:latin typeface="Arial" panose="020B0604020202020204" pitchFamily="34" charset="0"/>
                <a:cs typeface="Arial" panose="020B0604020202020204" pitchFamily="34" charset="0"/>
              </a:rPr>
              <a:t>Scrum</a:t>
            </a:r>
            <a:r>
              <a:rPr lang="pt-BR" dirty="0" smtClean="0">
                <a:latin typeface="Arial" panose="020B0604020202020204" pitchFamily="34" charset="0"/>
                <a:cs typeface="Arial" panose="020B0604020202020204" pitchFamily="34" charset="0"/>
              </a:rPr>
              <a:t>.</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51</a:t>
            </a:fld>
            <a:endParaRPr lang="en-US" dirty="0"/>
          </a:p>
        </p:txBody>
      </p:sp>
    </p:spTree>
    <p:extLst>
      <p:ext uri="{BB962C8B-B14F-4D97-AF65-F5344CB8AC3E}">
        <p14:creationId xmlns:p14="http://schemas.microsoft.com/office/powerpoint/2010/main" val="12031701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3599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28" name="Picture 4" descr="Resultado de imagem para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077" y="3573016"/>
            <a:ext cx="1174276" cy="1174276"/>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1624475" y="57332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8 – Modelo incremental</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(2010)</a:t>
            </a:r>
          </a:p>
        </p:txBody>
      </p:sp>
      <p:pic>
        <p:nvPicPr>
          <p:cNvPr id="16" name="Imagem 15"/>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7172" y="2186957"/>
            <a:ext cx="5760085" cy="3546299"/>
          </a:xfrm>
          <a:prstGeom prst="rect">
            <a:avLst/>
          </a:prstGeom>
          <a:noFill/>
          <a:ln>
            <a:noFill/>
          </a:ln>
        </p:spPr>
      </p:pic>
      <p:sp>
        <p:nvSpPr>
          <p:cNvPr id="13" name="Espaço Reservado para Número de Slide 12"/>
          <p:cNvSpPr>
            <a:spLocks noGrp="1"/>
          </p:cNvSpPr>
          <p:nvPr>
            <p:ph type="sldNum" sz="quarter" idx="12"/>
          </p:nvPr>
        </p:nvSpPr>
        <p:spPr/>
        <p:txBody>
          <a:bodyPr/>
          <a:lstStyle/>
          <a:p>
            <a:fld id="{6D3A47FC-0730-4A42-AF62-E37DBB7D7877}" type="slidenum">
              <a:rPr lang="en-US" smtClean="0"/>
              <a:pPr/>
              <a:t>52</a:t>
            </a:fld>
            <a:endParaRPr lang="en-US" dirty="0"/>
          </a:p>
        </p:txBody>
      </p:sp>
    </p:spTree>
    <p:extLst>
      <p:ext uri="{BB962C8B-B14F-4D97-AF65-F5344CB8AC3E}">
        <p14:creationId xmlns:p14="http://schemas.microsoft.com/office/powerpoint/2010/main" val="2758967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47940" y="2348880"/>
            <a:ext cx="8428516" cy="120032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C</a:t>
            </a:r>
            <a:r>
              <a:rPr lang="pt-BR" dirty="0" smtClean="0">
                <a:latin typeface="Arial" panose="020B0604020202020204" pitchFamily="34" charset="0"/>
                <a:cs typeface="Arial" panose="020B0604020202020204" pitchFamily="34" charset="0"/>
              </a:rPr>
              <a:t>om </a:t>
            </a:r>
            <a:r>
              <a:rPr lang="pt-BR" dirty="0">
                <a:latin typeface="Arial" panose="020B0604020202020204" pitchFamily="34" charset="0"/>
                <a:cs typeface="Arial" panose="020B0604020202020204" pitchFamily="34" charset="0"/>
              </a:rPr>
              <a:t>o intuito de propiciar uma nova solução, as metodologias ágeis aparecem com um novo </a:t>
            </a:r>
            <a:r>
              <a:rPr lang="pt-BR" dirty="0" smtClean="0">
                <a:latin typeface="Arial" panose="020B0604020202020204" pitchFamily="34" charset="0"/>
                <a:cs typeface="Arial" panose="020B0604020202020204" pitchFamily="34" charset="0"/>
              </a:rPr>
              <a:t>propósito</a:t>
            </a:r>
            <a:r>
              <a:rPr lang="pt-BR" dirty="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53</a:t>
            </a:fld>
            <a:endParaRPr lang="en-US" dirty="0"/>
          </a:p>
        </p:txBody>
      </p:sp>
    </p:spTree>
    <p:extLst>
      <p:ext uri="{BB962C8B-B14F-4D97-AF65-F5344CB8AC3E}">
        <p14:creationId xmlns:p14="http://schemas.microsoft.com/office/powerpoint/2010/main" val="2685190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4" name="Imagem 3"/>
          <p:cNvPicPr>
            <a:picLocks noChangeAspect="1"/>
          </p:cNvPicPr>
          <p:nvPr/>
        </p:nvPicPr>
        <p:blipFill>
          <a:blip r:embed="rId5"/>
          <a:stretch>
            <a:fillRect/>
          </a:stretch>
        </p:blipFill>
        <p:spPr>
          <a:xfrm>
            <a:off x="1794948" y="2178201"/>
            <a:ext cx="5822905" cy="3673013"/>
          </a:xfrm>
          <a:prstGeom prst="rect">
            <a:avLst/>
          </a:prstGeom>
        </p:spPr>
      </p:pic>
      <p:sp>
        <p:nvSpPr>
          <p:cNvPr id="13" name="CaixaDeTexto 12"/>
          <p:cNvSpPr txBox="1"/>
          <p:nvPr/>
        </p:nvSpPr>
        <p:spPr>
          <a:xfrm>
            <a:off x="2129444" y="58682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a:t>
            </a:r>
            <a:r>
              <a:rPr lang="pt-BR" sz="1000" dirty="0">
                <a:latin typeface="Arial" panose="020B0604020202020204" pitchFamily="34" charset="0"/>
                <a:cs typeface="Arial" panose="020B0604020202020204" pitchFamily="34" charset="0"/>
              </a:rPr>
              <a:t>9</a:t>
            </a:r>
            <a:r>
              <a:rPr lang="pt-BR" sz="1000" dirty="0" smtClean="0">
                <a:latin typeface="Arial" panose="020B0604020202020204" pitchFamily="34" charset="0"/>
                <a:cs typeface="Arial" panose="020B0604020202020204" pitchFamily="34" charset="0"/>
              </a:rPr>
              <a:t> – Modelo SCRUM</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(2006)</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54</a:t>
            </a:fld>
            <a:endParaRPr lang="en-US" dirty="0"/>
          </a:p>
        </p:txBody>
      </p:sp>
    </p:spTree>
    <p:extLst>
      <p:ext uri="{BB962C8B-B14F-4D97-AF65-F5344CB8AC3E}">
        <p14:creationId xmlns:p14="http://schemas.microsoft.com/office/powerpoint/2010/main" val="25653537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51520" y="2161185"/>
            <a:ext cx="8640960"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Nesta seção são abordados os processos das áreas de conhecimento: escopo, tempo, integração, qualidade e riscos e como o gerenciamento destes estão aplicados no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a:latin typeface="Arial" panose="020B0604020202020204" pitchFamily="34" charset="0"/>
                <a:cs typeface="Arial" panose="020B0604020202020204" pitchFamily="34" charset="0"/>
              </a:rPr>
              <a:t>	</a:t>
            </a: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55</a:t>
            </a:fld>
            <a:endParaRPr lang="en-US" dirty="0"/>
          </a:p>
        </p:txBody>
      </p:sp>
    </p:spTree>
    <p:extLst>
      <p:ext uri="{BB962C8B-B14F-4D97-AF65-F5344CB8AC3E}">
        <p14:creationId xmlns:p14="http://schemas.microsoft.com/office/powerpoint/2010/main" val="3281802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3954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do escopo</a:t>
            </a:r>
          </a:p>
          <a:p>
            <a:pPr algn="just">
              <a:lnSpc>
                <a:spcPct val="200000"/>
              </a:lnSpc>
            </a:pPr>
            <a:r>
              <a:rPr lang="pt-BR" dirty="0">
                <a:latin typeface="Arial" panose="020B0604020202020204" pitchFamily="34" charset="0"/>
                <a:cs typeface="Arial" panose="020B0604020202020204" pitchFamily="34" charset="0"/>
              </a:rPr>
              <a:t>PMI (2013, p. 105), </a:t>
            </a:r>
            <a:r>
              <a:rPr lang="pt-BR" dirty="0" smtClean="0">
                <a:latin typeface="Arial" panose="020B0604020202020204" pitchFamily="34" charset="0"/>
                <a:cs typeface="Arial" panose="020B0604020202020204" pitchFamily="34" charset="0"/>
              </a:rPr>
              <a:t> afirma que</a:t>
            </a:r>
            <a:r>
              <a:rPr lang="pt-BR" dirty="0">
                <a:latin typeface="Arial" panose="020B0604020202020204" pitchFamily="34" charset="0"/>
                <a:cs typeface="Arial" panose="020B0604020202020204" pitchFamily="34" charset="0"/>
              </a:rPr>
              <a:t>:</a:t>
            </a:r>
          </a:p>
          <a:p>
            <a:pPr marL="1436688" algn="just">
              <a:lnSpc>
                <a:spcPct val="200000"/>
              </a:lnSpc>
            </a:pPr>
            <a:r>
              <a:rPr lang="pt-BR" sz="1600" dirty="0">
                <a:latin typeface="Arial" panose="020B0604020202020204" pitchFamily="34" charset="0"/>
                <a:cs typeface="Arial" panose="020B0604020202020204" pitchFamily="34" charset="0"/>
              </a:rPr>
              <a:t>O gerenciamento do escopo do projeto inclui os processos necessários para assegurar que o projeto inclui todo o trabalho necessário, e apenas o necessário, para terminar o projeto com sucesso. O gerenciamento do escopo do projeto está relacionado principalmente com a definição e controle do que está e do que não está incluso no projeto.</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56</a:t>
            </a:fld>
            <a:endParaRPr lang="en-US" dirty="0"/>
          </a:p>
        </p:txBody>
      </p:sp>
    </p:spTree>
    <p:extLst>
      <p:ext uri="{BB962C8B-B14F-4D97-AF65-F5344CB8AC3E}">
        <p14:creationId xmlns:p14="http://schemas.microsoft.com/office/powerpoint/2010/main" val="20895621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139321"/>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 </a:t>
            </a:r>
          </a:p>
          <a:p>
            <a:pPr algn="just">
              <a:lnSpc>
                <a:spcPct val="200000"/>
              </a:lnSpc>
            </a:pPr>
            <a:r>
              <a:rPr lang="pt-BR" dirty="0">
                <a:latin typeface="Arial" panose="020B0604020202020204" pitchFamily="34" charset="0"/>
                <a:cs typeface="Arial" panose="020B0604020202020204" pitchFamily="34" charset="0"/>
              </a:rPr>
              <a:t>Como define o PMI (2013, p. 105), o processo de “subdivisão das entregas e do trabalho do projeto em componentes menores e mais facilmente gerenciáveis” permite a elaboração da EAP.</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57</a:t>
            </a:fld>
            <a:endParaRPr lang="en-US" dirty="0"/>
          </a:p>
        </p:txBody>
      </p:sp>
    </p:spTree>
    <p:extLst>
      <p:ext uri="{BB962C8B-B14F-4D97-AF65-F5344CB8AC3E}">
        <p14:creationId xmlns:p14="http://schemas.microsoft.com/office/powerpoint/2010/main" val="26512616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945404"/>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3.3.1.1 EAP</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3.3.1.2 Dicionário da EAP</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58</a:t>
            </a:fld>
            <a:endParaRPr lang="en-US" dirty="0"/>
          </a:p>
        </p:txBody>
      </p:sp>
    </p:spTree>
    <p:extLst>
      <p:ext uri="{BB962C8B-B14F-4D97-AF65-F5344CB8AC3E}">
        <p14:creationId xmlns:p14="http://schemas.microsoft.com/office/powerpoint/2010/main" val="17802207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1" name="Imagem 10"/>
          <p:cNvPicPr>
            <a:picLocks noChangeAspect="1"/>
          </p:cNvPicPr>
          <p:nvPr/>
        </p:nvPicPr>
        <p:blipFill rotWithShape="1">
          <a:blip r:embed="rId5">
            <a:extLst>
              <a:ext uri="{28A0092B-C50C-407E-A947-70E740481C1C}">
                <a14:useLocalDpi xmlns:a14="http://schemas.microsoft.com/office/drawing/2010/main" val="0"/>
              </a:ext>
            </a:extLst>
          </a:blip>
          <a:srcRect t="-1129" r="66049"/>
          <a:stretch/>
        </p:blipFill>
        <p:spPr>
          <a:xfrm>
            <a:off x="192462" y="1052736"/>
            <a:ext cx="3016410" cy="5256584"/>
          </a:xfrm>
          <a:prstGeom prst="rect">
            <a:avLst/>
          </a:prstGeom>
        </p:spPr>
      </p:pic>
      <p:pic>
        <p:nvPicPr>
          <p:cNvPr id="4" name="Imagem 3"/>
          <p:cNvPicPr>
            <a:picLocks noChangeAspect="1"/>
          </p:cNvPicPr>
          <p:nvPr/>
        </p:nvPicPr>
        <p:blipFill rotWithShape="1">
          <a:blip r:embed="rId6">
            <a:extLst>
              <a:ext uri="{28A0092B-C50C-407E-A947-70E740481C1C}">
                <a14:useLocalDpi xmlns:a14="http://schemas.microsoft.com/office/drawing/2010/main" val="0"/>
              </a:ext>
            </a:extLst>
          </a:blip>
          <a:srcRect l="18962" r="43993" b="5894"/>
          <a:stretch/>
        </p:blipFill>
        <p:spPr>
          <a:xfrm>
            <a:off x="5119530" y="1084614"/>
            <a:ext cx="2664296" cy="5273353"/>
          </a:xfrm>
          <a:prstGeom prst="rect">
            <a:avLst/>
          </a:prstGeom>
        </p:spPr>
      </p:pic>
      <p:sp>
        <p:nvSpPr>
          <p:cNvPr id="13" name="CaixaDeTexto 12"/>
          <p:cNvSpPr txBox="1"/>
          <p:nvPr/>
        </p:nvSpPr>
        <p:spPr>
          <a:xfrm>
            <a:off x="-937575" y="62551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10 – EAP Fase 1</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4" name="CaixaDeTexto 13"/>
          <p:cNvSpPr txBox="1"/>
          <p:nvPr/>
        </p:nvSpPr>
        <p:spPr>
          <a:xfrm>
            <a:off x="3889628" y="6304113"/>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11 – EAP Fase 2</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8" name="Espaço Reservado para Número de Slide 17"/>
          <p:cNvSpPr>
            <a:spLocks noGrp="1"/>
          </p:cNvSpPr>
          <p:nvPr>
            <p:ph type="sldNum" sz="quarter" idx="12"/>
          </p:nvPr>
        </p:nvSpPr>
        <p:spPr/>
        <p:txBody>
          <a:bodyPr/>
          <a:lstStyle/>
          <a:p>
            <a:fld id="{6D3A47FC-0730-4A42-AF62-E37DBB7D7877}" type="slidenum">
              <a:rPr lang="en-US" smtClean="0"/>
              <a:pPr/>
              <a:t>59</a:t>
            </a:fld>
            <a:endParaRPr lang="en-US" dirty="0"/>
          </a:p>
        </p:txBody>
      </p:sp>
    </p:spTree>
    <p:extLst>
      <p:ext uri="{BB962C8B-B14F-4D97-AF65-F5344CB8AC3E}">
        <p14:creationId xmlns:p14="http://schemas.microsoft.com/office/powerpoint/2010/main" val="293435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862322"/>
          </a:xfrm>
          <a:prstGeom prst="rect">
            <a:avLst/>
          </a:prstGeom>
          <a:noFill/>
        </p:spPr>
        <p:txBody>
          <a:bodyPr wrap="square" rtlCol="0">
            <a:spAutoFit/>
          </a:bodyPr>
          <a:lstStyle/>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Requisitos </a:t>
            </a:r>
            <a:r>
              <a:rPr lang="pt-BR" b="1" dirty="0">
                <a:latin typeface="Arial" panose="020B0604020202020204" pitchFamily="34" charset="0"/>
                <a:cs typeface="Arial" panose="020B0604020202020204" pitchFamily="34" charset="0"/>
              </a:rPr>
              <a:t>funcionais e não </a:t>
            </a:r>
            <a:r>
              <a:rPr lang="pt-BR" b="1" dirty="0" smtClean="0">
                <a:latin typeface="Arial" panose="020B0604020202020204" pitchFamily="34" charset="0"/>
                <a:cs typeface="Arial" panose="020B0604020202020204" pitchFamily="34" charset="0"/>
              </a:rPr>
              <a:t>funcionais</a:t>
            </a:r>
          </a:p>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Artefatos da arquitetura do projeto e do sistema</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Casos de Uso – Demonstrações e Testes</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Conclusão </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Referências</a:t>
            </a:r>
          </a:p>
        </p:txBody>
      </p:sp>
    </p:spTree>
    <p:extLst>
      <p:ext uri="{BB962C8B-B14F-4D97-AF65-F5344CB8AC3E}">
        <p14:creationId xmlns:p14="http://schemas.microsoft.com/office/powerpoint/2010/main" val="9242437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3.3.1.2 Dicionário da EAP</a:t>
            </a:r>
          </a:p>
          <a:p>
            <a:pPr algn="just">
              <a:lnSpc>
                <a:spcPct val="200000"/>
              </a:lnSpc>
            </a:pPr>
            <a:r>
              <a:rPr lang="pt-BR" dirty="0">
                <a:latin typeface="Arial" panose="020B0604020202020204" pitchFamily="34" charset="0"/>
                <a:cs typeface="Arial" panose="020B0604020202020204" pitchFamily="34" charset="0"/>
              </a:rPr>
              <a:t>De acordo com PMI (2013, p.132), o dicionário da EAP é um “documento que fornece informações detalhadas sobre entregas, atividades e agendamento de cada componente da estrutura analítica do projeto (EAP).</a:t>
            </a: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60</a:t>
            </a:fld>
            <a:endParaRPr lang="en-US" dirty="0"/>
          </a:p>
        </p:txBody>
      </p:sp>
    </p:spTree>
    <p:extLst>
      <p:ext uri="{BB962C8B-B14F-4D97-AF65-F5344CB8AC3E}">
        <p14:creationId xmlns:p14="http://schemas.microsoft.com/office/powerpoint/2010/main" val="18135249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 Gestão do tempo</a:t>
            </a:r>
          </a:p>
          <a:p>
            <a:pPr algn="just">
              <a:lnSpc>
                <a:spcPct val="200000"/>
              </a:lnSpc>
            </a:pPr>
            <a:r>
              <a:rPr lang="pt-BR" dirty="0">
                <a:latin typeface="Arial" panose="020B0604020202020204" pitchFamily="34" charset="0"/>
                <a:cs typeface="Arial" panose="020B0604020202020204" pitchFamily="34" charset="0"/>
              </a:rPr>
              <a:t>De acordo com o PMI (2013, p. 141), os processos necessários para gerenciar o tempo de um projeto são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Planejar o gerenciamento do cronograma;</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Definir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Sequenciar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Estimar os recursos das atividades e as durações;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Desenvolver o cronograma e controlá-lo.</a:t>
            </a: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61</a:t>
            </a:fld>
            <a:endParaRPr lang="en-US" dirty="0"/>
          </a:p>
        </p:txBody>
      </p:sp>
    </p:spTree>
    <p:extLst>
      <p:ext uri="{BB962C8B-B14F-4D97-AF65-F5344CB8AC3E}">
        <p14:creationId xmlns:p14="http://schemas.microsoft.com/office/powerpoint/2010/main" val="1265608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200329"/>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3.3.2.1 Quadro com resumo do esforço</a:t>
            </a:r>
          </a:p>
          <a:p>
            <a:pPr algn="just">
              <a:lnSpc>
                <a:spcPct val="200000"/>
              </a:lnSpc>
            </a:pPr>
            <a:endParaRPr lang="pt-BR" dirty="0" smtClean="0">
              <a:latin typeface="Arial" panose="020B0604020202020204" pitchFamily="34" charset="0"/>
              <a:cs typeface="Arial" panose="020B0604020202020204" pitchFamily="34" charset="0"/>
            </a:endParaRPr>
          </a:p>
        </p:txBody>
      </p:sp>
      <p:pic>
        <p:nvPicPr>
          <p:cNvPr id="11" name="Imagem 10"/>
          <p:cNvPicPr>
            <a:picLocks noChangeAspect="1"/>
          </p:cNvPicPr>
          <p:nvPr/>
        </p:nvPicPr>
        <p:blipFill>
          <a:blip r:embed="rId5"/>
          <a:stretch>
            <a:fillRect/>
          </a:stretch>
        </p:blipFill>
        <p:spPr>
          <a:xfrm>
            <a:off x="755576" y="2823471"/>
            <a:ext cx="7302935" cy="2672610"/>
          </a:xfrm>
          <a:prstGeom prst="rect">
            <a:avLst/>
          </a:prstGeom>
        </p:spPr>
      </p:pic>
      <p:sp>
        <p:nvSpPr>
          <p:cNvPr id="12" name="CaixaDeTexto 11"/>
          <p:cNvSpPr txBox="1"/>
          <p:nvPr/>
        </p:nvSpPr>
        <p:spPr>
          <a:xfrm>
            <a:off x="1945918" y="551014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12 – Resumo de esforço</a:t>
            </a:r>
          </a:p>
          <a:p>
            <a:pPr algn="ctr">
              <a:lnSpc>
                <a:spcPct val="150000"/>
              </a:lnSpc>
            </a:pPr>
            <a:r>
              <a:rPr lang="pt-BR" sz="1000" dirty="0" smtClean="0">
                <a:latin typeface="Arial" panose="020B0604020202020204" pitchFamily="34" charset="0"/>
                <a:cs typeface="Arial" panose="020B0604020202020204" pitchFamily="34" charset="0"/>
              </a:rPr>
              <a:t>Fonte: Equipe (2018)c</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62</a:t>
            </a:fld>
            <a:endParaRPr lang="en-US" dirty="0"/>
          </a:p>
        </p:txBody>
      </p:sp>
    </p:spTree>
    <p:extLst>
      <p:ext uri="{BB962C8B-B14F-4D97-AF65-F5344CB8AC3E}">
        <p14:creationId xmlns:p14="http://schemas.microsoft.com/office/powerpoint/2010/main" val="24975833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 Gestão da Integração</a:t>
            </a:r>
          </a:p>
          <a:p>
            <a:pPr algn="just">
              <a:lnSpc>
                <a:spcPct val="200000"/>
              </a:lnSpc>
            </a:pPr>
            <a:r>
              <a:rPr lang="pt-BR" dirty="0">
                <a:latin typeface="Arial" panose="020B0604020202020204" pitchFamily="34" charset="0"/>
                <a:cs typeface="Arial" panose="020B0604020202020204" pitchFamily="34" charset="0"/>
              </a:rPr>
              <a:t>O gerenciamento da integração do projeto inclui os processos e atividades para identificar, definir, combinar, unificar e coordenar os vários processos e atividades dentro dos grupos de processos de gerenciamento do projeto.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3.3.3.1 Monitoramento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3.3.3.2 Controle da configuração</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63</a:t>
            </a:fld>
            <a:endParaRPr lang="en-US" dirty="0"/>
          </a:p>
        </p:txBody>
      </p:sp>
    </p:spTree>
    <p:extLst>
      <p:ext uri="{BB962C8B-B14F-4D97-AF65-F5344CB8AC3E}">
        <p14:creationId xmlns:p14="http://schemas.microsoft.com/office/powerpoint/2010/main" val="33325221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Para controle de configuração, utiliza-se:</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SVN;</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GIT;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Google Drive.</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64</a:t>
            </a:fld>
            <a:endParaRPr lang="en-US" dirty="0"/>
          </a:p>
        </p:txBody>
      </p:sp>
    </p:spTree>
    <p:extLst>
      <p:ext uri="{BB962C8B-B14F-4D97-AF65-F5344CB8AC3E}">
        <p14:creationId xmlns:p14="http://schemas.microsoft.com/office/powerpoint/2010/main" val="1716344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65</a:t>
            </a:fld>
            <a:endParaRPr lang="en-US" dirty="0"/>
          </a:p>
        </p:txBody>
      </p:sp>
    </p:spTree>
    <p:extLst>
      <p:ext uri="{BB962C8B-B14F-4D97-AF65-F5344CB8AC3E}">
        <p14:creationId xmlns:p14="http://schemas.microsoft.com/office/powerpoint/2010/main" val="40198926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3.3.4 Gestão da qualidade</a:t>
            </a:r>
          </a:p>
          <a:p>
            <a:pPr algn="just">
              <a:lnSpc>
                <a:spcPct val="200000"/>
              </a:lnSpc>
            </a:pPr>
            <a:r>
              <a:rPr lang="pt-BR" dirty="0">
                <a:latin typeface="Arial" panose="020B0604020202020204" pitchFamily="34" charset="0"/>
                <a:cs typeface="Arial" panose="020B0604020202020204" pitchFamily="34" charset="0"/>
              </a:rPr>
              <a:t>De acordo com o PMI (2013, p. 227), “O gerenciamento da qualidade do projeto trabalha para garantir que os requisitos do projeto, incluindo os requisitos do produto sejam cumpridos e validados”.</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66</a:t>
            </a:fld>
            <a:endParaRPr lang="en-US" dirty="0"/>
          </a:p>
        </p:txBody>
      </p:sp>
    </p:spTree>
    <p:extLst>
      <p:ext uri="{BB962C8B-B14F-4D97-AF65-F5344CB8AC3E}">
        <p14:creationId xmlns:p14="http://schemas.microsoft.com/office/powerpoint/2010/main" val="3097903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754326"/>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3.3.4 Gestão dos riscos</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3" name="CaixaDeTexto 12"/>
          <p:cNvSpPr txBox="1"/>
          <p:nvPr/>
        </p:nvSpPr>
        <p:spPr>
          <a:xfrm>
            <a:off x="1763688" y="5058445"/>
            <a:ext cx="5124100"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13 – Tabela do ricos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7" name="Espaço Reservado para Número de Slide 16"/>
          <p:cNvSpPr>
            <a:spLocks noGrp="1"/>
          </p:cNvSpPr>
          <p:nvPr>
            <p:ph type="sldNum" sz="quarter" idx="12"/>
          </p:nvPr>
        </p:nvSpPr>
        <p:spPr/>
        <p:txBody>
          <a:bodyPr/>
          <a:lstStyle/>
          <a:p>
            <a:fld id="{6D3A47FC-0730-4A42-AF62-E37DBB7D7877}" type="slidenum">
              <a:rPr lang="en-US" smtClean="0"/>
              <a:pPr/>
              <a:t>67</a:t>
            </a:fld>
            <a:endParaRPr lang="en-US" dirty="0"/>
          </a:p>
        </p:txBody>
      </p:sp>
      <p:pic>
        <p:nvPicPr>
          <p:cNvPr id="9" name="Imagem 8"/>
          <p:cNvPicPr>
            <a:picLocks noChangeAspect="1"/>
          </p:cNvPicPr>
          <p:nvPr/>
        </p:nvPicPr>
        <p:blipFill>
          <a:blip r:embed="rId5"/>
          <a:stretch>
            <a:fillRect/>
          </a:stretch>
        </p:blipFill>
        <p:spPr>
          <a:xfrm>
            <a:off x="0" y="2823471"/>
            <a:ext cx="9144000" cy="2210081"/>
          </a:xfrm>
          <a:prstGeom prst="rect">
            <a:avLst/>
          </a:prstGeom>
        </p:spPr>
      </p:pic>
    </p:spTree>
    <p:extLst>
      <p:ext uri="{BB962C8B-B14F-4D97-AF65-F5344CB8AC3E}">
        <p14:creationId xmlns:p14="http://schemas.microsoft.com/office/powerpoint/2010/main" val="40118644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a:t>
            </a:r>
            <a:r>
              <a:rPr lang="pt-BR" dirty="0">
                <a:latin typeface="Arial" panose="020B0604020202020204" pitchFamily="34" charset="0"/>
                <a:cs typeface="Arial" panose="020B0604020202020204" pitchFamily="34" charset="0"/>
              </a:rPr>
              <a:t>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68</a:t>
            </a:fld>
            <a:endParaRPr lang="en-US" dirty="0"/>
          </a:p>
        </p:txBody>
      </p:sp>
    </p:spTree>
    <p:extLst>
      <p:ext uri="{BB962C8B-B14F-4D97-AF65-F5344CB8AC3E}">
        <p14:creationId xmlns:p14="http://schemas.microsoft.com/office/powerpoint/2010/main" val="32647815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87798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Mendes (2016, p. 3) define os requisitos funcionais como:</a:t>
            </a:r>
          </a:p>
          <a:p>
            <a:pPr marL="1438275" algn="just">
              <a:lnSpc>
                <a:spcPct val="200000"/>
              </a:lnSpc>
            </a:pPr>
            <a:r>
              <a:rPr lang="pt-BR" sz="1600" dirty="0">
                <a:latin typeface="Arial" panose="020B0604020202020204" pitchFamily="34" charset="0"/>
                <a:cs typeface="Arial" panose="020B0604020202020204" pitchFamily="34" charset="0"/>
              </a:rPr>
              <a:t>Um requisito de sistema de </a:t>
            </a:r>
            <a:r>
              <a:rPr lang="pt-BR" sz="1600" i="1" dirty="0">
                <a:latin typeface="Arial" panose="020B0604020202020204" pitchFamily="34" charset="0"/>
                <a:cs typeface="Arial" panose="020B0604020202020204" pitchFamily="34" charset="0"/>
              </a:rPr>
              <a:t>software</a:t>
            </a:r>
            <a:r>
              <a:rPr lang="pt-BR" sz="1600" dirty="0">
                <a:latin typeface="Arial" panose="020B0604020202020204" pitchFamily="34" charset="0"/>
                <a:cs typeface="Arial" panose="020B0604020202020204" pitchFamily="34" charset="0"/>
              </a:rPr>
              <a:t> que especifica uma função que o sistema ou componente deve ser capaz de realizar. Estes são requisitos que definem o comportamento do sistema, ou seja, o processo ou transformação que componentes de </a:t>
            </a:r>
            <a:r>
              <a:rPr lang="pt-BR" sz="1600" i="1" dirty="0">
                <a:latin typeface="Arial" panose="020B0604020202020204" pitchFamily="34" charset="0"/>
                <a:cs typeface="Arial" panose="020B0604020202020204" pitchFamily="34" charset="0"/>
              </a:rPr>
              <a:t>software </a:t>
            </a:r>
            <a:r>
              <a:rPr lang="pt-BR" sz="1600" dirty="0">
                <a:latin typeface="Arial" panose="020B0604020202020204" pitchFamily="34" charset="0"/>
                <a:cs typeface="Arial" panose="020B0604020202020204" pitchFamily="34" charset="0"/>
              </a:rPr>
              <a:t>ou </a:t>
            </a:r>
            <a:r>
              <a:rPr lang="pt-BR" sz="1600" i="1" dirty="0">
                <a:latin typeface="Arial" panose="020B0604020202020204" pitchFamily="34" charset="0"/>
                <a:cs typeface="Arial" panose="020B0604020202020204" pitchFamily="34" charset="0"/>
              </a:rPr>
              <a:t>hardware</a:t>
            </a:r>
            <a:r>
              <a:rPr lang="pt-BR" sz="1600" dirty="0">
                <a:latin typeface="Arial" panose="020B0604020202020204" pitchFamily="34" charset="0"/>
                <a:cs typeface="Arial" panose="020B0604020202020204" pitchFamily="34" charset="0"/>
              </a:rPr>
              <a:t> efetuam sobre as entradas para gerar as saídas. Esses requisitos capturam as funcionalidades sob o ponto de vista do usuário.</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69</a:t>
            </a:fld>
            <a:endParaRPr lang="en-US" dirty="0"/>
          </a:p>
        </p:txBody>
      </p:sp>
    </p:spTree>
    <p:extLst>
      <p:ext uri="{BB962C8B-B14F-4D97-AF65-F5344CB8AC3E}">
        <p14:creationId xmlns:p14="http://schemas.microsoft.com/office/powerpoint/2010/main" val="297569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Segundo Silva e Teixeira (2002, p. 70), a informação tem “papel crescente no presente e no futuro das empresas”. Ela é a principal entrada do processo decisório do qual emanam decisões para os níveis estratégicos, táticos e operacionais que permitem atingir os objetivos de uma organização e a dinamização de suas </a:t>
            </a:r>
            <a:r>
              <a:rPr lang="pt-BR" dirty="0" smtClean="0">
                <a:latin typeface="Arial" panose="020B0604020202020204" pitchFamily="34" charset="0"/>
                <a:cs typeface="Arial" panose="020B0604020202020204" pitchFamily="34" charset="0"/>
              </a:rPr>
              <a:t>atividades.</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a:t>
            </a:fld>
            <a:endParaRPr lang="en-US" dirty="0"/>
          </a:p>
        </p:txBody>
      </p:sp>
    </p:spTree>
    <p:extLst>
      <p:ext uri="{BB962C8B-B14F-4D97-AF65-F5344CB8AC3E}">
        <p14:creationId xmlns:p14="http://schemas.microsoft.com/office/powerpoint/2010/main" val="622784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Os requisitos funcionais são subdivididos de acordo com as necessidades das partes interessadas no </a:t>
            </a:r>
            <a:r>
              <a:rPr lang="pt-BR" dirty="0" smtClean="0">
                <a:latin typeface="Arial" panose="020B0604020202020204" pitchFamily="34" charset="0"/>
                <a:cs typeface="Arial" panose="020B0604020202020204" pitchFamily="34" charset="0"/>
              </a:rPr>
              <a:t>projeto, que por sua vez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Consumidor (Pessoa Física);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a:t>
            </a:r>
            <a:r>
              <a:rPr lang="pt-BR" dirty="0">
                <a:latin typeface="Arial" panose="020B0604020202020204" pitchFamily="34" charset="0"/>
                <a:cs typeface="Arial" panose="020B0604020202020204" pitchFamily="34" charset="0"/>
              </a:rPr>
              <a:t>de supermercado (Pessoa Jurídica</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Administrador.</a:t>
            </a:r>
          </a:p>
          <a:p>
            <a:pPr lvl="0" algn="just">
              <a:lnSpc>
                <a:spcPct val="200000"/>
              </a:lnSpc>
            </a:pPr>
            <a:endParaRPr lang="pt-B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70</a:t>
            </a:fld>
            <a:endParaRPr lang="en-US" dirty="0"/>
          </a:p>
        </p:txBody>
      </p:sp>
    </p:spTree>
    <p:extLst>
      <p:ext uri="{BB962C8B-B14F-4D97-AF65-F5344CB8AC3E}">
        <p14:creationId xmlns:p14="http://schemas.microsoft.com/office/powerpoint/2010/main" val="4147264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61185"/>
            <a:ext cx="8808913" cy="3884397"/>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4.1 Requisitos Funcionais</a:t>
            </a:r>
          </a:p>
          <a:p>
            <a:pPr algn="just">
              <a:lnSpc>
                <a:spcPct val="200000"/>
              </a:lnSpc>
            </a:pPr>
            <a:r>
              <a:rPr lang="pt-BR" dirty="0" smtClean="0">
                <a:latin typeface="Arial" panose="020B0604020202020204" pitchFamily="34" charset="0"/>
                <a:cs typeface="Arial" panose="020B0604020202020204" pitchFamily="34" charset="0"/>
              </a:rPr>
              <a:t>Os requisitos funcionais podem ser representados através dos diagramas de Caso de Uso, que estão por sua vez, subdivididos em módulos. Os módulos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acesso;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consumidor;</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estabelecimento;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administrador.</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71</a:t>
            </a:fld>
            <a:endParaRPr lang="en-US" dirty="0"/>
          </a:p>
        </p:txBody>
      </p:sp>
    </p:spTree>
    <p:extLst>
      <p:ext uri="{BB962C8B-B14F-4D97-AF65-F5344CB8AC3E}">
        <p14:creationId xmlns:p14="http://schemas.microsoft.com/office/powerpoint/2010/main" val="9635851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8" y="92546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5172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14 – Módulo acesso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11" y="1669133"/>
            <a:ext cx="9013236" cy="4678791"/>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72</a:t>
            </a:fld>
            <a:endParaRPr lang="en-US" dirty="0"/>
          </a:p>
        </p:txBody>
      </p:sp>
    </p:spTree>
    <p:extLst>
      <p:ext uri="{BB962C8B-B14F-4D97-AF65-F5344CB8AC3E}">
        <p14:creationId xmlns:p14="http://schemas.microsoft.com/office/powerpoint/2010/main" val="15123114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905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15 – Módulo consumidor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395536" y="1828019"/>
            <a:ext cx="8347650" cy="4401036"/>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73</a:t>
            </a:fld>
            <a:endParaRPr lang="en-US" dirty="0"/>
          </a:p>
        </p:txBody>
      </p:sp>
    </p:spTree>
    <p:extLst>
      <p:ext uri="{BB962C8B-B14F-4D97-AF65-F5344CB8AC3E}">
        <p14:creationId xmlns:p14="http://schemas.microsoft.com/office/powerpoint/2010/main" val="4229008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16 – Módulo estabelecimento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9" name="Imagem 8"/>
          <p:cNvPicPr>
            <a:picLocks noChangeAspect="1"/>
          </p:cNvPicPr>
          <p:nvPr/>
        </p:nvPicPr>
        <p:blipFill>
          <a:blip r:embed="rId5"/>
          <a:stretch>
            <a:fillRect/>
          </a:stretch>
        </p:blipFill>
        <p:spPr>
          <a:xfrm>
            <a:off x="61933" y="1806334"/>
            <a:ext cx="8959684" cy="4497668"/>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74</a:t>
            </a:fld>
            <a:endParaRPr lang="en-US" dirty="0"/>
          </a:p>
        </p:txBody>
      </p:sp>
    </p:spTree>
    <p:extLst>
      <p:ext uri="{BB962C8B-B14F-4D97-AF65-F5344CB8AC3E}">
        <p14:creationId xmlns:p14="http://schemas.microsoft.com/office/powerpoint/2010/main" val="15892890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17 – Visão geral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460375" y="2017169"/>
            <a:ext cx="8288089" cy="4146929"/>
          </a:xfrm>
          <a:prstGeom prst="rect">
            <a:avLst/>
          </a:prstGeom>
        </p:spPr>
      </p:pic>
      <p:sp>
        <p:nvSpPr>
          <p:cNvPr id="16" name="Espaço Reservado para Número de Slide 15"/>
          <p:cNvSpPr>
            <a:spLocks noGrp="1"/>
          </p:cNvSpPr>
          <p:nvPr>
            <p:ph type="sldNum" sz="quarter" idx="12"/>
          </p:nvPr>
        </p:nvSpPr>
        <p:spPr/>
        <p:txBody>
          <a:bodyPr/>
          <a:lstStyle/>
          <a:p>
            <a:fld id="{6D3A47FC-0730-4A42-AF62-E37DBB7D7877}" type="slidenum">
              <a:rPr lang="en-US" smtClean="0"/>
              <a:pPr/>
              <a:t>75</a:t>
            </a:fld>
            <a:endParaRPr lang="en-US" dirty="0"/>
          </a:p>
        </p:txBody>
      </p:sp>
    </p:spTree>
    <p:extLst>
      <p:ext uri="{BB962C8B-B14F-4D97-AF65-F5344CB8AC3E}">
        <p14:creationId xmlns:p14="http://schemas.microsoft.com/office/powerpoint/2010/main" val="38796924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539430"/>
          </a:xfrm>
          <a:prstGeom prst="rect">
            <a:avLst/>
          </a:prstGeom>
          <a:noFill/>
        </p:spPr>
        <p:txBody>
          <a:bodyPr wrap="square" rtlCol="0">
            <a:spAutoFit/>
          </a:bodyPr>
          <a:lstStyle/>
          <a:p>
            <a:pPr algn="just">
              <a:lnSpc>
                <a:spcPct val="200000"/>
              </a:lnSpc>
            </a:pPr>
            <a:r>
              <a:rPr lang="pt-BR" sz="2200" dirty="0" smtClean="0">
                <a:latin typeface="Arial" panose="020B0604020202020204" pitchFamily="34" charset="0"/>
                <a:cs typeface="Arial" panose="020B0604020202020204" pitchFamily="34" charset="0"/>
              </a:rPr>
              <a:t>4.2 Requisitos não funcionais </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err="1">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(2007), os requisitos não funcionais ou RNF são restrições impostas sobre os serviços ou funções oferecidas pelo sistema. Entre elas, estão restrições de tempo, restrições sobre o processo de desenvolvimento e padrões a serem seguidos. </a:t>
            </a:r>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76</a:t>
            </a:fld>
            <a:endParaRPr lang="en-US" dirty="0"/>
          </a:p>
        </p:txBody>
      </p:sp>
    </p:spTree>
    <p:extLst>
      <p:ext uri="{BB962C8B-B14F-4D97-AF65-F5344CB8AC3E}">
        <p14:creationId xmlns:p14="http://schemas.microsoft.com/office/powerpoint/2010/main" val="1830495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60324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eficiência</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01 – Disponibilidade do </a:t>
            </a:r>
            <a:r>
              <a:rPr lang="pt-BR" sz="1600" b="1" dirty="0" smtClean="0">
                <a:latin typeface="Arial" panose="020B0604020202020204" pitchFamily="34" charset="0"/>
                <a:cs typeface="Arial" panose="020B0604020202020204" pitchFamily="34" charset="0"/>
              </a:rPr>
              <a:t>sistema</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02 – </a:t>
            </a:r>
            <a:r>
              <a:rPr lang="pt-BR" sz="1600" b="1" dirty="0" smtClean="0">
                <a:latin typeface="Arial" panose="020B0604020202020204" pitchFamily="34" charset="0"/>
                <a:cs typeface="Arial" panose="020B0604020202020204" pitchFamily="34" charset="0"/>
              </a:rPr>
              <a:t>Escalabilidade</a:t>
            </a:r>
            <a:endParaRPr lang="pt-BR" sz="1600"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lvl="0"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confiabilidade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a:latin typeface="Arial" panose="020B0604020202020204" pitchFamily="34" charset="0"/>
                <a:cs typeface="Arial" panose="020B0604020202020204" pitchFamily="34" charset="0"/>
              </a:rPr>
              <a:t>RNF 03 – Consistência de </a:t>
            </a:r>
            <a:r>
              <a:rPr lang="pt-BR" sz="1600" b="1" dirty="0" smtClean="0">
                <a:latin typeface="Arial" panose="020B0604020202020204" pitchFamily="34" charset="0"/>
                <a:cs typeface="Arial" panose="020B0604020202020204" pitchFamily="34" charset="0"/>
              </a:rPr>
              <a:t>dados;</a:t>
            </a:r>
          </a:p>
          <a:p>
            <a:pPr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usabilidade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04 – </a:t>
            </a:r>
            <a:r>
              <a:rPr lang="pt-BR" sz="1600" b="1" i="1" dirty="0">
                <a:latin typeface="Arial" panose="020B0604020202020204" pitchFamily="34" charset="0"/>
                <a:cs typeface="Arial" panose="020B0604020202020204" pitchFamily="34" charset="0"/>
              </a:rPr>
              <a:t>Layout</a:t>
            </a:r>
            <a:r>
              <a:rPr lang="pt-BR" sz="1600" b="1" dirty="0">
                <a:latin typeface="Arial" panose="020B0604020202020204" pitchFamily="34" charset="0"/>
                <a:cs typeface="Arial" panose="020B0604020202020204" pitchFamily="34" charset="0"/>
              </a:rPr>
              <a:t> </a:t>
            </a:r>
            <a:r>
              <a:rPr lang="pt-BR" sz="1600" b="1" dirty="0" smtClean="0">
                <a:latin typeface="Arial" panose="020B0604020202020204" pitchFamily="34" charset="0"/>
                <a:cs typeface="Arial" panose="020B0604020202020204" pitchFamily="34" charset="0"/>
              </a:rPr>
              <a:t>responsivo</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05 – </a:t>
            </a:r>
            <a:r>
              <a:rPr lang="pt-BR" sz="1600" b="1" dirty="0" smtClean="0">
                <a:latin typeface="Arial" panose="020B0604020202020204" pitchFamily="34" charset="0"/>
                <a:cs typeface="Arial" panose="020B0604020202020204" pitchFamily="34" charset="0"/>
              </a:rPr>
              <a:t>Acessibilidade</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06 – Interface gráfica de usuário minimalista</a:t>
            </a:r>
            <a:endParaRPr lang="pt-BR" sz="1600" dirty="0">
              <a:latin typeface="Arial" panose="020B0604020202020204" pitchFamily="34" charset="0"/>
              <a:cs typeface="Arial" panose="020B0604020202020204" pitchFamily="34" charset="0"/>
            </a:endParaRPr>
          </a:p>
          <a:p>
            <a:endParaRPr lang="pt-BR" dirty="0"/>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77</a:t>
            </a:fld>
            <a:endParaRPr lang="en-US" dirty="0"/>
          </a:p>
        </p:txBody>
      </p:sp>
    </p:spTree>
    <p:extLst>
      <p:ext uri="{BB962C8B-B14F-4D97-AF65-F5344CB8AC3E}">
        <p14:creationId xmlns:p14="http://schemas.microsoft.com/office/powerpoint/2010/main" val="31285313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5078313"/>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07 – Datas para entrega dos incrementos</a:t>
            </a:r>
            <a:endParaRPr lang="pt-BR" dirty="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08 – Convenção de </a:t>
            </a:r>
            <a:r>
              <a:rPr lang="pt-BR" b="1" dirty="0" smtClean="0">
                <a:latin typeface="Arial" panose="020B0604020202020204" pitchFamily="34" charset="0"/>
                <a:cs typeface="Arial" panose="020B0604020202020204" pitchFamily="34" charset="0"/>
              </a:rPr>
              <a:t>codificação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09 – Ambiente de </a:t>
            </a:r>
            <a:r>
              <a:rPr lang="pt-BR" b="1" dirty="0" smtClean="0">
                <a:latin typeface="Arial" panose="020B0604020202020204" pitchFamily="34" charset="0"/>
                <a:cs typeface="Arial" panose="020B0604020202020204" pitchFamily="34" charset="0"/>
              </a:rPr>
              <a:t>desenvolvimento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10 – Linguagem de </a:t>
            </a:r>
            <a:r>
              <a:rPr lang="pt-BR" b="1" dirty="0" smtClean="0">
                <a:latin typeface="Arial" panose="020B0604020202020204" pitchFamily="34" charset="0"/>
                <a:cs typeface="Arial" panose="020B0604020202020204" pitchFamily="34" charset="0"/>
              </a:rPr>
              <a:t>programação;</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11 – Política de senhas</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78</a:t>
            </a:fld>
            <a:endParaRPr lang="en-US" dirty="0"/>
          </a:p>
        </p:txBody>
      </p:sp>
    </p:spTree>
    <p:extLst>
      <p:ext uri="{BB962C8B-B14F-4D97-AF65-F5344CB8AC3E}">
        <p14:creationId xmlns:p14="http://schemas.microsoft.com/office/powerpoint/2010/main" val="23029956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padrões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12 – Padrão de </a:t>
            </a:r>
            <a:r>
              <a:rPr lang="pt-BR" b="1" dirty="0" smtClean="0">
                <a:latin typeface="Arial" panose="020B0604020202020204" pitchFamily="34" charset="0"/>
                <a:cs typeface="Arial" panose="020B0604020202020204" pitchFamily="34" charset="0"/>
              </a:rPr>
              <a:t>documentação</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13 – Processo de </a:t>
            </a:r>
            <a:r>
              <a:rPr lang="pt-BR" b="1" dirty="0" smtClean="0">
                <a:latin typeface="Arial" panose="020B0604020202020204" pitchFamily="34" charset="0"/>
                <a:cs typeface="Arial" panose="020B0604020202020204" pitchFamily="34" charset="0"/>
              </a:rPr>
              <a:t>desenvolvimento</a:t>
            </a:r>
          </a:p>
          <a:p>
            <a:pPr marL="285750" indent="-285750" algn="just">
              <a:lnSpc>
                <a:spcPct val="200000"/>
              </a:lnSpc>
              <a:buFont typeface="Arial" panose="020B0604020202020204" pitchFamily="34" charset="0"/>
              <a:buChar char="•"/>
            </a:pPr>
            <a:endParaRPr lang="pt-BR" b="1" dirty="0">
              <a:latin typeface="Arial" panose="020B0604020202020204" pitchFamily="34" charset="0"/>
              <a:cs typeface="Arial" panose="020B0604020202020204" pitchFamily="34" charset="0"/>
            </a:endParaRPr>
          </a:p>
          <a:p>
            <a:endParaRPr lang="pt-BR" dirty="0"/>
          </a:p>
          <a:p>
            <a:pPr algn="just">
              <a:lnSpc>
                <a:spcPct val="200000"/>
              </a:lnSpc>
            </a:pPr>
            <a:r>
              <a:rPr lang="pt-BR" dirty="0">
                <a:latin typeface="Arial" panose="020B0604020202020204" pitchFamily="34" charset="0"/>
                <a:cs typeface="Arial" panose="020B0604020202020204" pitchFamily="34" charset="0"/>
              </a:rPr>
              <a:t> </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79</a:t>
            </a:fld>
            <a:endParaRPr lang="en-US" dirty="0"/>
          </a:p>
        </p:txBody>
      </p:sp>
    </p:spTree>
    <p:extLst>
      <p:ext uri="{BB962C8B-B14F-4D97-AF65-F5344CB8AC3E}">
        <p14:creationId xmlns:p14="http://schemas.microsoft.com/office/powerpoint/2010/main" val="3342237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smtClean="0">
                <a:latin typeface="Arial" panose="020B0604020202020204" pitchFamily="34" charset="0"/>
                <a:cs typeface="Arial" panose="020B0604020202020204" pitchFamily="34" charset="0"/>
              </a:rPr>
              <a:t>No comércio varejista, as tecnologias de informação apoiam os pequenos, médios ou grandes negócios. Elas podem ser usadas para melhorar o fluxo das informações entre os processos, para a publicidade e propaganda de produtos e serviços oferecidos e, principalmente, para subsidiarem a tomada de decisão de compra de consumidores e clientes. </a:t>
            </a:r>
            <a:endParaRPr lang="pt-BR" b="1" dirty="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8</a:t>
            </a:fld>
            <a:endParaRPr lang="en-US" dirty="0"/>
          </a:p>
        </p:txBody>
      </p:sp>
    </p:spTree>
    <p:extLst>
      <p:ext uri="{BB962C8B-B14F-4D97-AF65-F5344CB8AC3E}">
        <p14:creationId xmlns:p14="http://schemas.microsoft.com/office/powerpoint/2010/main" val="37825424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970318"/>
          </a:xfrm>
          <a:prstGeom prst="rect">
            <a:avLst/>
          </a:prstGeom>
          <a:noFill/>
        </p:spPr>
        <p:txBody>
          <a:bodyPr wrap="square" rtlCol="0">
            <a:spAutoFit/>
          </a:bodyPr>
          <a:lstStyle/>
          <a:p>
            <a:pPr lvl="0"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Requisitos de interoperabilidade:</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14 – Compatibilidade de </a:t>
            </a:r>
            <a:r>
              <a:rPr lang="pt-BR" b="1" dirty="0" smtClean="0">
                <a:latin typeface="Arial" panose="020B0604020202020204" pitchFamily="34" charset="0"/>
                <a:cs typeface="Arial" panose="020B0604020202020204" pitchFamily="34" charset="0"/>
              </a:rPr>
              <a:t>navegadores</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15 – Provedor de </a:t>
            </a:r>
            <a:r>
              <a:rPr lang="pt-BR" b="1" dirty="0" smtClean="0">
                <a:latin typeface="Arial" panose="020B0604020202020204" pitchFamily="34" charset="0"/>
                <a:cs typeface="Arial" panose="020B0604020202020204" pitchFamily="34" charset="0"/>
              </a:rPr>
              <a:t>mapas</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16 – Sistema Gerenciador de Banco de dados (</a:t>
            </a:r>
            <a:r>
              <a:rPr lang="pt-BR" b="1" dirty="0" smtClean="0">
                <a:latin typeface="Arial" panose="020B0604020202020204" pitchFamily="34" charset="0"/>
                <a:cs typeface="Arial" panose="020B0604020202020204" pitchFamily="34" charset="0"/>
              </a:rPr>
              <a:t>SGDB)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17 – Servidor </a:t>
            </a:r>
            <a:r>
              <a:rPr lang="pt-BR" b="1" dirty="0" smtClean="0">
                <a:latin typeface="Arial" panose="020B0604020202020204" pitchFamily="34" charset="0"/>
                <a:cs typeface="Arial" panose="020B0604020202020204" pitchFamily="34" charset="0"/>
              </a:rPr>
              <a:t>Web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18 – Servidor de E-mail</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80</a:t>
            </a:fld>
            <a:endParaRPr lang="en-US" dirty="0"/>
          </a:p>
        </p:txBody>
      </p:sp>
    </p:spTree>
    <p:extLst>
      <p:ext uri="{BB962C8B-B14F-4D97-AF65-F5344CB8AC3E}">
        <p14:creationId xmlns:p14="http://schemas.microsoft.com/office/powerpoint/2010/main" val="2883646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éticos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19 – Confidencialidade das </a:t>
            </a:r>
            <a:r>
              <a:rPr lang="pt-BR" b="1" dirty="0" smtClean="0">
                <a:latin typeface="Arial" panose="020B0604020202020204" pitchFamily="34" charset="0"/>
                <a:cs typeface="Arial" panose="020B0604020202020204" pitchFamily="34" charset="0"/>
              </a:rPr>
              <a:t>informações;</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20 – Privacidade nos dados cadastrais</a:t>
            </a:r>
            <a:endParaRPr lang="pt-BR" dirty="0">
              <a:latin typeface="Arial" panose="020B0604020202020204" pitchFamily="34" charset="0"/>
              <a:cs typeface="Arial" panose="020B0604020202020204" pitchFamily="34" charset="0"/>
            </a:endParaRPr>
          </a:p>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81</a:t>
            </a:fld>
            <a:endParaRPr lang="en-US" dirty="0"/>
          </a:p>
        </p:txBody>
      </p:sp>
    </p:spTree>
    <p:extLst>
      <p:ext uri="{BB962C8B-B14F-4D97-AF65-F5344CB8AC3E}">
        <p14:creationId xmlns:p14="http://schemas.microsoft.com/office/powerpoint/2010/main" val="3433627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137011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 </a:t>
            </a:r>
            <a:r>
              <a:rPr lang="pt-BR" sz="2800" b="1" dirty="0">
                <a:latin typeface="Arial" panose="020B0604020202020204" pitchFamily="34" charset="0"/>
                <a:cs typeface="Arial" panose="020B0604020202020204" pitchFamily="34" charset="0"/>
              </a:rPr>
              <a:t>Artefatos da arquitetura do projeto e do sistema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1200329"/>
          </a:xfrm>
          <a:prstGeom prst="rect">
            <a:avLst/>
          </a:prstGeom>
          <a:noFill/>
        </p:spPr>
        <p:txBody>
          <a:bodyPr wrap="square" rtlCol="0">
            <a:spAutoFit/>
          </a:bodyPr>
          <a:lstStyle/>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3" name="CaixaDeTexto 2"/>
          <p:cNvSpPr txBox="1"/>
          <p:nvPr/>
        </p:nvSpPr>
        <p:spPr>
          <a:xfrm>
            <a:off x="137319" y="1988840"/>
            <a:ext cx="8808913" cy="31393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Pressman (2011, p. 230) afirma que a arquitetura de um </a:t>
            </a:r>
            <a:r>
              <a:rPr lang="pt-BR" dirty="0" smtClean="0">
                <a:latin typeface="Arial" panose="020B0604020202020204" pitchFamily="34" charset="0"/>
                <a:cs typeface="Arial" panose="020B0604020202020204" pitchFamily="34" charset="0"/>
              </a:rPr>
              <a:t>projeto ou </a:t>
            </a:r>
            <a:r>
              <a:rPr lang="pt-BR" dirty="0">
                <a:latin typeface="Arial" panose="020B0604020202020204" pitchFamily="34" charset="0"/>
                <a:cs typeface="Arial" panose="020B0604020202020204" pitchFamily="34" charset="0"/>
              </a:rPr>
              <a:t>sistema computacional é a estrutura que abrange os componentes do </a:t>
            </a:r>
            <a:r>
              <a:rPr lang="pt-BR" i="1" dirty="0">
                <a:latin typeface="Arial" panose="020B0604020202020204" pitchFamily="34" charset="0"/>
                <a:cs typeface="Arial" panose="020B0604020202020204" pitchFamily="34" charset="0"/>
              </a:rPr>
              <a:t>software</a:t>
            </a:r>
            <a:r>
              <a:rPr lang="pt-BR" dirty="0">
                <a:latin typeface="Arial" panose="020B0604020202020204" pitchFamily="34" charset="0"/>
                <a:cs typeface="Arial" panose="020B0604020202020204" pitchFamily="34" charset="0"/>
              </a:rPr>
              <a:t>, as propriedades externamente visíveis destes componentes e as relações entre eles.</a:t>
            </a:r>
          </a:p>
          <a:p>
            <a:pPr algn="just">
              <a:lnSpc>
                <a:spcPct val="200000"/>
              </a:lnSpc>
            </a:pPr>
            <a:r>
              <a:rPr lang="pt-BR" dirty="0">
                <a:latin typeface="Arial" panose="020B0604020202020204" pitchFamily="34" charset="0"/>
                <a:cs typeface="Arial" panose="020B0604020202020204" pitchFamily="34" charset="0"/>
              </a:rPr>
              <a:t>Um sistema é pode oferecer em certo número de visões, cada uma representando uma projeção de descrição completa e mostrando aspectos particulares dele.</a:t>
            </a:r>
          </a:p>
          <a:p>
            <a:endParaRPr lang="pt-BR" dirty="0"/>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82</a:t>
            </a:fld>
            <a:endParaRPr lang="en-US" dirty="0"/>
          </a:p>
        </p:txBody>
      </p:sp>
    </p:spTree>
    <p:extLst>
      <p:ext uri="{BB962C8B-B14F-4D97-AF65-F5344CB8AC3E}">
        <p14:creationId xmlns:p14="http://schemas.microsoft.com/office/powerpoint/2010/main" val="40243413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Modelo Operacional</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83</a:t>
            </a:fld>
            <a:endParaRPr lang="en-US" dirty="0"/>
          </a:p>
        </p:txBody>
      </p:sp>
      <p:pic>
        <p:nvPicPr>
          <p:cNvPr id="1026" name="Picture 2" descr="https://attachment.outlook.live.net/owa/jessica_spivoto@hotmail.com/service.svc/s/GetFileAttachment?id=AQMkADAwATYwMAItOWQxYy01MzhiLTAwAi0wMAoARgAAA4CBDFyBD61Pjj5%2B8SbyLt4HAGuycaj68UVBihgvEKiWfDAAAAIBDAAAAHRvOrzl2ChKjzuMWQuD5KAAAV50a7AAAAABEgAQALoZsf0cDYpBsmdEYrWnFz8%3D&amp;X-OWA-CANARY=3Siy20lxrk2DGxUufwBfLaDPWrax_9UY80Nu4szeOJbgA2Iiw4AmL5XbrYQdmoYs9lKfI0JOYB4.&amp;token=eyJhbGciOiJSUzI1NiIsImtpZCI6IjA2MDBGOUY2NzQ2MjA3MzdFNzM0MDRFMjg3QzQ1QTgxOENCN0NFQjgiLCJ4NXQiOiJCZ0Q1OW5SaUJ6Zm5OQVRpaDhSYWdZeTN6cmciLCJ0eXAiOiJKV1QifQ.eyJ2ZXIiOiJFeGNoYW5nZS5DYWxsYmFjay5WMSIsImFwcGN0eHNlbmRlciI6Ik93YURvd25sb2FkQDg0ZGY5ZTdmLWU5ZjYtNDBhZi1iNDM1LWFhYWFhYWFhYWFhYSIsImFwcGN0eCI6IntcIm1zZXhjaHByb3RcIjpcIm93YVwiLFwicHJpbWFyeXNpZFwiOlwiUy0xLTI4MjctMzkzMjE2LTI2MzU4NzkzMDdcIixcInB1aWRcIjpcIjE2ODg4NTI0OTYxNDMyNDNcIixcIm9pZFwiOlwiMDAwNjAwMDAtOWQxYy01MzhiLTAwMDAtMDAwMDAwMDAwMDAwXCIsXCJzY29wZVwiOlwiT3dhRG93bmxvYWRcIn0iLCJuYmYiOjE1MzQwMDkzMDcsImV4cCI6MTUzNDAwOTkwNywiaXNzIjoiMDAwMDAwMDItMDAwMC0wZmYxLWNlMDAtMDAwMDAwMDAwMDAwQDg0ZGY5ZTdmLWU5ZjYtNDBhZi1iNDM1LWFhYWFhYWFhYWFhYSIsImF1ZCI6IjAwMDAwMDAyLTAwMDAtMGZmMS1jZTAwLTAwMDAwMDAwMDAwMC9hdHRhY2htZW50Lm91dGxvb2subGl2ZS5uZXRAODRkZjllN2YtZTlmNi00MGFmLWI0MzUtYWFhYWFhYWFhYWFhIn0.lFuEVKWvCZMR4h0aFV7_IOs2ch35UCCnF6WddZGiNRQuIsH0KVMNBWSWzFum5nq3Q3jdujIuCdoKD3DJani63DTBTWIpBoC8FJE6a-KEPQev9yUaRUO774AaSLKnzKHwkItPpQM26KRbahKZlEUXEbbyYxU01f4rkV5yAPiT4J-D-Tjr4TzrrGGTyqJ9akgCcb4OCG9Y5C0pDXyXxlWcQux6UeUUZj7nJ6lbYKOZjfkGPscsiufYTC66lbvmEA4fRFyigYXyjja4liVs5duVvliQOoHetp7aolScKD0qBhdEZhiAsvXKFsoTxCtmzLSOtPh_heDeQDVGSXwi1Xx09g&amp;owa=outlook.live.com&amp;isc=1&amp;isImagePrevie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42340"/>
            <a:ext cx="8064896" cy="423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228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9" y="1221532"/>
            <a:ext cx="9144000" cy="4991830"/>
          </a:xfrm>
          <a:prstGeom prst="rect">
            <a:avLst/>
          </a:prstGeom>
        </p:spPr>
      </p:pic>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Diagrama de Sequência – Criar Lista de compra</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84</a:t>
            </a:fld>
            <a:endParaRPr lang="en-US" dirty="0"/>
          </a:p>
        </p:txBody>
      </p:sp>
    </p:spTree>
    <p:extLst>
      <p:ext uri="{BB962C8B-B14F-4D97-AF65-F5344CB8AC3E}">
        <p14:creationId xmlns:p14="http://schemas.microsoft.com/office/powerpoint/2010/main" val="32364767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19 – Diagrama de Pacotes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96752"/>
            <a:ext cx="9144000" cy="5025170"/>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85</a:t>
            </a:fld>
            <a:endParaRPr lang="en-US" dirty="0"/>
          </a:p>
        </p:txBody>
      </p:sp>
    </p:spTree>
    <p:extLst>
      <p:ext uri="{BB962C8B-B14F-4D97-AF65-F5344CB8AC3E}">
        <p14:creationId xmlns:p14="http://schemas.microsoft.com/office/powerpoint/2010/main" val="38094791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1165920"/>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139321"/>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Dollimore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muitos são os problemas que surgem em um sistema distribuído, advindo da abrangência que este tem em seu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smtClean="0">
                <a:latin typeface="Arial" panose="020B0604020202020204" pitchFamily="34" charset="0"/>
                <a:cs typeface="Arial" panose="020B0604020202020204" pitchFamily="34" charset="0"/>
              </a:rPr>
              <a:t>Entretanto</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também é possível vencer estes </a:t>
            </a:r>
            <a:r>
              <a:rPr lang="pt-BR" dirty="0" smtClean="0">
                <a:latin typeface="Arial" panose="020B0604020202020204" pitchFamily="34" charset="0"/>
                <a:cs typeface="Arial" panose="020B0604020202020204" pitchFamily="34" charset="0"/>
              </a:rPr>
              <a:t>desafios. São eles:</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86</a:t>
            </a:fld>
            <a:endParaRPr lang="en-US" dirty="0"/>
          </a:p>
        </p:txBody>
      </p:sp>
    </p:spTree>
    <p:extLst>
      <p:ext uri="{BB962C8B-B14F-4D97-AF65-F5344CB8AC3E}">
        <p14:creationId xmlns:p14="http://schemas.microsoft.com/office/powerpoint/2010/main" val="29447744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970318"/>
          </a:xfrm>
          <a:prstGeom prst="rect">
            <a:avLst/>
          </a:prstGeom>
          <a:noFill/>
        </p:spPr>
        <p:txBody>
          <a:bodyPr wrap="square" rtlCol="0">
            <a:spAutoFit/>
          </a:bodyPr>
          <a:lstStyle/>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Heterogeneidade (Java Virtual </a:t>
            </a:r>
            <a:r>
              <a:rPr lang="pt-BR" i="1" dirty="0" err="1" smtClean="0">
                <a:latin typeface="Arial" panose="020B0604020202020204" pitchFamily="34" charset="0"/>
                <a:cs typeface="Arial" panose="020B0604020202020204" pitchFamily="34" charset="0"/>
              </a:rPr>
              <a:t>Machine</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abertos (</a:t>
            </a:r>
            <a:r>
              <a:rPr lang="pt-BR" i="1" dirty="0" err="1" smtClean="0">
                <a:latin typeface="Arial" panose="020B0604020202020204" pitchFamily="34" charset="0"/>
                <a:cs typeface="Arial" panose="020B0604020202020204" pitchFamily="34" charset="0"/>
              </a:rPr>
              <a:t>Swagger</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Segurança (HTTPS);</a:t>
            </a:r>
            <a:endParaRPr lang="pt-BR" dirty="0" smtClean="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Escalabilidade (Apache </a:t>
            </a:r>
            <a:r>
              <a:rPr lang="pt-BR" dirty="0" err="1" smtClean="0">
                <a:latin typeface="Arial" panose="020B0604020202020204" pitchFamily="34" charset="0"/>
                <a:cs typeface="Arial" panose="020B0604020202020204" pitchFamily="34" charset="0"/>
              </a:rPr>
              <a:t>Tomcat</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Tratamento de </a:t>
            </a:r>
            <a:r>
              <a:rPr lang="pt-BR" dirty="0" smtClean="0">
                <a:latin typeface="Arial" panose="020B0604020202020204" pitchFamily="34" charset="0"/>
                <a:cs typeface="Arial" panose="020B0604020202020204" pitchFamily="34" charset="0"/>
              </a:rPr>
              <a:t>falhas (recursos Apache </a:t>
            </a:r>
            <a:r>
              <a:rPr lang="pt-BR" dirty="0" err="1" smtClean="0">
                <a:latin typeface="Arial" panose="020B0604020202020204" pitchFamily="34" charset="0"/>
                <a:cs typeface="Arial" panose="020B0604020202020204" pitchFamily="34" charset="0"/>
              </a:rPr>
              <a:t>Tomcat</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Postgres</a:t>
            </a:r>
            <a:r>
              <a:rPr lang="pt-BR" dirty="0" smtClean="0">
                <a:latin typeface="Arial" panose="020B0604020202020204" pitchFamily="34" charset="0"/>
                <a:cs typeface="Arial" panose="020B0604020202020204" pitchFamily="34" charset="0"/>
              </a:rPr>
              <a:t>);</a:t>
            </a:r>
            <a:endParaRPr lang="pt-BR" dirty="0" smtClean="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Concorrência (</a:t>
            </a:r>
            <a:r>
              <a:rPr lang="pt-BR" dirty="0" err="1" smtClean="0">
                <a:latin typeface="Arial" panose="020B0604020202020204" pitchFamily="34" charset="0"/>
                <a:cs typeface="Arial" panose="020B0604020202020204" pitchFamily="34" charset="0"/>
              </a:rPr>
              <a:t>Pull</a:t>
            </a:r>
            <a:r>
              <a:rPr lang="pt-BR" dirty="0" smtClean="0">
                <a:latin typeface="Arial" panose="020B0604020202020204" pitchFamily="34" charset="0"/>
                <a:cs typeface="Arial" panose="020B0604020202020204" pitchFamily="34" charset="0"/>
              </a:rPr>
              <a:t> de conexões);</a:t>
            </a:r>
            <a:endParaRPr lang="pt-BR" dirty="0" smtClean="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Transparência .</a:t>
            </a: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87</a:t>
            </a:fld>
            <a:endParaRPr lang="en-US" dirty="0"/>
          </a:p>
        </p:txBody>
      </p:sp>
    </p:spTree>
    <p:extLst>
      <p:ext uri="{BB962C8B-B14F-4D97-AF65-F5344CB8AC3E}">
        <p14:creationId xmlns:p14="http://schemas.microsoft.com/office/powerpoint/2010/main" val="23934454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2862322"/>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p. 39) descrevem que um modelo de arquitetura “define a forma pela qual os componentes dos sistemas interagem e a maneira pela qual eles são mapeados em uma rede de computadores subjacentes</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88</a:t>
            </a:fld>
            <a:endParaRPr lang="en-US" dirty="0"/>
          </a:p>
        </p:txBody>
      </p:sp>
    </p:spTree>
    <p:extLst>
      <p:ext uri="{BB962C8B-B14F-4D97-AF65-F5344CB8AC3E}">
        <p14:creationId xmlns:p14="http://schemas.microsoft.com/office/powerpoint/2010/main" val="34885925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933842"/>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20 – Diagrama de Sistemas Distribuídos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89</a:t>
            </a:fld>
            <a:endParaRPr lang="en-US" dirty="0"/>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9341" y="1773450"/>
            <a:ext cx="2808312" cy="4520760"/>
          </a:xfrm>
          <a:prstGeom prst="rect">
            <a:avLst/>
          </a:prstGeom>
        </p:spPr>
      </p:pic>
    </p:spTree>
    <p:extLst>
      <p:ext uri="{BB962C8B-B14F-4D97-AF65-F5344CB8AC3E}">
        <p14:creationId xmlns:p14="http://schemas.microsoft.com/office/powerpoint/2010/main" val="98906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oferece um serviço de forma descuidada;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necessita de melhoria nos processos e no atendimento pessoal;</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Queixas como falta de troco, demora em passar o produto, falta de cuidado no manuseio das </a:t>
            </a:r>
            <a:r>
              <a:rPr lang="pt-BR" dirty="0" smtClean="0">
                <a:latin typeface="Arial" panose="020B0604020202020204" pitchFamily="34" charset="0"/>
                <a:cs typeface="Arial" panose="020B0604020202020204" pitchFamily="34" charset="0"/>
              </a:rPr>
              <a:t>compras, filas nos estacionamentos </a:t>
            </a:r>
            <a:r>
              <a:rPr lang="pt-BR" dirty="0">
                <a:latin typeface="Arial" panose="020B0604020202020204" pitchFamily="34" charset="0"/>
                <a:cs typeface="Arial" panose="020B0604020202020204" pitchFamily="34" charset="0"/>
              </a:rPr>
              <a:t>e mau humor dos operadores de caixa são comuns entre os </a:t>
            </a:r>
            <a:r>
              <a:rPr lang="pt-BR" dirty="0" smtClean="0">
                <a:latin typeface="Arial" panose="020B0604020202020204" pitchFamily="34" charset="0"/>
                <a:cs typeface="Arial" panose="020B0604020202020204" pitchFamily="34" charset="0"/>
              </a:rPr>
              <a:t>consumidores;</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a:t>
            </a:fld>
            <a:endParaRPr lang="en-US" dirty="0"/>
          </a:p>
        </p:txBody>
      </p:sp>
    </p:spTree>
    <p:extLst>
      <p:ext uri="{BB962C8B-B14F-4D97-AF65-F5344CB8AC3E}">
        <p14:creationId xmlns:p14="http://schemas.microsoft.com/office/powerpoint/2010/main" val="7489661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Conclusão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90</a:t>
            </a:fld>
            <a:endParaRPr lang="en-US" dirty="0"/>
          </a:p>
        </p:txBody>
      </p:sp>
      <p:sp>
        <p:nvSpPr>
          <p:cNvPr id="14" name="CaixaDeTexto 13"/>
          <p:cNvSpPr txBox="1"/>
          <p:nvPr/>
        </p:nvSpPr>
        <p:spPr>
          <a:xfrm>
            <a:off x="155575" y="2161185"/>
            <a:ext cx="8664897" cy="1754326"/>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Requisitos funcionais e não funcionais;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distribuídos;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Gerência de projeto.</a:t>
            </a:r>
          </a:p>
        </p:txBody>
      </p:sp>
    </p:spTree>
    <p:extLst>
      <p:ext uri="{BB962C8B-B14F-4D97-AF65-F5344CB8AC3E}">
        <p14:creationId xmlns:p14="http://schemas.microsoft.com/office/powerpoint/2010/main" val="26446684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6100388"/>
          </a:xfrm>
          <a:prstGeom prst="rect">
            <a:avLst/>
          </a:prstGeom>
          <a:noFill/>
        </p:spPr>
        <p:txBody>
          <a:bodyPr wrap="square" rtlCol="0">
            <a:spAutoFit/>
          </a:bodyPr>
          <a:lstStyle/>
          <a:p>
            <a:r>
              <a:rPr lang="pt-BR" dirty="0"/>
              <a:t>ASSOCIAÇÃO BRASILEIRA DE SUPERMERCADOS (ABRAS). Guia Abras de Marcas Próprias. São Paulo: ABRAS, 2011</a:t>
            </a:r>
            <a:r>
              <a:rPr lang="pt-BR" dirty="0" smtClean="0"/>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BRADESCO. Supermercados. São Paulo: [</a:t>
            </a:r>
            <a:r>
              <a:rPr lang="pt-BR" dirty="0" err="1">
                <a:latin typeface="Arial" panose="020B0604020202020204" pitchFamily="34" charset="0"/>
                <a:cs typeface="Arial" panose="020B0604020202020204" pitchFamily="34" charset="0"/>
              </a:rPr>
              <a:t>S.n</a:t>
            </a:r>
            <a:r>
              <a:rPr lang="pt-BR" dirty="0">
                <a:latin typeface="Arial" panose="020B0604020202020204" pitchFamily="34" charset="0"/>
                <a:cs typeface="Arial" panose="020B0604020202020204" pitchFamily="34" charset="0"/>
              </a:rPr>
              <a:t>], 2017. Disponível em: &lt;https://www.economiaemdia.com.br/EconomiaEmDia/pdf/infset_supermercados.pdf&gt;. Acesso em: Jul. 2018</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COULOURIS, George; DOLLIMORE, Jean; TIM,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Sistemas distribuídos - conceitos e projeto. 4. ed. São Paulo: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2007</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91</a:t>
            </a:fld>
            <a:endParaRPr lang="en-US" dirty="0"/>
          </a:p>
        </p:txBody>
      </p:sp>
    </p:spTree>
    <p:extLst>
      <p:ext uri="{BB962C8B-B14F-4D97-AF65-F5344CB8AC3E}">
        <p14:creationId xmlns:p14="http://schemas.microsoft.com/office/powerpoint/2010/main" val="11260149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247317"/>
          </a:xfrm>
          <a:prstGeom prst="rect">
            <a:avLst/>
          </a:prstGeom>
          <a:noFill/>
        </p:spPr>
        <p:txBody>
          <a:bodyPr wrap="square" rtlCol="0">
            <a:spAutoFit/>
          </a:bodyPr>
          <a:lstStyle/>
          <a:p>
            <a:endParaRPr lang="pt-BR" dirty="0"/>
          </a:p>
          <a:p>
            <a:pPr>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a:latin typeface="Arial" panose="020B0604020202020204" pitchFamily="34" charset="0"/>
                <a:cs typeface="Arial" panose="020B0604020202020204" pitchFamily="34" charset="0"/>
              </a:rPr>
              <a:t>João, Belmiro, E Pastore, Ricardo. "Pesquisa em Varejo </a:t>
            </a:r>
            <a:r>
              <a:rPr lang="pt-BR" dirty="0" err="1">
                <a:latin typeface="Arial" panose="020B0604020202020204" pitchFamily="34" charset="0"/>
                <a:cs typeface="Arial" panose="020B0604020202020204" pitchFamily="34" charset="0"/>
              </a:rPr>
              <a:t>Omnichannel</a:t>
            </a:r>
            <a:r>
              <a:rPr lang="pt-BR" dirty="0">
                <a:latin typeface="Arial" panose="020B0604020202020204" pitchFamily="34" charset="0"/>
                <a:cs typeface="Arial" panose="020B0604020202020204" pitchFamily="34" charset="0"/>
              </a:rPr>
              <a:t>: uma Revisão Sistemática e Análise de Conteúdo Quantitativo" .</a:t>
            </a:r>
            <a:r>
              <a:rPr lang="pt-BR" i="1" dirty="0" smtClean="0">
                <a:latin typeface="Arial" panose="020B0604020202020204" pitchFamily="34" charset="0"/>
                <a:cs typeface="Arial" panose="020B0604020202020204" pitchFamily="34" charset="0"/>
              </a:rPr>
              <a:t>11º </a:t>
            </a:r>
            <a:r>
              <a:rPr lang="pt-BR" i="1" dirty="0">
                <a:latin typeface="Arial" panose="020B0604020202020204" pitchFamily="34" charset="0"/>
                <a:cs typeface="Arial" panose="020B0604020202020204" pitchFamily="34" charset="0"/>
              </a:rPr>
              <a:t>Congresso Latino-Americano de Varejo:"</a:t>
            </a:r>
            <a:r>
              <a:rPr lang="pt-BR" i="1" dirty="0" err="1">
                <a:latin typeface="Arial" panose="020B0604020202020204" pitchFamily="34" charset="0"/>
                <a:cs typeface="Arial" panose="020B0604020202020204" pitchFamily="34" charset="0"/>
              </a:rPr>
              <a:t>Engaging</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and</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Interactive</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Shopper</a:t>
            </a:r>
            <a:r>
              <a:rPr lang="pt-BR" i="1" dirty="0">
                <a:latin typeface="Arial" panose="020B0604020202020204" pitchFamily="34" charset="0"/>
                <a:cs typeface="Arial" panose="020B0604020202020204" pitchFamily="34" charset="0"/>
              </a:rPr>
              <a:t> Experience"</a:t>
            </a:r>
            <a:r>
              <a:rPr lang="pt-BR" dirty="0">
                <a:latin typeface="Arial" panose="020B0604020202020204" pitchFamily="34" charset="0"/>
                <a:cs typeface="Arial" panose="020B0604020202020204" pitchFamily="34" charset="0"/>
              </a:rPr>
              <a:t> (2017): n. pág. Web. 10 Ago. 2018</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92</a:t>
            </a:fld>
            <a:endParaRPr lang="en-US" dirty="0"/>
          </a:p>
        </p:txBody>
      </p:sp>
    </p:spTree>
    <p:extLst>
      <p:ext uri="{BB962C8B-B14F-4D97-AF65-F5344CB8AC3E}">
        <p14:creationId xmlns:p14="http://schemas.microsoft.com/office/powerpoint/2010/main" val="20062444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13157"/>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26734" y="1925718"/>
            <a:ext cx="8808913" cy="4611519"/>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MENDES, </a:t>
            </a:r>
            <a:r>
              <a:rPr lang="pt-BR" dirty="0" err="1">
                <a:latin typeface="Arial" panose="020B0604020202020204" pitchFamily="34" charset="0"/>
                <a:cs typeface="Arial" panose="020B0604020202020204" pitchFamily="34" charset="0"/>
              </a:rPr>
              <a:t>Antonio</a:t>
            </a:r>
            <a:r>
              <a:rPr lang="pt-BR" dirty="0">
                <a:latin typeface="Arial" panose="020B0604020202020204" pitchFamily="34" charset="0"/>
                <a:cs typeface="Arial" panose="020B0604020202020204" pitchFamily="34" charset="0"/>
              </a:rPr>
              <a:t>. Engenharia de Software 3 – Requisitos Não Funcionais. 2016. Disponível em: &lt;http://www.devmedia.com.br/artigo-engenharia-de-software-3-requisitos-nao-funcionais/9525&gt;. Acesso em: 28 mar. 2018</a:t>
            </a:r>
            <a:r>
              <a:rPr lang="pt-BR" dirty="0" smtClean="0">
                <a:latin typeface="Arial" panose="020B0604020202020204" pitchFamily="34" charset="0"/>
                <a:cs typeface="Arial" panose="020B0604020202020204" pitchFamily="34" charset="0"/>
              </a:rPr>
              <a:t>.</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PARENTE, J.; KATO, T. H. Área de influência: um estudo no varejo de supermercados. RAE - Revista de Administração de Empresas, São Paulo, v. 41, n. 3, p. 46-53, Abr./Jun. 2001. Disponível em: &lt;http://www.scielo.br/pdf/rae/v41n2/v41n2a05&gt; Acesso: 21 abr. 2018.</a:t>
            </a:r>
            <a:endParaRPr lang="pt-BR" dirty="0" smtClean="0">
              <a:latin typeface="Arial" panose="020B0604020202020204" pitchFamily="34" charset="0"/>
              <a:cs typeface="Arial" panose="020B0604020202020204" pitchFamily="34" charset="0"/>
            </a:endParaRP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PRESSMAN, Roger S. Engenharia de software: uma abordagem profissional. 8. ed. Porto Alegre: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2016</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93</a:t>
            </a:fld>
            <a:endParaRPr lang="en-US" dirty="0"/>
          </a:p>
        </p:txBody>
      </p:sp>
    </p:spTree>
    <p:extLst>
      <p:ext uri="{BB962C8B-B14F-4D97-AF65-F5344CB8AC3E}">
        <p14:creationId xmlns:p14="http://schemas.microsoft.com/office/powerpoint/2010/main" val="35283223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108817"/>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ROJO, F. J. G. Pesquisa: o comportamento do consumidor nos supermercados. ERA - Revista de Administração de Empresas, São Paulo, v. 38, n. 3, p. 16-24, Jul./Set.1998. Disponível em: &lt; http://www.scielo.br/pdf/rae/v38n3/a03v38n3.pdf&gt; Acesso em: 21 abr. 2018</a:t>
            </a:r>
            <a:r>
              <a:rPr lang="pt-BR" dirty="0" smtClean="0">
                <a:latin typeface="Arial" panose="020B0604020202020204" pitchFamily="34" charset="0"/>
                <a:cs typeface="Arial" panose="020B0604020202020204" pitchFamily="34" charset="0"/>
              </a:rPr>
              <a:t>.</a:t>
            </a:r>
          </a:p>
          <a:p>
            <a:pPr>
              <a:lnSpc>
                <a:spcPct val="150000"/>
              </a:lnSpc>
            </a:pPr>
            <a:endParaRPr lang="pt-BR" dirty="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ROSSETTI, </a:t>
            </a:r>
            <a:r>
              <a:rPr lang="pt-BR" dirty="0" err="1">
                <a:latin typeface="Arial" panose="020B0604020202020204" pitchFamily="34" charset="0"/>
                <a:cs typeface="Arial" panose="020B0604020202020204" pitchFamily="34" charset="0"/>
              </a:rPr>
              <a:t>Adroaldo</a:t>
            </a:r>
            <a:r>
              <a:rPr lang="pt-BR" dirty="0">
                <a:latin typeface="Arial" panose="020B0604020202020204" pitchFamily="34" charset="0"/>
                <a:cs typeface="Arial" panose="020B0604020202020204" pitchFamily="34" charset="0"/>
              </a:rPr>
              <a:t> Guimarães; MORALES, </a:t>
            </a:r>
            <a:r>
              <a:rPr lang="pt-BR" dirty="0" err="1">
                <a:latin typeface="Arial" panose="020B0604020202020204" pitchFamily="34" charset="0"/>
                <a:cs typeface="Arial" panose="020B0604020202020204" pitchFamily="34" charset="0"/>
              </a:rPr>
              <a:t>Aran</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Bey</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Tcholakian</a:t>
            </a:r>
            <a:r>
              <a:rPr lang="pt-BR" dirty="0">
                <a:latin typeface="Arial" panose="020B0604020202020204" pitchFamily="34" charset="0"/>
                <a:cs typeface="Arial" panose="020B0604020202020204" pitchFamily="34" charset="0"/>
              </a:rPr>
              <a:t>. O papel da tecnologia da informação na gestão do conhecimento. Ciência da Informação, [</a:t>
            </a:r>
            <a:r>
              <a:rPr lang="pt-BR" dirty="0" err="1">
                <a:latin typeface="Arial" panose="020B0604020202020204" pitchFamily="34" charset="0"/>
                <a:cs typeface="Arial" panose="020B0604020202020204" pitchFamily="34" charset="0"/>
              </a:rPr>
              <a:t>S.l</a:t>
            </a:r>
            <a:r>
              <a:rPr lang="pt-BR" dirty="0">
                <a:latin typeface="Arial" panose="020B0604020202020204" pitchFamily="34" charset="0"/>
                <a:cs typeface="Arial" panose="020B0604020202020204" pitchFamily="34" charset="0"/>
              </a:rPr>
              <a:t>.], v. 36, n. 1, dez. 2007. Disponível em: &lt;http://revista.ibict.br/ciinf/article/view/1191/1362&gt;. Acesso em: 21 abr. 2018</a:t>
            </a:r>
            <a:r>
              <a:rPr lang="pt-BR" dirty="0" smtClean="0">
                <a:latin typeface="Arial" panose="020B0604020202020204" pitchFamily="34" charset="0"/>
                <a:cs typeface="Arial" panose="020B0604020202020204" pitchFamily="34" charset="0"/>
              </a:rPr>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94</a:t>
            </a:fld>
            <a:endParaRPr lang="en-US" dirty="0"/>
          </a:p>
        </p:txBody>
      </p:sp>
    </p:spTree>
    <p:extLst>
      <p:ext uri="{BB962C8B-B14F-4D97-AF65-F5344CB8AC3E}">
        <p14:creationId xmlns:p14="http://schemas.microsoft.com/office/powerpoint/2010/main" val="9994795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3693319"/>
          </a:xfrm>
          <a:prstGeom prst="rect">
            <a:avLst/>
          </a:prstGeom>
          <a:noFill/>
        </p:spPr>
        <p:txBody>
          <a:bodyPr wrap="square" rtlCol="0">
            <a:spAutoFit/>
          </a:bodyPr>
          <a:lstStyle/>
          <a:p>
            <a:pPr>
              <a:lnSpc>
                <a:spcPct val="200000"/>
              </a:lnSpc>
            </a:pPr>
            <a:r>
              <a:rPr lang="pt-BR" dirty="0" smtClean="0">
                <a:latin typeface="Arial" panose="020B0604020202020204" pitchFamily="34" charset="0"/>
                <a:cs typeface="Arial" panose="020B0604020202020204" pitchFamily="34" charset="0"/>
              </a:rPr>
              <a:t>SILVA</a:t>
            </a:r>
            <a:r>
              <a:rPr lang="pt-BR" dirty="0">
                <a:latin typeface="Arial" panose="020B0604020202020204" pitchFamily="34" charset="0"/>
                <a:cs typeface="Arial" panose="020B0604020202020204" pitchFamily="34" charset="0"/>
              </a:rPr>
              <a:t>, M. C. M.; TEIXEIRA, R. M. Gerenciamento da tecnologia da informação para tomada de decisão em supermercados. Revista de Ciências da Administração, Florianópolis, v. 4, n. 6, p.69-80, </a:t>
            </a:r>
            <a:r>
              <a:rPr lang="pt-BR" dirty="0" err="1">
                <a:latin typeface="Arial" panose="020B0604020202020204" pitchFamily="34" charset="0"/>
                <a:cs typeface="Arial" panose="020B0604020202020204" pitchFamily="34" charset="0"/>
              </a:rPr>
              <a:t>jan</a:t>
            </a:r>
            <a:r>
              <a:rPr lang="pt-BR" dirty="0">
                <a:latin typeface="Arial" panose="020B0604020202020204" pitchFamily="34" charset="0"/>
                <a:cs typeface="Arial" panose="020B0604020202020204" pitchFamily="34" charset="0"/>
              </a:rPr>
              <a:t>/jun. 2002</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smtClean="0">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Ian. Engenharia de Software. 8. ed. Rio de Janeiro: Prentice-Hall, 2008</a:t>
            </a:r>
            <a:r>
              <a:rPr lang="pt-BR" dirty="0"/>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95</a:t>
            </a:fld>
            <a:endParaRPr lang="en-US" dirty="0"/>
          </a:p>
        </p:txBody>
      </p:sp>
    </p:spTree>
    <p:extLst>
      <p:ext uri="{BB962C8B-B14F-4D97-AF65-F5344CB8AC3E}">
        <p14:creationId xmlns:p14="http://schemas.microsoft.com/office/powerpoint/2010/main" val="1659712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96</a:t>
            </a:fld>
            <a:endParaRPr lang="en-US" dirty="0"/>
          </a:p>
        </p:txBody>
      </p:sp>
      <p:sp>
        <p:nvSpPr>
          <p:cNvPr id="4" name="CaixaDeTexto 3"/>
          <p:cNvSpPr txBox="1"/>
          <p:nvPr/>
        </p:nvSpPr>
        <p:spPr>
          <a:xfrm>
            <a:off x="155575" y="2161185"/>
            <a:ext cx="8808913" cy="3693319"/>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PROJECT MANAGEMENT INSTITUTE. </a:t>
            </a:r>
            <a:r>
              <a:rPr lang="pt-BR" b="1" dirty="0">
                <a:latin typeface="Arial" panose="020B0604020202020204" pitchFamily="34" charset="0"/>
                <a:cs typeface="Arial" panose="020B0604020202020204" pitchFamily="34" charset="0"/>
              </a:rPr>
              <a:t>Um Guia do Conhecimento em Gerenciamento de Projetos (GUIA PMBOK)</a:t>
            </a:r>
            <a:r>
              <a:rPr lang="pt-BR" dirty="0">
                <a:latin typeface="Arial" panose="020B0604020202020204" pitchFamily="34" charset="0"/>
                <a:cs typeface="Arial" panose="020B0604020202020204" pitchFamily="34" charset="0"/>
              </a:rPr>
              <a:t>. 5. ed. </a:t>
            </a:r>
            <a:r>
              <a:rPr lang="pt-BR" dirty="0" err="1">
                <a:latin typeface="Arial" panose="020B0604020202020204" pitchFamily="34" charset="0"/>
                <a:cs typeface="Arial" panose="020B0604020202020204" pitchFamily="34" charset="0"/>
              </a:rPr>
              <a:t>Pennsylvania</a:t>
            </a:r>
            <a:r>
              <a:rPr lang="pt-BR" dirty="0">
                <a:latin typeface="Arial" panose="020B0604020202020204" pitchFamily="34" charset="0"/>
                <a:cs typeface="Arial" panose="020B0604020202020204" pitchFamily="34" charset="0"/>
              </a:rPr>
              <a:t>: Project Management </a:t>
            </a:r>
            <a:r>
              <a:rPr lang="pt-BR" dirty="0" err="1">
                <a:latin typeface="Arial" panose="020B0604020202020204" pitchFamily="34" charset="0"/>
                <a:cs typeface="Arial" panose="020B0604020202020204" pitchFamily="34" charset="0"/>
              </a:rPr>
              <a:t>Institute</a:t>
            </a:r>
            <a:r>
              <a:rPr lang="pt-BR" dirty="0">
                <a:latin typeface="Arial" panose="020B0604020202020204" pitchFamily="34" charset="0"/>
                <a:cs typeface="Arial" panose="020B0604020202020204" pitchFamily="34" charset="0"/>
              </a:rPr>
              <a:t>, 2013.</a:t>
            </a:r>
          </a:p>
          <a:p>
            <a:endParaRPr lang="pt-BR" dirty="0" smtClean="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ALBRECHT, Mauro. </a:t>
            </a:r>
            <a:r>
              <a:rPr lang="pt-BR" b="1" dirty="0">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desenvolvimento de um aplicativo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para auxiliar nas compras de supermercados. 2014. 49 p. Monografia de Especialização (Especialista em Desenvolvimento de Sistemas para Internet e Dispositivos Móveis)- Universidade Tecnológica Federal do Paraná, Francisco Beltrão - Brasil, 2014. Disponível em:&lt;http://repositorio.roca.utfpr.edu.br/jspui/bitstream/1/6915/1/FB_DESIDM_I_2014_05.pdf&gt;. Acesso em: 09 mar. 2018.</a:t>
            </a:r>
          </a:p>
          <a:p>
            <a:endParaRPr lang="pt-BR" dirty="0"/>
          </a:p>
        </p:txBody>
      </p:sp>
    </p:spTree>
    <p:extLst>
      <p:ext uri="{BB962C8B-B14F-4D97-AF65-F5344CB8AC3E}">
        <p14:creationId xmlns:p14="http://schemas.microsoft.com/office/powerpoint/2010/main" val="9889901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97</a:t>
            </a:fld>
            <a:endParaRPr lang="en-US" dirty="0"/>
          </a:p>
        </p:txBody>
      </p:sp>
      <p:sp>
        <p:nvSpPr>
          <p:cNvPr id="4" name="CaixaDeTexto 3"/>
          <p:cNvSpPr txBox="1"/>
          <p:nvPr/>
        </p:nvSpPr>
        <p:spPr>
          <a:xfrm>
            <a:off x="155575" y="2161185"/>
            <a:ext cx="8808913" cy="341632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CUNICO, </a:t>
            </a:r>
            <a:r>
              <a:rPr lang="pt-BR" dirty="0" err="1">
                <a:latin typeface="Arial" panose="020B0604020202020204" pitchFamily="34" charset="0"/>
                <a:cs typeface="Arial" panose="020B0604020202020204" pitchFamily="34" charset="0"/>
              </a:rPr>
              <a:t>Malton</a:t>
            </a:r>
            <a:r>
              <a:rPr lang="pt-BR" dirty="0">
                <a:latin typeface="Arial" panose="020B0604020202020204" pitchFamily="34" charset="0"/>
                <a:cs typeface="Arial" panose="020B0604020202020204" pitchFamily="34" charset="0"/>
              </a:rPr>
              <a:t> William Machado. </a:t>
            </a:r>
            <a:r>
              <a:rPr lang="pt-BR" b="1" dirty="0">
                <a:latin typeface="Arial" panose="020B0604020202020204" pitchFamily="34" charset="0"/>
                <a:cs typeface="Arial" panose="020B0604020202020204" pitchFamily="34" charset="0"/>
              </a:rPr>
              <a:t>Desenvolvimento de sistema de colaboração em massa para reduzir gastos dos consumidores com compras de supermercado</a:t>
            </a:r>
            <a:r>
              <a:rPr lang="pt-BR" dirty="0">
                <a:latin typeface="Arial" panose="020B0604020202020204" pitchFamily="34" charset="0"/>
                <a:cs typeface="Arial" panose="020B0604020202020204" pitchFamily="34" charset="0"/>
              </a:rPr>
              <a:t>. 2012. 45 p. Trabalho de conclusão de curso (Tecnologia em Desenvolvimento de Sistemas Distribuídos)- Universidade Tecnológica Federal do Paraná – UTFPR; Curitiba-Brasil, 2012. Disponível em: &lt;https://portaldeinformacao.utfpr.edu.br/Record/roca-1-1125&gt;. Acesso em: 09 mar. 2018.</a:t>
            </a:r>
          </a:p>
          <a:p>
            <a:endParaRPr lang="pt-BR" dirty="0" smtClean="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FLORENZANO, Cláudio. </a:t>
            </a:r>
            <a:r>
              <a:rPr lang="pt-BR" b="1" dirty="0">
                <a:latin typeface="Arial" panose="020B0604020202020204" pitchFamily="34" charset="0"/>
                <a:cs typeface="Arial" panose="020B0604020202020204" pitchFamily="34" charset="0"/>
              </a:rPr>
              <a:t>Tipos de sistema de informação nas organizações.</a:t>
            </a:r>
            <a:r>
              <a:rPr lang="pt-BR" dirty="0">
                <a:latin typeface="Arial" panose="020B0604020202020204" pitchFamily="34" charset="0"/>
                <a:cs typeface="Arial" panose="020B0604020202020204" pitchFamily="34" charset="0"/>
              </a:rPr>
              <a:t> 2015. Disponível em: &lt; http://www.cbsi.net.br/2015/04/tipos-de-sistemas-de-informacao-nas-organizacoes.html&gt;. </a:t>
            </a:r>
            <a:r>
              <a:rPr lang="en-US" dirty="0" err="1">
                <a:latin typeface="Arial" panose="020B0604020202020204" pitchFamily="34" charset="0"/>
                <a:cs typeface="Arial" panose="020B0604020202020204" pitchFamily="34" charset="0"/>
              </a:rPr>
              <a:t>Acesso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a:t>
            </a:r>
            <a:r>
              <a:rPr lang="en-US" dirty="0">
                <a:latin typeface="Arial" panose="020B0604020202020204" pitchFamily="34" charset="0"/>
                <a:cs typeface="Arial" panose="020B0604020202020204" pitchFamily="34" charset="0"/>
              </a:rPr>
              <a:t>: 04 mar. 2018.</a:t>
            </a:r>
            <a:endParaRPr lang="pt-BR" dirty="0">
              <a:latin typeface="Arial" panose="020B0604020202020204" pitchFamily="34" charset="0"/>
              <a:cs typeface="Arial" panose="020B0604020202020204" pitchFamily="34" charset="0"/>
            </a:endParaRPr>
          </a:p>
          <a:p>
            <a:endParaRPr lang="pt-BR" dirty="0"/>
          </a:p>
        </p:txBody>
      </p:sp>
    </p:spTree>
    <p:extLst>
      <p:ext uri="{BB962C8B-B14F-4D97-AF65-F5344CB8AC3E}">
        <p14:creationId xmlns:p14="http://schemas.microsoft.com/office/powerpoint/2010/main" val="19582762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98</a:t>
            </a:fld>
            <a:endParaRPr lang="en-US" dirty="0"/>
          </a:p>
        </p:txBody>
      </p:sp>
      <p:sp>
        <p:nvSpPr>
          <p:cNvPr id="4" name="CaixaDeTexto 3"/>
          <p:cNvSpPr txBox="1"/>
          <p:nvPr/>
        </p:nvSpPr>
        <p:spPr>
          <a:xfrm>
            <a:off x="155575" y="2161185"/>
            <a:ext cx="8808913" cy="87203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BATISTA, Emerson de Oliveira.</a:t>
            </a:r>
            <a:r>
              <a:rPr lang="pt-BR" b="1" dirty="0">
                <a:latin typeface="Arial" panose="020B0604020202020204" pitchFamily="34" charset="0"/>
                <a:cs typeface="Arial" panose="020B0604020202020204" pitchFamily="34" charset="0"/>
              </a:rPr>
              <a:t> Sistema de Informação</a:t>
            </a:r>
            <a:r>
              <a:rPr lang="pt-BR" dirty="0">
                <a:latin typeface="Arial" panose="020B0604020202020204" pitchFamily="34" charset="0"/>
                <a:cs typeface="Arial" panose="020B0604020202020204" pitchFamily="34" charset="0"/>
              </a:rPr>
              <a:t>: o uso consciente da tecnologia para o gerenciamento. São Paulo: Saraiva, 2004</a:t>
            </a:r>
          </a:p>
        </p:txBody>
      </p:sp>
    </p:spTree>
    <p:extLst>
      <p:ext uri="{BB962C8B-B14F-4D97-AF65-F5344CB8AC3E}">
        <p14:creationId xmlns:p14="http://schemas.microsoft.com/office/powerpoint/2010/main" val="38912895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3419872" y="2483379"/>
            <a:ext cx="8808913" cy="1132426"/>
          </a:xfrm>
          <a:prstGeom prst="rect">
            <a:avLst/>
          </a:prstGeom>
          <a:noFill/>
        </p:spPr>
        <p:txBody>
          <a:bodyPr wrap="square" rtlCol="0">
            <a:spAutoFit/>
          </a:bodyPr>
          <a:lstStyle/>
          <a:p>
            <a:pPr>
              <a:lnSpc>
                <a:spcPct val="200000"/>
              </a:lnSpc>
            </a:pPr>
            <a:r>
              <a:rPr lang="pt-BR" sz="4000" b="1" dirty="0" smtClean="0">
                <a:latin typeface="Arial" panose="020B0604020202020204" pitchFamily="34" charset="0"/>
                <a:cs typeface="Arial" panose="020B0604020202020204" pitchFamily="34" charset="0"/>
              </a:rPr>
              <a:t>Obrigado!</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99</a:t>
            </a:fld>
            <a:endParaRPr lang="en-US" dirty="0"/>
          </a:p>
        </p:txBody>
      </p:sp>
      <p:pic>
        <p:nvPicPr>
          <p:cNvPr id="1026" name="Picture 2" descr="Resultado de imagem para carrinho de supermerca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11" y="39751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41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TM04033937[[fn=Trilha de Vapor]]</Template>
  <TotalTime>4208</TotalTime>
  <Words>3551</Words>
  <Application>Microsoft Office PowerPoint</Application>
  <PresentationFormat>Apresentação na tela (4:3)</PresentationFormat>
  <Paragraphs>619</Paragraphs>
  <Slides>99</Slides>
  <Notes>99</Notes>
  <HiddenSlides>0</HiddenSlides>
  <MMClips>0</MMClips>
  <ScaleCrop>false</ScaleCrop>
  <HeadingPairs>
    <vt:vector size="4" baseType="variant">
      <vt:variant>
        <vt:lpstr>Tema</vt:lpstr>
      </vt:variant>
      <vt:variant>
        <vt:i4>1</vt:i4>
      </vt:variant>
      <vt:variant>
        <vt:lpstr>Títulos de slides</vt:lpstr>
      </vt:variant>
      <vt:variant>
        <vt:i4>99</vt:i4>
      </vt:variant>
    </vt:vector>
  </HeadingPairs>
  <TitlesOfParts>
    <vt:vector size="100" baseType="lpstr">
      <vt:lpstr>Trilha de Vapor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Afonso</dc:creator>
  <cp:lastModifiedBy>supor</cp:lastModifiedBy>
  <cp:revision>604</cp:revision>
  <dcterms:created xsi:type="dcterms:W3CDTF">2014-01-05T18:36:17Z</dcterms:created>
  <dcterms:modified xsi:type="dcterms:W3CDTF">2018-08-17T18:18:20Z</dcterms:modified>
</cp:coreProperties>
</file>