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7" r:id="rId1"/>
  </p:sldMasterIdLst>
  <p:notesMasterIdLst>
    <p:notesMasterId r:id="rId44"/>
  </p:notesMasterIdLst>
  <p:handoutMasterIdLst>
    <p:handoutMasterId r:id="rId4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 id="291" r:id="rId37"/>
    <p:sldId id="293" r:id="rId38"/>
    <p:sldId id="294" r:id="rId39"/>
    <p:sldId id="295" r:id="rId40"/>
    <p:sldId id="296" r:id="rId41"/>
    <p:sldId id="297" r:id="rId42"/>
    <p:sldId id="298" r:id="rId43"/>
  </p:sldIdLst>
  <p:sldSz cx="9144000" cy="6858000" type="screen4x3"/>
  <p:notesSz cx="6797675"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0099"/>
    <a:srgbClr val="FF0000"/>
    <a:srgbClr val="FF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867" autoAdjust="0"/>
  </p:normalViewPr>
  <p:slideViewPr>
    <p:cSldViewPr>
      <p:cViewPr varScale="1">
        <p:scale>
          <a:sx n="74" d="100"/>
          <a:sy n="74" d="100"/>
        </p:scale>
        <p:origin x="2184" y="78"/>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3006" y="-96"/>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A5271704-84AB-4E76-B0BA-A1FD2F6D2AF1}" type="datetimeFigureOut">
              <a:rPr lang="pt-BR" smtClean="0"/>
              <a:pPr/>
              <a:t>04/08/2018</a:t>
            </a:fld>
            <a:endParaRPr lang="pt-BR"/>
          </a:p>
        </p:txBody>
      </p:sp>
      <p:sp>
        <p:nvSpPr>
          <p:cNvPr id="4" name="Espaço Reservado para Rodapé 3"/>
          <p:cNvSpPr>
            <a:spLocks noGrp="1"/>
          </p:cNvSpPr>
          <p:nvPr>
            <p:ph type="ftr" sz="quarter" idx="2"/>
          </p:nvPr>
        </p:nvSpPr>
        <p:spPr>
          <a:xfrm>
            <a:off x="0" y="9432925"/>
            <a:ext cx="2946400" cy="496888"/>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432925"/>
            <a:ext cx="2946400" cy="496888"/>
          </a:xfrm>
          <a:prstGeom prst="rect">
            <a:avLst/>
          </a:prstGeom>
        </p:spPr>
        <p:txBody>
          <a:bodyPr vert="horz" lIns="91440" tIns="45720" rIns="91440" bIns="45720" rtlCol="0" anchor="b"/>
          <a:lstStyle>
            <a:lvl1pPr algn="r">
              <a:defRPr sz="1200"/>
            </a:lvl1pPr>
          </a:lstStyle>
          <a:p>
            <a:fld id="{74F9F26C-DD94-442B-8E75-D1B3C331F190}" type="slidenum">
              <a:rPr lang="pt-BR" smtClean="0"/>
              <a:pPr/>
              <a:t>‹nº›</a:t>
            </a:fld>
            <a:endParaRPr lang="pt-BR"/>
          </a:p>
        </p:txBody>
      </p:sp>
    </p:spTree>
    <p:extLst>
      <p:ext uri="{BB962C8B-B14F-4D97-AF65-F5344CB8AC3E}">
        <p14:creationId xmlns:p14="http://schemas.microsoft.com/office/powerpoint/2010/main" val="3456166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657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50443" y="0"/>
            <a:ext cx="2945659" cy="496570"/>
          </a:xfrm>
          <a:prstGeom prst="rect">
            <a:avLst/>
          </a:prstGeom>
        </p:spPr>
        <p:txBody>
          <a:bodyPr vert="horz" lIns="91440" tIns="45720" rIns="91440" bIns="45720" rtlCol="0"/>
          <a:lstStyle>
            <a:lvl1pPr algn="r">
              <a:defRPr sz="1200"/>
            </a:lvl1pPr>
          </a:lstStyle>
          <a:p>
            <a:fld id="{77EC0EDD-467B-4E08-994F-FD72AE28B50B}" type="datetimeFigureOut">
              <a:rPr lang="en-US" smtClean="0"/>
              <a:pPr/>
              <a:t>8/4/2018</a:t>
            </a:fld>
            <a:endParaRPr lang="en-US"/>
          </a:p>
        </p:txBody>
      </p:sp>
      <p:sp>
        <p:nvSpPr>
          <p:cNvPr id="4" name="Espaço Reservado para Imagem de Slide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79768" y="4717415"/>
            <a:ext cx="5438140" cy="446913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9433106"/>
            <a:ext cx="2945659" cy="49657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50443" y="9433106"/>
            <a:ext cx="2945659" cy="496570"/>
          </a:xfrm>
          <a:prstGeom prst="rect">
            <a:avLst/>
          </a:prstGeom>
        </p:spPr>
        <p:txBody>
          <a:bodyPr vert="horz" lIns="91440" tIns="45720" rIns="91440" bIns="45720" rtlCol="0" anchor="b"/>
          <a:lstStyle>
            <a:lvl1pPr algn="r">
              <a:defRPr sz="1200"/>
            </a:lvl1pPr>
          </a:lstStyle>
          <a:p>
            <a:fld id="{7BE8B49C-83D9-414B-853A-4627B6DFE324}" type="slidenum">
              <a:rPr lang="en-US" smtClean="0"/>
              <a:pPr/>
              <a:t>‹nº›</a:t>
            </a:fld>
            <a:endParaRPr lang="en-US"/>
          </a:p>
        </p:txBody>
      </p:sp>
    </p:spTree>
    <p:extLst>
      <p:ext uri="{BB962C8B-B14F-4D97-AF65-F5344CB8AC3E}">
        <p14:creationId xmlns:p14="http://schemas.microsoft.com/office/powerpoint/2010/main" val="24112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a:t>
            </a:fld>
            <a:endParaRPr lang="en-US"/>
          </a:p>
        </p:txBody>
      </p:sp>
    </p:spTree>
    <p:extLst>
      <p:ext uri="{BB962C8B-B14F-4D97-AF65-F5344CB8AC3E}">
        <p14:creationId xmlns:p14="http://schemas.microsoft.com/office/powerpoint/2010/main" val="271748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10</a:t>
            </a:fld>
            <a:endParaRPr lang="en-US"/>
          </a:p>
        </p:txBody>
      </p:sp>
    </p:spTree>
    <p:extLst>
      <p:ext uri="{BB962C8B-B14F-4D97-AF65-F5344CB8AC3E}">
        <p14:creationId xmlns:p14="http://schemas.microsoft.com/office/powerpoint/2010/main" val="183983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11</a:t>
            </a:fld>
            <a:endParaRPr lang="en-US"/>
          </a:p>
        </p:txBody>
      </p:sp>
    </p:spTree>
    <p:extLst>
      <p:ext uri="{BB962C8B-B14F-4D97-AF65-F5344CB8AC3E}">
        <p14:creationId xmlns:p14="http://schemas.microsoft.com/office/powerpoint/2010/main" val="199583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12</a:t>
            </a:fld>
            <a:endParaRPr lang="en-US"/>
          </a:p>
        </p:txBody>
      </p:sp>
    </p:spTree>
    <p:extLst>
      <p:ext uri="{BB962C8B-B14F-4D97-AF65-F5344CB8AC3E}">
        <p14:creationId xmlns:p14="http://schemas.microsoft.com/office/powerpoint/2010/main" val="2821076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13</a:t>
            </a:fld>
            <a:endParaRPr lang="en-US"/>
          </a:p>
        </p:txBody>
      </p:sp>
    </p:spTree>
    <p:extLst>
      <p:ext uri="{BB962C8B-B14F-4D97-AF65-F5344CB8AC3E}">
        <p14:creationId xmlns:p14="http://schemas.microsoft.com/office/powerpoint/2010/main" val="118385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14</a:t>
            </a:fld>
            <a:endParaRPr lang="en-US"/>
          </a:p>
        </p:txBody>
      </p:sp>
    </p:spTree>
    <p:extLst>
      <p:ext uri="{BB962C8B-B14F-4D97-AF65-F5344CB8AC3E}">
        <p14:creationId xmlns:p14="http://schemas.microsoft.com/office/powerpoint/2010/main" val="269565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15</a:t>
            </a:fld>
            <a:endParaRPr lang="en-US"/>
          </a:p>
        </p:txBody>
      </p:sp>
    </p:spTree>
    <p:extLst>
      <p:ext uri="{BB962C8B-B14F-4D97-AF65-F5344CB8AC3E}">
        <p14:creationId xmlns:p14="http://schemas.microsoft.com/office/powerpoint/2010/main" val="228074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16</a:t>
            </a:fld>
            <a:endParaRPr lang="en-US"/>
          </a:p>
        </p:txBody>
      </p:sp>
    </p:spTree>
    <p:extLst>
      <p:ext uri="{BB962C8B-B14F-4D97-AF65-F5344CB8AC3E}">
        <p14:creationId xmlns:p14="http://schemas.microsoft.com/office/powerpoint/2010/main" val="111950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17</a:t>
            </a:fld>
            <a:endParaRPr lang="en-US"/>
          </a:p>
        </p:txBody>
      </p:sp>
    </p:spTree>
    <p:extLst>
      <p:ext uri="{BB962C8B-B14F-4D97-AF65-F5344CB8AC3E}">
        <p14:creationId xmlns:p14="http://schemas.microsoft.com/office/powerpoint/2010/main" val="3426267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18</a:t>
            </a:fld>
            <a:endParaRPr lang="en-US"/>
          </a:p>
        </p:txBody>
      </p:sp>
    </p:spTree>
    <p:extLst>
      <p:ext uri="{BB962C8B-B14F-4D97-AF65-F5344CB8AC3E}">
        <p14:creationId xmlns:p14="http://schemas.microsoft.com/office/powerpoint/2010/main" val="190777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19</a:t>
            </a:fld>
            <a:endParaRPr lang="en-US"/>
          </a:p>
        </p:txBody>
      </p:sp>
    </p:spTree>
    <p:extLst>
      <p:ext uri="{BB962C8B-B14F-4D97-AF65-F5344CB8AC3E}">
        <p14:creationId xmlns:p14="http://schemas.microsoft.com/office/powerpoint/2010/main" val="3225133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a:t>
            </a:fld>
            <a:endParaRPr lang="en-US"/>
          </a:p>
        </p:txBody>
      </p:sp>
    </p:spTree>
    <p:extLst>
      <p:ext uri="{BB962C8B-B14F-4D97-AF65-F5344CB8AC3E}">
        <p14:creationId xmlns:p14="http://schemas.microsoft.com/office/powerpoint/2010/main" val="385792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20</a:t>
            </a:fld>
            <a:endParaRPr lang="en-US"/>
          </a:p>
        </p:txBody>
      </p:sp>
    </p:spTree>
    <p:extLst>
      <p:ext uri="{BB962C8B-B14F-4D97-AF65-F5344CB8AC3E}">
        <p14:creationId xmlns:p14="http://schemas.microsoft.com/office/powerpoint/2010/main" val="2287878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21</a:t>
            </a:fld>
            <a:endParaRPr lang="en-US"/>
          </a:p>
        </p:txBody>
      </p:sp>
    </p:spTree>
    <p:extLst>
      <p:ext uri="{BB962C8B-B14F-4D97-AF65-F5344CB8AC3E}">
        <p14:creationId xmlns:p14="http://schemas.microsoft.com/office/powerpoint/2010/main" val="1444526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22</a:t>
            </a:fld>
            <a:endParaRPr lang="en-US"/>
          </a:p>
        </p:txBody>
      </p:sp>
    </p:spTree>
    <p:extLst>
      <p:ext uri="{BB962C8B-B14F-4D97-AF65-F5344CB8AC3E}">
        <p14:creationId xmlns:p14="http://schemas.microsoft.com/office/powerpoint/2010/main" val="3694929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23</a:t>
            </a:fld>
            <a:endParaRPr lang="en-US"/>
          </a:p>
        </p:txBody>
      </p:sp>
    </p:spTree>
    <p:extLst>
      <p:ext uri="{BB962C8B-B14F-4D97-AF65-F5344CB8AC3E}">
        <p14:creationId xmlns:p14="http://schemas.microsoft.com/office/powerpoint/2010/main" val="1012517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24</a:t>
            </a:fld>
            <a:endParaRPr lang="en-US"/>
          </a:p>
        </p:txBody>
      </p:sp>
    </p:spTree>
    <p:extLst>
      <p:ext uri="{BB962C8B-B14F-4D97-AF65-F5344CB8AC3E}">
        <p14:creationId xmlns:p14="http://schemas.microsoft.com/office/powerpoint/2010/main" val="1959898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25</a:t>
            </a:fld>
            <a:endParaRPr lang="en-US"/>
          </a:p>
        </p:txBody>
      </p:sp>
    </p:spTree>
    <p:extLst>
      <p:ext uri="{BB962C8B-B14F-4D97-AF65-F5344CB8AC3E}">
        <p14:creationId xmlns:p14="http://schemas.microsoft.com/office/powerpoint/2010/main" val="2008744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26</a:t>
            </a:fld>
            <a:endParaRPr lang="en-US"/>
          </a:p>
        </p:txBody>
      </p:sp>
    </p:spTree>
    <p:extLst>
      <p:ext uri="{BB962C8B-B14F-4D97-AF65-F5344CB8AC3E}">
        <p14:creationId xmlns:p14="http://schemas.microsoft.com/office/powerpoint/2010/main" val="3278208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27</a:t>
            </a:fld>
            <a:endParaRPr lang="en-US"/>
          </a:p>
        </p:txBody>
      </p:sp>
    </p:spTree>
    <p:extLst>
      <p:ext uri="{BB962C8B-B14F-4D97-AF65-F5344CB8AC3E}">
        <p14:creationId xmlns:p14="http://schemas.microsoft.com/office/powerpoint/2010/main" val="1353481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28</a:t>
            </a:fld>
            <a:endParaRPr lang="en-US"/>
          </a:p>
        </p:txBody>
      </p:sp>
    </p:spTree>
    <p:extLst>
      <p:ext uri="{BB962C8B-B14F-4D97-AF65-F5344CB8AC3E}">
        <p14:creationId xmlns:p14="http://schemas.microsoft.com/office/powerpoint/2010/main" val="77344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29</a:t>
            </a:fld>
            <a:endParaRPr lang="en-US"/>
          </a:p>
        </p:txBody>
      </p:sp>
    </p:spTree>
    <p:extLst>
      <p:ext uri="{BB962C8B-B14F-4D97-AF65-F5344CB8AC3E}">
        <p14:creationId xmlns:p14="http://schemas.microsoft.com/office/powerpoint/2010/main" val="1405957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a:t>
            </a:fld>
            <a:endParaRPr lang="en-US"/>
          </a:p>
        </p:txBody>
      </p:sp>
    </p:spTree>
    <p:extLst>
      <p:ext uri="{BB962C8B-B14F-4D97-AF65-F5344CB8AC3E}">
        <p14:creationId xmlns:p14="http://schemas.microsoft.com/office/powerpoint/2010/main" val="2360526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30</a:t>
            </a:fld>
            <a:endParaRPr lang="en-US"/>
          </a:p>
        </p:txBody>
      </p:sp>
    </p:spTree>
    <p:extLst>
      <p:ext uri="{BB962C8B-B14F-4D97-AF65-F5344CB8AC3E}">
        <p14:creationId xmlns:p14="http://schemas.microsoft.com/office/powerpoint/2010/main" val="579992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31</a:t>
            </a:fld>
            <a:endParaRPr lang="en-US"/>
          </a:p>
        </p:txBody>
      </p:sp>
    </p:spTree>
    <p:extLst>
      <p:ext uri="{BB962C8B-B14F-4D97-AF65-F5344CB8AC3E}">
        <p14:creationId xmlns:p14="http://schemas.microsoft.com/office/powerpoint/2010/main" val="2232084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32</a:t>
            </a:fld>
            <a:endParaRPr lang="en-US"/>
          </a:p>
        </p:txBody>
      </p:sp>
    </p:spTree>
    <p:extLst>
      <p:ext uri="{BB962C8B-B14F-4D97-AF65-F5344CB8AC3E}">
        <p14:creationId xmlns:p14="http://schemas.microsoft.com/office/powerpoint/2010/main" val="2050019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33</a:t>
            </a:fld>
            <a:endParaRPr lang="en-US"/>
          </a:p>
        </p:txBody>
      </p:sp>
    </p:spTree>
    <p:extLst>
      <p:ext uri="{BB962C8B-B14F-4D97-AF65-F5344CB8AC3E}">
        <p14:creationId xmlns:p14="http://schemas.microsoft.com/office/powerpoint/2010/main" val="1413904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34</a:t>
            </a:fld>
            <a:endParaRPr lang="en-US"/>
          </a:p>
        </p:txBody>
      </p:sp>
    </p:spTree>
    <p:extLst>
      <p:ext uri="{BB962C8B-B14F-4D97-AF65-F5344CB8AC3E}">
        <p14:creationId xmlns:p14="http://schemas.microsoft.com/office/powerpoint/2010/main" val="28323916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35</a:t>
            </a:fld>
            <a:endParaRPr lang="en-US"/>
          </a:p>
        </p:txBody>
      </p:sp>
    </p:spTree>
    <p:extLst>
      <p:ext uri="{BB962C8B-B14F-4D97-AF65-F5344CB8AC3E}">
        <p14:creationId xmlns:p14="http://schemas.microsoft.com/office/powerpoint/2010/main" val="525131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36</a:t>
            </a:fld>
            <a:endParaRPr lang="en-US"/>
          </a:p>
        </p:txBody>
      </p:sp>
    </p:spTree>
    <p:extLst>
      <p:ext uri="{BB962C8B-B14F-4D97-AF65-F5344CB8AC3E}">
        <p14:creationId xmlns:p14="http://schemas.microsoft.com/office/powerpoint/2010/main" val="40848058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37</a:t>
            </a:fld>
            <a:endParaRPr lang="en-US"/>
          </a:p>
        </p:txBody>
      </p:sp>
    </p:spTree>
    <p:extLst>
      <p:ext uri="{BB962C8B-B14F-4D97-AF65-F5344CB8AC3E}">
        <p14:creationId xmlns:p14="http://schemas.microsoft.com/office/powerpoint/2010/main" val="14121946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38</a:t>
            </a:fld>
            <a:endParaRPr lang="en-US"/>
          </a:p>
        </p:txBody>
      </p:sp>
    </p:spTree>
    <p:extLst>
      <p:ext uri="{BB962C8B-B14F-4D97-AF65-F5344CB8AC3E}">
        <p14:creationId xmlns:p14="http://schemas.microsoft.com/office/powerpoint/2010/main" val="36048132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39</a:t>
            </a:fld>
            <a:endParaRPr lang="en-US"/>
          </a:p>
        </p:txBody>
      </p:sp>
    </p:spTree>
    <p:extLst>
      <p:ext uri="{BB962C8B-B14F-4D97-AF65-F5344CB8AC3E}">
        <p14:creationId xmlns:p14="http://schemas.microsoft.com/office/powerpoint/2010/main" val="290421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a:t>
            </a:fld>
            <a:endParaRPr lang="en-US"/>
          </a:p>
        </p:txBody>
      </p:sp>
    </p:spTree>
    <p:extLst>
      <p:ext uri="{BB962C8B-B14F-4D97-AF65-F5344CB8AC3E}">
        <p14:creationId xmlns:p14="http://schemas.microsoft.com/office/powerpoint/2010/main" val="2290010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40</a:t>
            </a:fld>
            <a:endParaRPr lang="en-US"/>
          </a:p>
        </p:txBody>
      </p:sp>
    </p:spTree>
    <p:extLst>
      <p:ext uri="{BB962C8B-B14F-4D97-AF65-F5344CB8AC3E}">
        <p14:creationId xmlns:p14="http://schemas.microsoft.com/office/powerpoint/2010/main" val="854785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41</a:t>
            </a:fld>
            <a:endParaRPr lang="en-US"/>
          </a:p>
        </p:txBody>
      </p:sp>
    </p:spTree>
    <p:extLst>
      <p:ext uri="{BB962C8B-B14F-4D97-AF65-F5344CB8AC3E}">
        <p14:creationId xmlns:p14="http://schemas.microsoft.com/office/powerpoint/2010/main" val="1672192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42</a:t>
            </a:fld>
            <a:endParaRPr lang="en-US"/>
          </a:p>
        </p:txBody>
      </p:sp>
    </p:spTree>
    <p:extLst>
      <p:ext uri="{BB962C8B-B14F-4D97-AF65-F5344CB8AC3E}">
        <p14:creationId xmlns:p14="http://schemas.microsoft.com/office/powerpoint/2010/main" val="3659159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a:t>
            </a:fld>
            <a:endParaRPr lang="en-US"/>
          </a:p>
        </p:txBody>
      </p:sp>
    </p:spTree>
    <p:extLst>
      <p:ext uri="{BB962C8B-B14F-4D97-AF65-F5344CB8AC3E}">
        <p14:creationId xmlns:p14="http://schemas.microsoft.com/office/powerpoint/2010/main" val="2902621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a:t>
            </a:fld>
            <a:endParaRPr lang="en-US"/>
          </a:p>
        </p:txBody>
      </p:sp>
    </p:spTree>
    <p:extLst>
      <p:ext uri="{BB962C8B-B14F-4D97-AF65-F5344CB8AC3E}">
        <p14:creationId xmlns:p14="http://schemas.microsoft.com/office/powerpoint/2010/main" val="2308544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a:t>
            </a:fld>
            <a:endParaRPr lang="en-US"/>
          </a:p>
        </p:txBody>
      </p:sp>
    </p:spTree>
    <p:extLst>
      <p:ext uri="{BB962C8B-B14F-4D97-AF65-F5344CB8AC3E}">
        <p14:creationId xmlns:p14="http://schemas.microsoft.com/office/powerpoint/2010/main" val="387248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a:t>
            </a:fld>
            <a:endParaRPr lang="en-US"/>
          </a:p>
        </p:txBody>
      </p:sp>
    </p:spTree>
    <p:extLst>
      <p:ext uri="{BB962C8B-B14F-4D97-AF65-F5344CB8AC3E}">
        <p14:creationId xmlns:p14="http://schemas.microsoft.com/office/powerpoint/2010/main" val="298636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a:t>
            </a:fld>
            <a:endParaRPr lang="en-US"/>
          </a:p>
        </p:txBody>
      </p:sp>
    </p:spTree>
    <p:extLst>
      <p:ext uri="{BB962C8B-B14F-4D97-AF65-F5344CB8AC3E}">
        <p14:creationId xmlns:p14="http://schemas.microsoft.com/office/powerpoint/2010/main" val="2789132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088353B5-5BA9-4CD5-B98F-2BFE7A9CF745}" type="datetimeFigureOut">
              <a:rPr lang="en-US" smtClean="0"/>
              <a:pPr/>
              <a:t>8/4/2018</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9129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88353B5-5BA9-4CD5-B98F-2BFE7A9CF745}" type="datetimeFigureOut">
              <a:rPr lang="en-US" smtClean="0"/>
              <a:pPr/>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50945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088353B5-5BA9-4CD5-B98F-2BFE7A9CF745}" type="datetimeFigureOut">
              <a:rPr lang="en-US" smtClean="0"/>
              <a:pPr/>
              <a:t>8/4/2018</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04195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088353B5-5BA9-4CD5-B98F-2BFE7A9CF745}" type="datetimeFigureOut">
              <a:rPr lang="en-US" smtClean="0"/>
              <a:pPr/>
              <a:t>8/4/2018</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4512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088353B5-5BA9-4CD5-B98F-2BFE7A9CF745}" type="datetimeFigureOut">
              <a:rPr lang="en-US" smtClean="0"/>
              <a:pPr/>
              <a:t>8/4/2018</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751142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088353B5-5BA9-4CD5-B98F-2BFE7A9CF745}" type="datetimeFigureOut">
              <a:rPr lang="en-US" smtClean="0"/>
              <a:pPr/>
              <a:t>8/4/2018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822985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088353B5-5BA9-4CD5-B98F-2BFE7A9CF745}" type="datetimeFigureOut">
              <a:rPr lang="en-US" smtClean="0"/>
              <a:pPr/>
              <a:t>8/4/2018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4341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88353B5-5BA9-4CD5-B98F-2BFE7A9CF745}" type="datetimeFigureOut">
              <a:rPr lang="en-US" smtClean="0"/>
              <a:pPr/>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30963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88353B5-5BA9-4CD5-B98F-2BFE7A9CF745}" type="datetimeFigureOut">
              <a:rPr lang="en-US" smtClean="0"/>
              <a:pPr/>
              <a:t>8/4/2018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34793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8/4/2018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141746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pt-BR" smtClean="0"/>
              <a:t>Clique para editar o título mestre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88353B5-5BA9-4CD5-B98F-2BFE7A9CF745}" type="datetimeFigureOut">
              <a:rPr lang="en-US" smtClean="0"/>
              <a:pPr/>
              <a:t>8/4/2018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54749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88353B5-5BA9-4CD5-B98F-2BFE7A9CF745}" type="datetimeFigureOut">
              <a:rPr lang="en-US" smtClean="0"/>
              <a:pPr/>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3989658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594359" y="3132667"/>
            <a:ext cx="3910579"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2098" y="3132667"/>
            <a:ext cx="3907541"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88353B5-5BA9-4CD5-B98F-2BFE7A9CF745}" type="datetimeFigureOut">
              <a:rPr lang="en-US" smtClean="0"/>
              <a:pPr/>
              <a:t>8/4/2018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76895290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088353B5-5BA9-4CD5-B98F-2BFE7A9CF745}" type="datetimeFigureOut">
              <a:rPr lang="en-US" smtClean="0"/>
              <a:pPr/>
              <a:t>8/4/2018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32197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353B5-5BA9-4CD5-B98F-2BFE7A9CF745}" type="datetimeFigureOut">
              <a:rPr lang="en-US" smtClean="0"/>
              <a:pPr/>
              <a:t>8/4/2018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69747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88353B5-5BA9-4CD5-B98F-2BFE7A9CF745}" type="datetimeFigureOut">
              <a:rPr lang="en-US" smtClean="0"/>
              <a:pPr/>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20660916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88353B5-5BA9-4CD5-B98F-2BFE7A9CF745}" type="datetimeFigureOut">
              <a:rPr lang="en-US" smtClean="0"/>
              <a:pPr/>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00568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8353B5-5BA9-4CD5-B98F-2BFE7A9CF745}" type="datetimeFigureOut">
              <a:rPr lang="en-US" smtClean="0"/>
              <a:pPr/>
              <a:t>8/4/2018</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3A47FC-0730-4A42-AF62-E37DBB7D7877}" type="slidenum">
              <a:rPr lang="en-US" smtClean="0"/>
              <a:pPr/>
              <a:t>‹nº›</a:t>
            </a:fld>
            <a:endParaRPr lang="en-US"/>
          </a:p>
        </p:txBody>
      </p:sp>
    </p:spTree>
    <p:extLst>
      <p:ext uri="{BB962C8B-B14F-4D97-AF65-F5344CB8AC3E}">
        <p14:creationId xmlns:p14="http://schemas.microsoft.com/office/powerpoint/2010/main" val="29650634"/>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275856" y="281331"/>
            <a:ext cx="5472608" cy="830997"/>
          </a:xfrm>
          <a:prstGeom prst="rect">
            <a:avLst/>
          </a:prstGeom>
          <a:noFill/>
        </p:spPr>
        <p:txBody>
          <a:bodyPr wrap="square" rtlCol="0">
            <a:spAutoFit/>
          </a:bodyPr>
          <a:lstStyle/>
          <a:p>
            <a:pPr algn="ctr"/>
            <a:r>
              <a:rPr lang="pt-BR" sz="2400" dirty="0" smtClean="0">
                <a:latin typeface="Arial" pitchFamily="34" charset="0"/>
                <a:cs typeface="Arial" pitchFamily="34" charset="0"/>
              </a:rPr>
              <a:t>Curso de Sistemas de Informação</a:t>
            </a:r>
          </a:p>
          <a:p>
            <a:r>
              <a:rPr lang="pt-BR" sz="2400" dirty="0" smtClean="0">
                <a:latin typeface="Arial" pitchFamily="34" charset="0"/>
                <a:cs typeface="Arial" pitchFamily="34" charset="0"/>
              </a:rPr>
              <a:t>                  </a:t>
            </a:r>
            <a:r>
              <a:rPr lang="en-US" sz="1600" dirty="0" smtClean="0">
                <a:latin typeface="Arial" pitchFamily="34" charset="0"/>
                <a:cs typeface="Arial" pitchFamily="34" charset="0"/>
              </a:rPr>
              <a:t>Projeto Final de Curso</a:t>
            </a:r>
            <a:endParaRPr lang="en-US" sz="1600" dirty="0">
              <a:latin typeface="Arial" pitchFamily="34" charset="0"/>
              <a:cs typeface="Arial" pitchFamily="34" charset="0"/>
            </a:endParaRPr>
          </a:p>
        </p:txBody>
      </p:sp>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4157139" y="6410227"/>
            <a:ext cx="639919" cy="338554"/>
          </a:xfrm>
          <a:prstGeom prst="rect">
            <a:avLst/>
          </a:prstGeom>
          <a:noFill/>
        </p:spPr>
        <p:txBody>
          <a:bodyPr wrap="none" rtlCol="0">
            <a:spAutoFit/>
          </a:bodyPr>
          <a:lstStyle/>
          <a:p>
            <a:pPr algn="ctr"/>
            <a:r>
              <a:rPr lang="en-US" sz="1600" dirty="0" smtClean="0">
                <a:latin typeface="Arial" pitchFamily="34" charset="0"/>
                <a:ea typeface="Tahoma" pitchFamily="34" charset="0"/>
                <a:cs typeface="Arial" pitchFamily="34" charset="0"/>
              </a:rPr>
              <a:t>2018</a:t>
            </a:r>
            <a:endParaRPr lang="en-US" sz="1600" dirty="0">
              <a:latin typeface="Arial" pitchFamily="34" charset="0"/>
              <a:ea typeface="Tahoma" pitchFamily="34" charset="0"/>
              <a:cs typeface="Arial" pitchFamily="34" charset="0"/>
            </a:endParaRPr>
          </a:p>
        </p:txBody>
      </p:sp>
      <p:sp>
        <p:nvSpPr>
          <p:cNvPr id="10" name="CaixaDeTexto 9"/>
          <p:cNvSpPr txBox="1"/>
          <p:nvPr/>
        </p:nvSpPr>
        <p:spPr>
          <a:xfrm>
            <a:off x="2267744" y="3284984"/>
            <a:ext cx="5823614" cy="3970318"/>
          </a:xfrm>
          <a:prstGeom prst="rect">
            <a:avLst/>
          </a:prstGeom>
          <a:noFill/>
        </p:spPr>
        <p:txBody>
          <a:bodyPr wrap="square" rtlCol="0">
            <a:spAutoFit/>
          </a:bodyPr>
          <a:lstStyle/>
          <a:p>
            <a:pPr algn="just">
              <a:lnSpc>
                <a:spcPct val="200000"/>
              </a:lnSpc>
            </a:pPr>
            <a:r>
              <a:rPr lang="pt-BR" dirty="0" smtClean="0">
                <a:solidFill>
                  <a:srgbClr val="FFC000"/>
                </a:solidFill>
                <a:latin typeface="Arial" pitchFamily="34" charset="0"/>
                <a:ea typeface="Tahoma" pitchFamily="34" charset="0"/>
                <a:cs typeface="Arial" pitchFamily="34" charset="0"/>
              </a:rPr>
              <a:t>Equipe:       </a:t>
            </a:r>
            <a:r>
              <a:rPr lang="pt-BR" dirty="0" smtClean="0">
                <a:latin typeface="Arial" pitchFamily="34" charset="0"/>
                <a:ea typeface="Tahoma" pitchFamily="34" charset="0"/>
                <a:cs typeface="Arial" pitchFamily="34" charset="0"/>
              </a:rPr>
              <a:t>Camila Maria da Costa</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Diego Vinícius César do Amaral</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Jéssica Souza </a:t>
            </a:r>
            <a:r>
              <a:rPr lang="pt-BR" dirty="0" err="1" smtClean="0">
                <a:latin typeface="Arial" pitchFamily="34" charset="0"/>
                <a:ea typeface="Tahoma" pitchFamily="34" charset="0"/>
                <a:cs typeface="Arial" pitchFamily="34" charset="0"/>
              </a:rPr>
              <a:t>Pivoto</a:t>
            </a:r>
            <a:endParaRPr lang="pt-BR" dirty="0" smtClean="0">
              <a:latin typeface="Arial" pitchFamily="34" charset="0"/>
              <a:ea typeface="Tahoma" pitchFamily="34" charset="0"/>
              <a:cs typeface="Arial" pitchFamily="34" charset="0"/>
            </a:endParaRP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Henrique Azevedo P. Júnior</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Paulo Moreno Pereira</a:t>
            </a:r>
          </a:p>
          <a:p>
            <a:pPr>
              <a:lnSpc>
                <a:spcPct val="200000"/>
              </a:lnSpc>
            </a:pPr>
            <a:endParaRPr lang="pt-BR" dirty="0" smtClean="0">
              <a:latin typeface="Arial" pitchFamily="34" charset="0"/>
              <a:cs typeface="Arial" pitchFamily="34" charset="0"/>
            </a:endParaRPr>
          </a:p>
          <a:p>
            <a:endParaRPr lang="pt-BR" dirty="0" smtClean="0">
              <a:latin typeface="Arial" pitchFamily="34" charset="0"/>
              <a:ea typeface="Tahoma" pitchFamily="34" charset="0"/>
              <a:cs typeface="Arial" pitchFamily="34" charset="0"/>
            </a:endParaRPr>
          </a:p>
          <a:p>
            <a:endParaRPr lang="pt-BR" dirty="0" smtClean="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209" y="-279411"/>
            <a:ext cx="6502149" cy="51125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90876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1.4 Agenda 2030 ONU</a:t>
            </a:r>
          </a:p>
          <a:p>
            <a:pPr>
              <a:lnSpc>
                <a:spcPct val="200000"/>
              </a:lnSpc>
            </a:pPr>
            <a:r>
              <a:rPr lang="pt-BR" sz="1600" dirty="0" smtClean="0">
                <a:latin typeface="Arial" panose="020B0604020202020204" pitchFamily="34" charset="0"/>
                <a:cs typeface="Arial" panose="020B0604020202020204" pitchFamily="34" charset="0"/>
              </a:rPr>
              <a:t>Os objetivos e metas da Agenda 2030 da ONU são integrados e indivisíveis e equilibram as três dimensões do desenvolvimento sustentável: a econômica social e ambiental.  Estas metas e objetivos estimulam a ação para os próximos 15 anos em áreas de importância crucial para a humanidade e o planeta. Portanto, EzMart define como sendo metas as mesmas metas e objetivos descritas pela Agenda 2030 da ONU.   </a:t>
            </a:r>
            <a:r>
              <a:rPr lang="pt-BR" sz="1600" b="1" dirty="0" smtClean="0">
                <a:latin typeface="Arial" panose="020B0604020202020204" pitchFamily="34" charset="0"/>
                <a:cs typeface="Arial" panose="020B0604020202020204" pitchFamily="34" charset="0"/>
              </a:rPr>
              <a:t> </a:t>
            </a: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89249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10" name="CaixaDeTexto 9"/>
          <p:cNvSpPr txBox="1"/>
          <p:nvPr/>
        </p:nvSpPr>
        <p:spPr>
          <a:xfrm>
            <a:off x="2915816" y="2492896"/>
            <a:ext cx="5832648" cy="3462999"/>
          </a:xfrm>
          <a:prstGeom prst="rect">
            <a:avLst/>
          </a:prstGeom>
          <a:noFill/>
        </p:spPr>
        <p:txBody>
          <a:bodyPr wrap="square" rtlCol="0">
            <a:spAutoFit/>
          </a:bodyPr>
          <a:lstStyle/>
          <a:p>
            <a:pPr algn="just">
              <a:lnSpc>
                <a:spcPct val="200000"/>
              </a:lnSpc>
            </a:pPr>
            <a:r>
              <a:rPr lang="pt-BR" sz="1600" dirty="0">
                <a:latin typeface="Arial" panose="020B0604020202020204" pitchFamily="34" charset="0"/>
                <a:cs typeface="Arial" panose="020B0604020202020204" pitchFamily="34" charset="0"/>
              </a:rPr>
              <a:t>Prevemos um mundo em que cada país desfrute de um crescimento econômico sustentado, inclusivo e sustentável e de trabalho decente para </a:t>
            </a:r>
            <a:r>
              <a:rPr lang="pt-BR" sz="1600" dirty="0" smtClean="0">
                <a:latin typeface="Arial" panose="020B0604020202020204" pitchFamily="34" charset="0"/>
                <a:cs typeface="Arial" panose="020B0604020202020204" pitchFamily="34" charset="0"/>
              </a:rPr>
              <a:t>todos</a:t>
            </a:r>
            <a:r>
              <a:rPr lang="pt-BR" sz="1600" dirty="0">
                <a:latin typeface="Arial" panose="020B0604020202020204" pitchFamily="34" charset="0"/>
                <a:cs typeface="Arial" panose="020B0604020202020204" pitchFamily="34" charset="0"/>
              </a:rPr>
              <a:t>... Um mundo em que o desenvolvimento e a aplicação da tecnologia são sensíveis ao clima, respeitem a biodiversidade e são </a:t>
            </a:r>
            <a:r>
              <a:rPr lang="pt-BR" sz="1600" dirty="0" err="1">
                <a:latin typeface="Arial" panose="020B0604020202020204" pitchFamily="34" charset="0"/>
                <a:cs typeface="Arial" panose="020B0604020202020204" pitchFamily="34" charset="0"/>
              </a:rPr>
              <a:t>resilientes</a:t>
            </a:r>
            <a:r>
              <a:rPr lang="pt-BR" sz="1600" dirty="0" smtClean="0">
                <a:latin typeface="Arial" panose="020B0604020202020204" pitchFamily="34" charset="0"/>
                <a:cs typeface="Arial" panose="020B0604020202020204" pitchFamily="34" charset="0"/>
              </a:rPr>
              <a:t>. </a:t>
            </a:r>
            <a:r>
              <a:rPr lang="pt-BR" sz="1600" dirty="0">
                <a:latin typeface="Arial" panose="020B0604020202020204" pitchFamily="34" charset="0"/>
                <a:cs typeface="Arial" panose="020B0604020202020204" pitchFamily="34" charset="0"/>
              </a:rPr>
              <a:t>Vamos adotar políticas que aumentem as capacidades de produção, a produtividade e o emprego produtivo; a inclusão financeira; </a:t>
            </a:r>
            <a:endParaRPr lang="pt-BR"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638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10" name="CaixaDeTexto 9"/>
          <p:cNvSpPr txBox="1"/>
          <p:nvPr/>
        </p:nvSpPr>
        <p:spPr>
          <a:xfrm>
            <a:off x="2915816" y="2492896"/>
            <a:ext cx="5832648" cy="2062103"/>
          </a:xfrm>
          <a:prstGeom prst="rect">
            <a:avLst/>
          </a:prstGeom>
          <a:noFill/>
        </p:spPr>
        <p:txBody>
          <a:bodyPr wrap="square" rtlCol="0">
            <a:spAutoFit/>
          </a:bodyPr>
          <a:lstStyle/>
          <a:p>
            <a:pPr algn="just">
              <a:lnSpc>
                <a:spcPct val="200000"/>
              </a:lnSpc>
            </a:pPr>
            <a:r>
              <a:rPr lang="pt-BR" sz="1600" dirty="0">
                <a:latin typeface="Arial" panose="020B0604020202020204" pitchFamily="34" charset="0"/>
                <a:cs typeface="Arial" panose="020B0604020202020204" pitchFamily="34" charset="0"/>
              </a:rPr>
              <a:t>Comprometemo-nos a fazer mudanças fundamentais na maneira como nossas sociedades produzem e consomem bens e serviços</a:t>
            </a:r>
            <a:r>
              <a:rPr lang="pt-BR" sz="1600" dirty="0" smtClean="0">
                <a:latin typeface="Arial" panose="020B0604020202020204" pitchFamily="34" charset="0"/>
                <a:cs typeface="Arial" panose="020B0604020202020204" pitchFamily="34" charset="0"/>
              </a:rPr>
              <a:t>.</a:t>
            </a:r>
          </a:p>
          <a:p>
            <a:pPr algn="just">
              <a:lnSpc>
                <a:spcPct val="200000"/>
              </a:lnSpc>
            </a:pPr>
            <a:r>
              <a:rPr lang="pt-BR" sz="1600" dirty="0" smtClean="0">
                <a:latin typeface="Arial" panose="020B0604020202020204" pitchFamily="34" charset="0"/>
                <a:cs typeface="Arial" panose="020B0604020202020204" pitchFamily="34" charset="0"/>
              </a:rPr>
              <a:t>Temos como meta para este objetivo sustentável: </a:t>
            </a:r>
          </a:p>
        </p:txBody>
      </p:sp>
    </p:spTree>
    <p:extLst>
      <p:ext uri="{BB962C8B-B14F-4D97-AF65-F5344CB8AC3E}">
        <p14:creationId xmlns:p14="http://schemas.microsoft.com/office/powerpoint/2010/main" val="4036026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2478114"/>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Atingir níveis mais elevados de produtividade das economias por meio da diversificação, modernização tecnológica e inovação, inclusive por meio de um foco em setores de alto valor agregado e dos setores intensivos em mão de </a:t>
            </a:r>
            <a:r>
              <a:rPr lang="pt-BR" sz="1600" dirty="0" smtClean="0">
                <a:latin typeface="Arial" panose="020B0604020202020204" pitchFamily="34" charset="0"/>
                <a:cs typeface="Arial" panose="020B0604020202020204" pitchFamily="34" charset="0"/>
              </a:rPr>
              <a:t>obra;</a:t>
            </a:r>
          </a:p>
        </p:txBody>
      </p:sp>
    </p:spTree>
    <p:extLst>
      <p:ext uri="{BB962C8B-B14F-4D97-AF65-F5344CB8AC3E}">
        <p14:creationId xmlns:p14="http://schemas.microsoft.com/office/powerpoint/2010/main" val="1555176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297055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Promover políticas orientadas para o desenvolvimento que apoiem as atividades 26 produtivas, geração de emprego decente, empreendedorismo, criatividade e inovação, e incentivar a formalização e o crescimento das micro, pequenas e médias empresas, inclusive por meio do acesso a serviços </a:t>
            </a:r>
            <a:r>
              <a:rPr lang="pt-BR" sz="1600" dirty="0" smtClean="0">
                <a:latin typeface="Arial" panose="020B0604020202020204" pitchFamily="34" charset="0"/>
                <a:cs typeface="Arial" panose="020B0604020202020204" pitchFamily="34" charset="0"/>
              </a:rPr>
              <a:t>financeiros;</a:t>
            </a:r>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0347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624786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2.1 PROCESSO </a:t>
            </a:r>
            <a:r>
              <a:rPr lang="pt-BR" sz="1600" b="1" dirty="0" smtClean="0">
                <a:latin typeface="Arial" panose="020B0604020202020204" pitchFamily="34" charset="0"/>
                <a:cs typeface="Arial" panose="020B0604020202020204" pitchFamily="34" charset="0"/>
              </a:rPr>
              <a:t>DECISÓRIO</a:t>
            </a:r>
          </a:p>
          <a:p>
            <a:pPr algn="just">
              <a:lnSpc>
                <a:spcPct val="200000"/>
              </a:lnSpc>
            </a:pPr>
            <a:r>
              <a:rPr lang="pt-BR" sz="1600" dirty="0" smtClean="0">
                <a:latin typeface="Arial" panose="020B0604020202020204" pitchFamily="34" charset="0"/>
                <a:cs typeface="Arial" panose="020B0604020202020204" pitchFamily="34" charset="0"/>
              </a:rPr>
              <a:t>Segundo </a:t>
            </a:r>
            <a:r>
              <a:rPr lang="pt-BR" sz="1600" dirty="0">
                <a:latin typeface="Arial" panose="020B0604020202020204" pitchFamily="34" charset="0"/>
                <a:cs typeface="Arial" panose="020B0604020202020204" pitchFamily="34" charset="0"/>
              </a:rPr>
              <a:t>Batista (2004), existem dois elementos fundamentais para a tomada de decisão: os canais de informação e as redes de comunicação. Os canais de informação referem-se aos locais onde se podem retirar os dados que serão utilizados pelas redes, que são responsáveis pela disseminação das informações. Por sua vez, os canais de informação podem ser referenciados como sendo também sistemas de apoio chamados de Sistema de Informação Gerencial (SIG) e Sistema de Apoio à Decisão (SAD).</a:t>
            </a:r>
          </a:p>
          <a:p>
            <a:pPr algn="just">
              <a:lnSpc>
                <a:spcPct val="200000"/>
              </a:lnSpc>
            </a:pPr>
            <a:endParaRPr lang="pt-BR" sz="1600" b="1"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2232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6297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2.1.1 Níveis de Decisão e os Sistemas de Informação Automatizados</a:t>
            </a:r>
          </a:p>
          <a:p>
            <a:pPr algn="just">
              <a:lnSpc>
                <a:spcPct val="200000"/>
              </a:lnSpc>
            </a:pPr>
            <a:r>
              <a:rPr lang="pt-BR" sz="1600" dirty="0">
                <a:latin typeface="Arial" panose="020B0604020202020204" pitchFamily="34" charset="0"/>
                <a:cs typeface="Arial" panose="020B0604020202020204" pitchFamily="34" charset="0"/>
              </a:rPr>
              <a:t>De acordo com Florenzano (2015), para cada nível organizacional existe um tipo de sistema de </a:t>
            </a:r>
            <a:r>
              <a:rPr lang="pt-BR" sz="1600" dirty="0" smtClean="0">
                <a:latin typeface="Arial" panose="020B0604020202020204" pitchFamily="34" charset="0"/>
                <a:cs typeface="Arial" panose="020B0604020202020204" pitchFamily="34" charset="0"/>
              </a:rPr>
              <a:t>informação. Os níveis organizacionais podem ser: Estratégico, Tático e Operacional. Dentre os existentes como SIG (Sistema de informação gerencial), SPT (Sistema de processamento de informações), SIE (Sistema de informação executiva), o sistema EzMart baseia-se no sistema SAD (Sistema de Apoio à tomada de decisões).</a:t>
            </a:r>
            <a:endParaRPr lang="pt-BR" sz="1600" b="1"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61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2.1.1 Níveis de Decisão e os Sistemas de Informação Automatizados</a:t>
            </a:r>
          </a:p>
          <a:p>
            <a:pPr algn="just">
              <a:lnSpc>
                <a:spcPct val="200000"/>
              </a:lnSpc>
            </a:pPr>
            <a:r>
              <a:rPr lang="pt-BR" sz="1600" dirty="0">
                <a:latin typeface="Arial" panose="020B0604020202020204" pitchFamily="34" charset="0"/>
                <a:cs typeface="Arial" panose="020B0604020202020204" pitchFamily="34" charset="0"/>
              </a:rPr>
              <a:t>Silva e Teixeira (2002, p.72) denotam que </a:t>
            </a:r>
            <a:r>
              <a:rPr lang="pt-BR" sz="1600" dirty="0" err="1">
                <a:latin typeface="Arial" panose="020B0604020202020204" pitchFamily="34" charset="0"/>
                <a:cs typeface="Arial" panose="020B0604020202020204" pitchFamily="34" charset="0"/>
              </a:rPr>
              <a:t>SADs</a:t>
            </a:r>
            <a:r>
              <a:rPr lang="pt-BR" sz="1600" dirty="0">
                <a:latin typeface="Arial" panose="020B0604020202020204" pitchFamily="34" charset="0"/>
                <a:cs typeface="Arial" panose="020B0604020202020204" pitchFamily="34" charset="0"/>
              </a:rPr>
              <a:t> como “sistemas de informações ou modelos analíticos projetados para ajudar a gerenciar profissionais a tomar decisões mais eficazes”. Segundo Chaves e </a:t>
            </a:r>
            <a:r>
              <a:rPr lang="pt-BR" sz="1600" dirty="0" err="1">
                <a:latin typeface="Arial" panose="020B0604020202020204" pitchFamily="34" charset="0"/>
                <a:cs typeface="Arial" panose="020B0604020202020204" pitchFamily="34" charset="0"/>
              </a:rPr>
              <a:t>Falsarella</a:t>
            </a:r>
            <a:r>
              <a:rPr lang="pt-BR" sz="1600" dirty="0">
                <a:latin typeface="Arial" panose="020B0604020202020204" pitchFamily="34" charset="0"/>
                <a:cs typeface="Arial" panose="020B0604020202020204" pitchFamily="34" charset="0"/>
              </a:rPr>
              <a:t> (1995), para desenvolver um SAD é necessário construir um ambiente de apoio à decisão. </a:t>
            </a: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630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75542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2.1.2 Tecnologias da Informação que Apoiam a Tomada de </a:t>
            </a:r>
            <a:r>
              <a:rPr lang="pt-BR" sz="1600" b="1" dirty="0" smtClean="0">
                <a:latin typeface="Arial" panose="020B0604020202020204" pitchFamily="34" charset="0"/>
                <a:cs typeface="Arial" panose="020B0604020202020204" pitchFamily="34" charset="0"/>
              </a:rPr>
              <a:t>Decisão</a:t>
            </a:r>
          </a:p>
          <a:p>
            <a:pPr algn="just">
              <a:lnSpc>
                <a:spcPct val="200000"/>
              </a:lnSpc>
            </a:pPr>
            <a:r>
              <a:rPr lang="pt-BR" sz="1600" dirty="0">
                <a:latin typeface="Arial" panose="020B0604020202020204" pitchFamily="34" charset="0"/>
                <a:cs typeface="Arial" panose="020B0604020202020204" pitchFamily="34" charset="0"/>
              </a:rPr>
              <a:t>A tecnologia da informação tem sido intensamente empregada como instrumento para os mais diversos fins. Rossetti e Morales (2007) afirmam que a tecnologia da informação é utilizada por indivíduos e organizações, para acompanhar a velocidade com que as transformações vêm ocorrendo no mundo; para aumentar a produção, melhorar a qualidade dos produtos; como suporte à análise de mercados; para tornar ágil e eficaz a interação com mercados, com clientes e até com competidores.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143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75542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A estrutura do comércio brasileiro é formada basicamente por 3 segmentos de atividades:   comércio por atacado, comércio varejista e comércio de veículos automotores, peças e motocicletas</a:t>
            </a:r>
            <a:r>
              <a:rPr lang="pt-BR" sz="1600" dirty="0" smtClean="0">
                <a:latin typeface="Arial" panose="020B0604020202020204" pitchFamily="34" charset="0"/>
                <a:cs typeface="Arial" panose="020B0604020202020204" pitchFamily="34" charset="0"/>
              </a:rPr>
              <a:t>. </a:t>
            </a:r>
            <a:r>
              <a:rPr lang="pt-BR" sz="1600" dirty="0">
                <a:latin typeface="Arial" panose="020B0604020202020204" pitchFamily="34" charset="0"/>
                <a:cs typeface="Arial" panose="020B0604020202020204" pitchFamily="34" charset="0"/>
              </a:rPr>
              <a:t>No comércio varejista, uma mercadoria vendida é destinada ao consumidor final, para uso pessoal ou doméstico; e no comércio atacadista, uma mercadoria é vendida destinada ao consumidor intermediário, principalmente, para outros estabelecimentos (IBGE, 2016).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4829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3970318"/>
          </a:xfrm>
          <a:prstGeom prst="rect">
            <a:avLst/>
          </a:prstGeom>
          <a:noFill/>
        </p:spPr>
        <p:txBody>
          <a:bodyPr wrap="square" rtlCol="0">
            <a:spAutoFit/>
          </a:bodyPr>
          <a:lstStyle/>
          <a:p>
            <a:pPr marL="342900" indent="-342900">
              <a:lnSpc>
                <a:spcPct val="200000"/>
              </a:lnSpc>
              <a:buFont typeface="+mj-lt"/>
              <a:buAutoNum type="arabicPeriod"/>
            </a:pPr>
            <a:r>
              <a:rPr lang="pt-BR" dirty="0" smtClean="0">
                <a:latin typeface="Arial" panose="020B0604020202020204" pitchFamily="34" charset="0"/>
                <a:cs typeface="Arial" panose="020B0604020202020204" pitchFamily="34" charset="0"/>
              </a:rPr>
              <a:t>Introdução</a:t>
            </a:r>
          </a:p>
          <a:p>
            <a:pPr>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1.1  Formulação do problema</a:t>
            </a:r>
          </a:p>
          <a:p>
            <a:pPr>
              <a:lnSpc>
                <a:spcPct val="200000"/>
              </a:lnSpc>
            </a:pPr>
            <a:r>
              <a:rPr lang="pt-BR" dirty="0" smtClean="0">
                <a:latin typeface="Arial" panose="020B0604020202020204" pitchFamily="34" charset="0"/>
                <a:cs typeface="Arial" panose="020B0604020202020204" pitchFamily="34" charset="0"/>
              </a:rPr>
              <a:t>     1. 2 Objetivos</a:t>
            </a:r>
          </a:p>
          <a:p>
            <a:pPr>
              <a:lnSpc>
                <a:spcPct val="200000"/>
              </a:lnSpc>
            </a:pPr>
            <a:r>
              <a:rPr lang="pt-BR" dirty="0" smtClean="0">
                <a:latin typeface="Arial" panose="020B0604020202020204" pitchFamily="34" charset="0"/>
                <a:cs typeface="Arial" panose="020B0604020202020204" pitchFamily="34" charset="0"/>
              </a:rPr>
              <a:t>     1.3  Justificativa</a:t>
            </a:r>
          </a:p>
          <a:p>
            <a:pPr>
              <a:lnSpc>
                <a:spcPct val="200000"/>
              </a:lnSpc>
            </a:pPr>
            <a:r>
              <a:rPr lang="pt-BR" dirty="0" smtClean="0">
                <a:latin typeface="Arial" panose="020B0604020202020204" pitchFamily="34" charset="0"/>
                <a:cs typeface="Arial" panose="020B0604020202020204" pitchFamily="34" charset="0"/>
              </a:rPr>
              <a:t>     1.4  Agenda 2030 ONU</a:t>
            </a:r>
          </a:p>
          <a:p>
            <a:pPr marL="342900" indent="-342900">
              <a:lnSpc>
                <a:spcPct val="200000"/>
              </a:lnSpc>
              <a:buAutoNum type="arabicPeriod" startAt="2"/>
            </a:pPr>
            <a:r>
              <a:rPr lang="pt-BR" dirty="0" smtClean="0">
                <a:latin typeface="Arial" panose="020B0604020202020204" pitchFamily="34" charset="0"/>
                <a:cs typeface="Arial" panose="020B0604020202020204" pitchFamily="34" charset="0"/>
              </a:rPr>
              <a:t>Revisão bibliográfica</a:t>
            </a:r>
          </a:p>
          <a:p>
            <a:pPr marL="342900" indent="-342900">
              <a:lnSpc>
                <a:spcPct val="200000"/>
              </a:lnSpc>
              <a:buAutoNum type="arabicPeriod" startAt="2"/>
            </a:pPr>
            <a:r>
              <a:rPr lang="pt-BR" dirty="0" smtClean="0">
                <a:latin typeface="Arial" panose="020B0604020202020204" pitchFamily="34" charset="0"/>
                <a:cs typeface="Arial" panose="020B0604020202020204" pitchFamily="34" charset="0"/>
              </a:rPr>
              <a:t>Processos de gerência de projeto</a:t>
            </a:r>
          </a:p>
        </p:txBody>
      </p:sp>
    </p:spTree>
    <p:extLst>
      <p:ext uri="{BB962C8B-B14F-4D97-AF65-F5344CB8AC3E}">
        <p14:creationId xmlns:p14="http://schemas.microsoft.com/office/powerpoint/2010/main" val="2690526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6297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De acordo com a Pesquisa Anual de Comércio realizada pelo IBGE em 2016, a participação desses segmentos na receita operacional líquida do Comércio foi assim constituída: 45,3% do atacado, 45,1% do varejo e 9,6% do comércio de veículos. Dentre do segmento varejista, o setor de </a:t>
            </a:r>
            <a:r>
              <a:rPr lang="pt-BR" sz="1600" dirty="0" err="1">
                <a:latin typeface="Arial" panose="020B0604020202020204" pitchFamily="34" charset="0"/>
                <a:cs typeface="Arial" panose="020B0604020202020204" pitchFamily="34" charset="0"/>
              </a:rPr>
              <a:t>hiper</a:t>
            </a:r>
            <a:r>
              <a:rPr lang="pt-BR" sz="1600" dirty="0">
                <a:latin typeface="Arial" panose="020B0604020202020204" pitchFamily="34" charset="0"/>
                <a:cs typeface="Arial" panose="020B0604020202020204" pitchFamily="34" charset="0"/>
              </a:rPr>
              <a:t> e supermercados é o que teve a maior receita operacional líquida, com a maior média de pessoas ocupadas por empresa.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1313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O setor de supermercados se destaca pelo elevado índice de crescimento nos últimos anos. Em 2016, o faturamento nominal do setor foi de R$ 338,7 bilhões contra R$ 124,1 bilhões em 2006, representando um </a:t>
            </a:r>
            <a:r>
              <a:rPr lang="pt-BR" sz="1600" dirty="0" smtClean="0">
                <a:latin typeface="Arial" panose="020B0604020202020204" pitchFamily="34" charset="0"/>
                <a:cs typeface="Arial" panose="020B0604020202020204" pitchFamily="34" charset="0"/>
              </a:rPr>
              <a:t>aumento </a:t>
            </a:r>
            <a:r>
              <a:rPr lang="pt-BR" sz="1600" dirty="0">
                <a:latin typeface="Arial" panose="020B0604020202020204" pitchFamily="34" charset="0"/>
                <a:cs typeface="Arial" panose="020B0604020202020204" pitchFamily="34" charset="0"/>
              </a:rPr>
              <a:t>de cerca de 63,35% em 10 anos (BRADESCO, 2017). </a:t>
            </a:r>
            <a:endParaRPr lang="pt-BR" sz="1600" dirty="0" smtClean="0">
              <a:latin typeface="Arial" panose="020B0604020202020204" pitchFamily="34" charset="0"/>
              <a:cs typeface="Arial" panose="020B0604020202020204" pitchFamily="34" charset="0"/>
            </a:endParaRPr>
          </a:p>
          <a:p>
            <a:pPr algn="just">
              <a:lnSpc>
                <a:spcPct val="200000"/>
              </a:lnSpc>
            </a:pPr>
            <a:r>
              <a:rPr lang="pt-BR" sz="1600" dirty="0">
                <a:latin typeface="Arial" panose="020B0604020202020204" pitchFamily="34" charset="0"/>
                <a:cs typeface="Arial" panose="020B0604020202020204" pitchFamily="34" charset="0"/>
              </a:rPr>
              <a:t>A Figura </a:t>
            </a:r>
            <a:r>
              <a:rPr lang="pt-BR" sz="1600" dirty="0" smtClean="0">
                <a:latin typeface="Arial" panose="020B0604020202020204" pitchFamily="34" charset="0"/>
                <a:cs typeface="Arial" panose="020B0604020202020204" pitchFamily="34" charset="0"/>
              </a:rPr>
              <a:t>1 </a:t>
            </a:r>
            <a:r>
              <a:rPr lang="pt-BR" sz="1600" dirty="0">
                <a:latin typeface="Arial" panose="020B0604020202020204" pitchFamily="34" charset="0"/>
                <a:cs typeface="Arial" panose="020B0604020202020204" pitchFamily="34" charset="0"/>
              </a:rPr>
              <a:t>apresenta as categorias mais vendidas nos supermercados e, que desta maneira, tornam os supermercados um potencial setor em expansão.</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861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80076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2297843" y="2752368"/>
            <a:ext cx="4434397" cy="2836872"/>
          </a:xfrm>
          <a:prstGeom prst="rect">
            <a:avLst/>
          </a:prstGeom>
        </p:spPr>
      </p:pic>
      <p:sp>
        <p:nvSpPr>
          <p:cNvPr id="2" name="CaixaDeTexto 1"/>
          <p:cNvSpPr txBox="1"/>
          <p:nvPr/>
        </p:nvSpPr>
        <p:spPr>
          <a:xfrm>
            <a:off x="2157366" y="5736431"/>
            <a:ext cx="4608512"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 – Categorias mais vendidas nos supermercados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5283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Já o faturamento do setor está distribuído nas regiões brasileiras conforme Figura </a:t>
            </a:r>
            <a:r>
              <a:rPr lang="pt-BR" sz="1600" dirty="0" smtClean="0">
                <a:latin typeface="Arial" panose="020B0604020202020204" pitchFamily="34" charset="0"/>
                <a:cs typeface="Arial" panose="020B0604020202020204" pitchFamily="34" charset="0"/>
              </a:rPr>
              <a:t>2.</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2" name="Imagem 11"/>
          <p:cNvPicPr/>
          <p:nvPr/>
        </p:nvPicPr>
        <p:blipFill>
          <a:blip r:embed="rId5" cstate="print"/>
          <a:stretch>
            <a:fillRect/>
          </a:stretch>
        </p:blipFill>
        <p:spPr>
          <a:xfrm>
            <a:off x="2521681" y="3258047"/>
            <a:ext cx="4076700" cy="2400300"/>
          </a:xfrm>
          <a:prstGeom prst="rect">
            <a:avLst/>
          </a:prstGeom>
        </p:spPr>
      </p:pic>
      <p:sp>
        <p:nvSpPr>
          <p:cNvPr id="3" name="CaixaDeTexto 2"/>
          <p:cNvSpPr txBox="1"/>
          <p:nvPr/>
        </p:nvSpPr>
        <p:spPr>
          <a:xfrm>
            <a:off x="2555776" y="5805264"/>
            <a:ext cx="4104456"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 – Faturamento por região</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4958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44764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Segundo a ABRAS (2011), o pagamento mais utilizado ainda é o dinheiro. Contudo, houve um crescimento elevado em outras formas de pagamento, como algumas citadas neste texto e mostradas na Figura </a:t>
            </a:r>
            <a:r>
              <a:rPr lang="pt-BR" sz="1600" dirty="0">
                <a:latin typeface="Arial" panose="020B0604020202020204" pitchFamily="34" charset="0"/>
                <a:cs typeface="Arial" panose="020B0604020202020204" pitchFamily="34" charset="0"/>
              </a:rPr>
              <a:t>3</a:t>
            </a:r>
            <a:r>
              <a:rPr lang="pt-BR" sz="1600" dirty="0" smtClean="0">
                <a:latin typeface="Arial" panose="020B0604020202020204" pitchFamily="34" charset="0"/>
                <a:cs typeface="Arial" panose="020B0604020202020204" pitchFamily="34" charset="0"/>
              </a:rPr>
              <a:t>.</a:t>
            </a:r>
            <a:endParaRPr lang="pt-BR" sz="1600"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387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835696" y="2778239"/>
            <a:ext cx="5210175" cy="2609850"/>
          </a:xfrm>
          <a:prstGeom prst="rect">
            <a:avLst/>
          </a:prstGeom>
        </p:spPr>
      </p:pic>
      <p:sp>
        <p:nvSpPr>
          <p:cNvPr id="11" name="CaixaDeTexto 10"/>
          <p:cNvSpPr txBox="1"/>
          <p:nvPr/>
        </p:nvSpPr>
        <p:spPr>
          <a:xfrm>
            <a:off x="2195736" y="5517232"/>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3 – Formas de pagamentos mais utilizadas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2615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40120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2.2.1 Comportamento do Consumidor no Setor Supermercadista</a:t>
            </a:r>
          </a:p>
          <a:p>
            <a:pPr algn="just">
              <a:lnSpc>
                <a:spcPct val="200000"/>
              </a:lnSpc>
            </a:pPr>
            <a:r>
              <a:rPr lang="pt-BR" sz="1600" dirty="0">
                <a:latin typeface="Arial" panose="020B0604020202020204" pitchFamily="34" charset="0"/>
                <a:cs typeface="Arial" panose="020B0604020202020204" pitchFamily="34" charset="0"/>
              </a:rPr>
              <a:t>A Figura </a:t>
            </a:r>
            <a:r>
              <a:rPr lang="pt-BR" sz="1600" dirty="0" smtClean="0">
                <a:latin typeface="Arial" panose="020B0604020202020204" pitchFamily="34" charset="0"/>
                <a:cs typeface="Arial" panose="020B0604020202020204" pitchFamily="34" charset="0"/>
              </a:rPr>
              <a:t>4 </a:t>
            </a:r>
            <a:r>
              <a:rPr lang="pt-BR" sz="1600" dirty="0">
                <a:latin typeface="Arial" panose="020B0604020202020204" pitchFamily="34" charset="0"/>
                <a:cs typeface="Arial" panose="020B0604020202020204" pitchFamily="34" charset="0"/>
              </a:rPr>
              <a:t>mostra os atributos mais citados pelos consumidores para a escolha do local das compras</a:t>
            </a:r>
            <a:endParaRPr lang="pt-BR" sz="1600" dirty="0" smtClean="0">
              <a:latin typeface="Arial" panose="020B0604020202020204" pitchFamily="34" charset="0"/>
              <a:cs typeface="Arial" panose="020B0604020202020204" pitchFamily="34" charset="0"/>
            </a:endParaRP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2995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2.2.1 Comportamento do Consumidor no Setor Supermercadista</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2411760" y="2708921"/>
            <a:ext cx="4323148" cy="3089942"/>
          </a:xfrm>
          <a:prstGeom prst="rect">
            <a:avLst/>
          </a:prstGeom>
        </p:spPr>
      </p:pic>
      <p:sp>
        <p:nvSpPr>
          <p:cNvPr id="11" name="CaixaDeTexto 10"/>
          <p:cNvSpPr txBox="1"/>
          <p:nvPr/>
        </p:nvSpPr>
        <p:spPr>
          <a:xfrm>
            <a:off x="2411760" y="5803036"/>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4 – Atributos para escolha do local de compras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66067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2.2.1 Comportamento do Consumidor no Setor </a:t>
            </a:r>
            <a:r>
              <a:rPr lang="pt-BR" sz="1600" b="1" dirty="0" smtClean="0">
                <a:latin typeface="Arial" panose="020B0604020202020204" pitchFamily="34" charset="0"/>
                <a:cs typeface="Arial" panose="020B0604020202020204" pitchFamily="34" charset="0"/>
              </a:rPr>
              <a:t>Supermercadista</a:t>
            </a:r>
            <a:endParaRPr lang="pt-BR" sz="1600" dirty="0">
              <a:latin typeface="Arial" panose="020B0604020202020204" pitchFamily="34" charset="0"/>
              <a:cs typeface="Arial" panose="020B0604020202020204" pitchFamily="34" charset="0"/>
            </a:endParaRPr>
          </a:p>
          <a:p>
            <a:pPr algn="just">
              <a:lnSpc>
                <a:spcPct val="200000"/>
              </a:lnSpc>
            </a:pPr>
            <a:r>
              <a:rPr lang="pt-BR" sz="1600" dirty="0">
                <a:latin typeface="Arial" panose="020B0604020202020204" pitchFamily="34" charset="0"/>
                <a:cs typeface="Arial" panose="020B0604020202020204" pitchFamily="34" charset="0"/>
              </a:rPr>
              <a:t>Entretanto, caso seja analisado o setor supermercadista de forma geral, verifica-se que grande parte das compras de perecíveis é realizada em açougues, feira ou “sacolões”, conforme mostra a Figura </a:t>
            </a:r>
            <a:r>
              <a:rPr lang="pt-BR" sz="1600" dirty="0" smtClean="0">
                <a:latin typeface="Arial" panose="020B0604020202020204" pitchFamily="34" charset="0"/>
                <a:cs typeface="Arial" panose="020B0604020202020204" pitchFamily="34" charset="0"/>
              </a:rPr>
              <a:t>5.</a:t>
            </a: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0971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30832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2.2.1 Comportamento do Consumidor no Setor Supermercadista</a:t>
            </a: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2013431" y="2678314"/>
            <a:ext cx="5356125" cy="3168351"/>
          </a:xfrm>
          <a:prstGeom prst="rect">
            <a:avLst/>
          </a:prstGeom>
        </p:spPr>
      </p:pic>
      <p:sp>
        <p:nvSpPr>
          <p:cNvPr id="11" name="CaixaDeTexto 10"/>
          <p:cNvSpPr txBox="1"/>
          <p:nvPr/>
        </p:nvSpPr>
        <p:spPr>
          <a:xfrm>
            <a:off x="2129443" y="5856229"/>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5 – Participação dos supermercados, por seção nas compras dos consumidores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944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3416320"/>
          </a:xfrm>
          <a:prstGeom prst="rect">
            <a:avLst/>
          </a:prstGeom>
          <a:noFill/>
        </p:spPr>
        <p:txBody>
          <a:bodyPr wrap="square" rtlCol="0">
            <a:spAutoFit/>
          </a:bodyPr>
          <a:lstStyle/>
          <a:p>
            <a:pPr marL="342900" indent="-342900">
              <a:lnSpc>
                <a:spcPct val="200000"/>
              </a:lnSpc>
              <a:buFont typeface="+mj-lt"/>
              <a:buAutoNum type="arabicPeriod" startAt="4"/>
            </a:pPr>
            <a:r>
              <a:rPr lang="pt-BR" dirty="0">
                <a:latin typeface="Arial" panose="020B0604020202020204" pitchFamily="34" charset="0"/>
                <a:cs typeface="Arial" panose="020B0604020202020204" pitchFamily="34" charset="0"/>
              </a:rPr>
              <a:t>Requisitos funcionais e não </a:t>
            </a:r>
            <a:r>
              <a:rPr lang="pt-BR" dirty="0" smtClean="0">
                <a:latin typeface="Arial" panose="020B0604020202020204" pitchFamily="34" charset="0"/>
                <a:cs typeface="Arial" panose="020B0604020202020204" pitchFamily="34" charset="0"/>
              </a:rPr>
              <a:t>funcionais</a:t>
            </a:r>
          </a:p>
          <a:p>
            <a:pPr marL="342900" indent="-342900">
              <a:lnSpc>
                <a:spcPct val="200000"/>
              </a:lnSpc>
              <a:buFont typeface="+mj-lt"/>
              <a:buAutoNum type="arabicPeriod" startAt="4"/>
            </a:pPr>
            <a:r>
              <a:rPr lang="pt-BR" dirty="0" smtClean="0">
                <a:latin typeface="Arial" panose="020B0604020202020204" pitchFamily="34" charset="0"/>
                <a:cs typeface="Arial" panose="020B0604020202020204" pitchFamily="34" charset="0"/>
              </a:rPr>
              <a:t>Artefatos da arquitetura do projeto</a:t>
            </a:r>
          </a:p>
          <a:p>
            <a:pPr>
              <a:lnSpc>
                <a:spcPct val="200000"/>
              </a:lnSpc>
            </a:pPr>
            <a:r>
              <a:rPr lang="pt-BR" dirty="0" smtClean="0">
                <a:latin typeface="Arial" panose="020B0604020202020204" pitchFamily="34" charset="0"/>
                <a:cs typeface="Arial" panose="020B0604020202020204" pitchFamily="34" charset="0"/>
              </a:rPr>
              <a:t>     5.1 Artefatos da arquitetura do sistema</a:t>
            </a:r>
          </a:p>
          <a:p>
            <a:pPr marL="342900" indent="-342900">
              <a:lnSpc>
                <a:spcPct val="200000"/>
              </a:lnSpc>
              <a:buAutoNum type="arabicPeriod" startAt="6"/>
            </a:pPr>
            <a:r>
              <a:rPr lang="pt-BR" dirty="0" smtClean="0">
                <a:latin typeface="Arial" panose="020B0604020202020204" pitchFamily="34" charset="0"/>
                <a:cs typeface="Arial" panose="020B0604020202020204" pitchFamily="34" charset="0"/>
              </a:rPr>
              <a:t>Casos de Uso – Demonstrações e Testes</a:t>
            </a:r>
          </a:p>
          <a:p>
            <a:pPr marL="342900" indent="-342900">
              <a:lnSpc>
                <a:spcPct val="200000"/>
              </a:lnSpc>
              <a:buAutoNum type="arabicPeriod" startAt="6"/>
            </a:pPr>
            <a:r>
              <a:rPr lang="pt-BR" dirty="0" smtClean="0">
                <a:latin typeface="Arial" panose="020B0604020202020204" pitchFamily="34" charset="0"/>
                <a:cs typeface="Arial" panose="020B0604020202020204" pitchFamily="34" charset="0"/>
              </a:rPr>
              <a:t>Conclusão </a:t>
            </a:r>
          </a:p>
          <a:p>
            <a:pPr marL="342900" indent="-342900">
              <a:lnSpc>
                <a:spcPct val="200000"/>
              </a:lnSpc>
              <a:buAutoNum type="arabicPeriod" startAt="6"/>
            </a:pPr>
            <a:r>
              <a:rPr lang="pt-BR" dirty="0" smtClean="0">
                <a:latin typeface="Arial" panose="020B0604020202020204" pitchFamily="34" charset="0"/>
                <a:cs typeface="Arial" panose="020B0604020202020204" pitchFamily="34" charset="0"/>
              </a:rPr>
              <a:t>Referências</a:t>
            </a:r>
          </a:p>
        </p:txBody>
      </p:sp>
    </p:spTree>
    <p:extLst>
      <p:ext uri="{BB962C8B-B14F-4D97-AF65-F5344CB8AC3E}">
        <p14:creationId xmlns:p14="http://schemas.microsoft.com/office/powerpoint/2010/main" val="1411265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7053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p>
          <a:p>
            <a:pPr algn="just">
              <a:lnSpc>
                <a:spcPct val="200000"/>
              </a:lnSpc>
            </a:pPr>
            <a:r>
              <a:rPr lang="pt-BR" sz="1600" dirty="0">
                <a:latin typeface="Arial" panose="020B0604020202020204" pitchFamily="34" charset="0"/>
                <a:cs typeface="Arial" panose="020B0604020202020204" pitchFamily="34" charset="0"/>
              </a:rPr>
              <a:t>No setor varejista, o desempenho de supermercado depende, grandemente, de sua localização, pois a maior parte das vendas de uma loja vem de consumidores e clientes que moram dentro de uma área geográfica relativamente pequena em torno da loja. </a:t>
            </a:r>
          </a:p>
          <a:p>
            <a:pPr algn="just">
              <a:lnSpc>
                <a:spcPct val="200000"/>
              </a:lnSpc>
            </a:pPr>
            <a:r>
              <a:rPr lang="pt-BR" sz="1600" dirty="0">
                <a:latin typeface="Arial" panose="020B0604020202020204" pitchFamily="34" charset="0"/>
                <a:cs typeface="Arial" panose="020B0604020202020204" pitchFamily="34" charset="0"/>
              </a:rPr>
              <a:t>Parente e Kato (2001) afirmam que ao investigar onde os clientes estão localizados é possível identificar a dimensão geográfica da demanda de mercado disponível para certa loja.</a:t>
            </a: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19426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89364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p>
          <a:p>
            <a:pPr algn="just">
              <a:lnSpc>
                <a:spcPct val="200000"/>
              </a:lnSpc>
            </a:pPr>
            <a:r>
              <a:rPr lang="pt-BR" sz="1600" dirty="0">
                <a:latin typeface="Arial" panose="020B0604020202020204" pitchFamily="34" charset="0"/>
                <a:cs typeface="Arial" panose="020B0604020202020204" pitchFamily="34" charset="0"/>
              </a:rPr>
              <a:t>Segundo a </a:t>
            </a:r>
            <a:r>
              <a:rPr lang="pt-BR" sz="1600" i="1" dirty="0">
                <a:latin typeface="Arial" panose="020B0604020202020204" pitchFamily="34" charset="0"/>
                <a:cs typeface="Arial" panose="020B0604020202020204" pitchFamily="34" charset="0"/>
              </a:rPr>
              <a:t>American Marketing </a:t>
            </a:r>
            <a:r>
              <a:rPr lang="pt-BR" sz="1600" i="1" dirty="0" err="1">
                <a:latin typeface="Arial" panose="020B0604020202020204" pitchFamily="34" charset="0"/>
                <a:cs typeface="Arial" panose="020B0604020202020204" pitchFamily="34" charset="0"/>
              </a:rPr>
              <a:t>Association</a:t>
            </a:r>
            <a:r>
              <a:rPr lang="pt-BR" sz="1600" dirty="0">
                <a:latin typeface="Arial" panose="020B0604020202020204" pitchFamily="34" charset="0"/>
                <a:cs typeface="Arial" panose="020B0604020202020204" pitchFamily="34" charset="0"/>
              </a:rPr>
              <a:t> (AMA) (apud PARENTE; KATO, 2001, p. 47), a área de influência é “uma área geográfica contendo os consumidores de uma empresa particular ou grupo de empresas para bens ou serviços específicos”. Segundo os autores, essa área de influência tem sido estudada há muito tempo por causa de sua importância no desempenho de uma loja, sendo que foi </a:t>
            </a:r>
            <a:r>
              <a:rPr lang="pt-BR" sz="1600" dirty="0" err="1">
                <a:latin typeface="Arial" panose="020B0604020202020204" pitchFamily="34" charset="0"/>
                <a:cs typeface="Arial" panose="020B0604020202020204" pitchFamily="34" charset="0"/>
              </a:rPr>
              <a:t>Applebaum</a:t>
            </a:r>
            <a:r>
              <a:rPr lang="pt-BR" sz="1600" dirty="0">
                <a:latin typeface="Arial" panose="020B0604020202020204" pitchFamily="34" charset="0"/>
                <a:cs typeface="Arial" panose="020B0604020202020204" pitchFamily="34" charset="0"/>
              </a:rPr>
              <a:t>, em 1966, que identificou a área de influência de supermercados por meio da técnica de </a:t>
            </a:r>
            <a:r>
              <a:rPr lang="pt-BR" sz="1600" i="1" dirty="0" err="1">
                <a:latin typeface="Arial" panose="020B0604020202020204" pitchFamily="34" charset="0"/>
                <a:cs typeface="Arial" panose="020B0604020202020204" pitchFamily="34" charset="0"/>
              </a:rPr>
              <a:t>customer</a:t>
            </a:r>
            <a:r>
              <a:rPr lang="pt-BR" sz="1600" i="1" dirty="0">
                <a:latin typeface="Arial" panose="020B0604020202020204" pitchFamily="34" charset="0"/>
                <a:cs typeface="Arial" panose="020B0604020202020204" pitchFamily="34" charset="0"/>
              </a:rPr>
              <a:t> </a:t>
            </a:r>
            <a:r>
              <a:rPr lang="pt-BR" sz="1600" i="1" dirty="0" err="1">
                <a:latin typeface="Arial" panose="020B0604020202020204" pitchFamily="34" charset="0"/>
                <a:cs typeface="Arial" panose="020B0604020202020204" pitchFamily="34" charset="0"/>
              </a:rPr>
              <a:t>spotting</a:t>
            </a:r>
            <a:r>
              <a:rPr lang="pt-BR" sz="1600" dirty="0">
                <a:latin typeface="Arial" panose="020B0604020202020204" pitchFamily="34" charset="0"/>
                <a:cs typeface="Arial" panose="020B0604020202020204" pitchFamily="34" charset="0"/>
              </a:rPr>
              <a:t> ou mapeamento de clientes.</a:t>
            </a:r>
            <a:endParaRPr lang="pt-BR"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72529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92387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p>
          <a:p>
            <a:pPr>
              <a:lnSpc>
                <a:spcPct val="200000"/>
              </a:lnSpc>
            </a:pPr>
            <a:r>
              <a:rPr lang="pt-BR" sz="1600" dirty="0">
                <a:latin typeface="Arial" panose="020B0604020202020204" pitchFamily="34" charset="0"/>
                <a:cs typeface="Arial" panose="020B0604020202020204" pitchFamily="34" charset="0"/>
              </a:rPr>
              <a:t>A Figura </a:t>
            </a:r>
            <a:r>
              <a:rPr lang="pt-BR" sz="1600" dirty="0">
                <a:latin typeface="Arial" panose="020B0604020202020204" pitchFamily="34" charset="0"/>
                <a:cs typeface="Arial" panose="020B0604020202020204" pitchFamily="34" charset="0"/>
              </a:rPr>
              <a:t>6</a:t>
            </a:r>
            <a:r>
              <a:rPr lang="pt-BR" sz="1600" dirty="0" smtClean="0">
                <a:latin typeface="Arial" panose="020B0604020202020204" pitchFamily="34" charset="0"/>
                <a:cs typeface="Arial" panose="020B0604020202020204" pitchFamily="34" charset="0"/>
              </a:rPr>
              <a:t> </a:t>
            </a:r>
            <a:r>
              <a:rPr lang="pt-BR" sz="1600" dirty="0">
                <a:latin typeface="Arial" panose="020B0604020202020204" pitchFamily="34" charset="0"/>
                <a:cs typeface="Arial" panose="020B0604020202020204" pitchFamily="34" charset="0"/>
              </a:rPr>
              <a:t>mostra o mapeamento dos consumidores de acordo com a loja feito por Parente e Kato (2001).</a:t>
            </a:r>
          </a:p>
          <a:p>
            <a:pPr>
              <a:lnSpc>
                <a:spcPct val="200000"/>
              </a:lnSpc>
            </a:pPr>
            <a:endParaRPr lang="pt-BR" sz="16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365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2051720" y="2233167"/>
            <a:ext cx="5040560" cy="3569251"/>
          </a:xfrm>
          <a:prstGeom prst="rect">
            <a:avLst/>
          </a:prstGeom>
        </p:spPr>
      </p:pic>
      <p:sp>
        <p:nvSpPr>
          <p:cNvPr id="11" name="CaixaDeTexto 10"/>
          <p:cNvSpPr txBox="1"/>
          <p:nvPr/>
        </p:nvSpPr>
        <p:spPr>
          <a:xfrm>
            <a:off x="2129443" y="5856229"/>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6 – Mapeamento dos consumidores em relação às lojas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3892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1569660"/>
          </a:xfrm>
          <a:prstGeom prst="rect">
            <a:avLst/>
          </a:prstGeom>
          <a:noFill/>
        </p:spPr>
        <p:txBody>
          <a:bodyPr wrap="square" rtlCol="0">
            <a:spAutoFit/>
          </a:bodyPr>
          <a:lstStyle/>
          <a:p>
            <a:pPr algn="just">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endParaRPr lang="pt-BR" sz="1600" dirty="0" smtClean="0">
              <a:latin typeface="Arial" panose="020B0604020202020204" pitchFamily="34" charset="0"/>
              <a:cs typeface="Arial" panose="020B0604020202020204" pitchFamily="34" charset="0"/>
            </a:endParaRPr>
          </a:p>
          <a:p>
            <a:pPr algn="just">
              <a:lnSpc>
                <a:spcPct val="200000"/>
              </a:lnSpc>
            </a:pPr>
            <a:r>
              <a:rPr lang="pt-BR" sz="1600" dirty="0" smtClean="0">
                <a:latin typeface="Arial" panose="020B0604020202020204" pitchFamily="34" charset="0"/>
                <a:cs typeface="Arial" panose="020B0604020202020204" pitchFamily="34" charset="0"/>
              </a:rPr>
              <a:t>A </a:t>
            </a:r>
            <a:r>
              <a:rPr lang="pt-BR" sz="1600" dirty="0">
                <a:latin typeface="Arial" panose="020B0604020202020204" pitchFamily="34" charset="0"/>
                <a:cs typeface="Arial" panose="020B0604020202020204" pitchFamily="34" charset="0"/>
              </a:rPr>
              <a:t>Figura 11 representa o fenômeno da dispersão dos clientes, indicando a percentagem acumulada de clientes dentro de diferentes raios traçados em torno da loja.</a:t>
            </a:r>
          </a:p>
        </p:txBody>
      </p:sp>
    </p:spTree>
    <p:extLst>
      <p:ext uri="{BB962C8B-B14F-4D97-AF65-F5344CB8AC3E}">
        <p14:creationId xmlns:p14="http://schemas.microsoft.com/office/powerpoint/2010/main" val="4066760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508344"/>
          </a:xfrm>
          <a:prstGeom prst="rect">
            <a:avLst/>
          </a:prstGeom>
          <a:noFill/>
        </p:spPr>
        <p:txBody>
          <a:bodyPr wrap="square" rtlCol="0">
            <a:spAutoFit/>
          </a:bodyPr>
          <a:lstStyle/>
          <a:p>
            <a:pPr algn="just">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endParaRPr lang="pt-BR" sz="1600" dirty="0" smtClean="0">
              <a:latin typeface="Arial" panose="020B0604020202020204" pitchFamily="34" charset="0"/>
              <a:cs typeface="Arial" panose="020B0604020202020204" pitchFamily="34" charset="0"/>
            </a:endParaRPr>
          </a:p>
        </p:txBody>
      </p:sp>
      <p:pic>
        <p:nvPicPr>
          <p:cNvPr id="14" name="Imagem 13"/>
          <p:cNvPicPr/>
          <p:nvPr/>
        </p:nvPicPr>
        <p:blipFill rotWithShape="1">
          <a:blip r:embed="rId5" cstate="print"/>
          <a:srcRect t="2691" b="-1"/>
          <a:stretch/>
        </p:blipFill>
        <p:spPr bwMode="auto">
          <a:xfrm>
            <a:off x="1441850" y="2910898"/>
            <a:ext cx="6168691" cy="2936958"/>
          </a:xfrm>
          <a:prstGeom prst="rect">
            <a:avLst/>
          </a:prstGeom>
          <a:ln>
            <a:noFill/>
          </a:ln>
          <a:extLst>
            <a:ext uri="{53640926-AAD7-44D8-BBD7-CCE9431645EC}">
              <a14:shadowObscured xmlns:a14="http://schemas.microsoft.com/office/drawing/2010/main"/>
            </a:ext>
          </a:extLst>
        </p:spPr>
      </p:pic>
      <p:sp>
        <p:nvSpPr>
          <p:cNvPr id="15" name="CaixaDeTexto 14"/>
          <p:cNvSpPr txBox="1"/>
          <p:nvPr/>
        </p:nvSpPr>
        <p:spPr>
          <a:xfrm>
            <a:off x="1964146" y="58478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7 – Porcentagem acumulada de clientes  em raios concêntricos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1066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2.2.3 Estratégias de 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340306" y="2787318"/>
            <a:ext cx="8480166" cy="1493229"/>
          </a:xfrm>
          <a:prstGeom prst="rect">
            <a:avLst/>
          </a:prstGeom>
          <a:noFill/>
        </p:spPr>
        <p:txBody>
          <a:bodyPr wrap="square" rtlCol="0">
            <a:spAutoFit/>
          </a:bodyPr>
          <a:lstStyle/>
          <a:p>
            <a:pPr algn="just">
              <a:lnSpc>
                <a:spcPct val="200000"/>
              </a:lnSpc>
            </a:pPr>
            <a:r>
              <a:rPr lang="pt-BR" sz="1600" dirty="0">
                <a:latin typeface="Arial" panose="020B0604020202020204" pitchFamily="34" charset="0"/>
                <a:cs typeface="Arial" panose="020B0604020202020204" pitchFamily="34" charset="0"/>
              </a:rPr>
              <a:t>De acordo com Belmiro N. João, Ricardo Pastore (2017, p. 1 apud Cummins; </a:t>
            </a:r>
            <a:r>
              <a:rPr lang="pt-BR" sz="1600" dirty="0" err="1">
                <a:latin typeface="Arial" panose="020B0604020202020204" pitchFamily="34" charset="0"/>
                <a:cs typeface="Arial" panose="020B0604020202020204" pitchFamily="34" charset="0"/>
              </a:rPr>
              <a:t>Peltier</a:t>
            </a:r>
            <a:r>
              <a:rPr lang="pt-BR" sz="1600" dirty="0">
                <a:latin typeface="Arial" panose="020B0604020202020204" pitchFamily="34" charset="0"/>
                <a:cs typeface="Arial" panose="020B0604020202020204" pitchFamily="34" charset="0"/>
              </a:rPr>
              <a:t> &amp; </a:t>
            </a:r>
            <a:r>
              <a:rPr lang="pt-BR" sz="1600" dirty="0" err="1">
                <a:latin typeface="Arial" panose="020B0604020202020204" pitchFamily="34" charset="0"/>
                <a:cs typeface="Arial" panose="020B0604020202020204" pitchFamily="34" charset="0"/>
              </a:rPr>
              <a:t>Dixon</a:t>
            </a:r>
            <a:r>
              <a:rPr lang="pt-BR" sz="1600" dirty="0">
                <a:latin typeface="Arial" panose="020B0604020202020204" pitchFamily="34" charset="0"/>
                <a:cs typeface="Arial" panose="020B0604020202020204" pitchFamily="34" charset="0"/>
              </a:rPr>
              <a:t>, 2014), “na tentativa de definir um modelo operacional, o varejo </a:t>
            </a:r>
            <a:r>
              <a:rPr lang="pt-BR" sz="1600" i="1" dirty="0" err="1">
                <a:latin typeface="Arial" panose="020B0604020202020204" pitchFamily="34" charset="0"/>
                <a:cs typeface="Arial" panose="020B0604020202020204" pitchFamily="34" charset="0"/>
              </a:rPr>
              <a:t>Omnichannel</a:t>
            </a:r>
            <a:r>
              <a:rPr lang="pt-BR" sz="1600" i="1" dirty="0">
                <a:latin typeface="Arial" panose="020B0604020202020204" pitchFamily="34" charset="0"/>
                <a:cs typeface="Arial" panose="020B0604020202020204" pitchFamily="34" charset="0"/>
              </a:rPr>
              <a:t> </a:t>
            </a:r>
            <a:r>
              <a:rPr lang="pt-BR" sz="1600" dirty="0">
                <a:latin typeface="Arial" panose="020B0604020202020204" pitchFamily="34" charset="0"/>
                <a:cs typeface="Arial" panose="020B0604020202020204" pitchFamily="34" charset="0"/>
              </a:rPr>
              <a:t>tem as seguintes características”:</a:t>
            </a:r>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66154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2.2.3 Estratégias de 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340306" y="2787318"/>
            <a:ext cx="8480166" cy="4524315"/>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Jornadas de compras selecionadas e percorridas pelo próprio consumidor;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Desenvolvimento de canais para atuar em sinergia, ao contrário de canais sendo desenvolvidos isoladamente, do começo ao fim do processo;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Inclusão de canais digitais na oferta da loja como uma extensão física do serviço on-line</a:t>
            </a:r>
            <a:r>
              <a:rPr lang="pt-BR" sz="1600"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Segmentação complexa de consumidores, não segmentando mais em grupos ou clusters, partindo do pressuposto de que cada indivíduo se envolve com um único canal preferido;</a:t>
            </a:r>
          </a:p>
          <a:p>
            <a:pPr marL="285750" lvl="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366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2.2.3 Estratégias de 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340306" y="2787318"/>
            <a:ext cx="8480166" cy="5016758"/>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 Desenvolvimento de uma imagem única e universal e de um portfólio de produtos e serviços que abranja todos os canais, em oposição a canais de marcas diferentes com ofertas distintas;</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 Aumento da modularização dos serviços para permitir transições de canal em oposição a obrigação a lidar apenas com uma empresa específica (</a:t>
            </a:r>
            <a:r>
              <a:rPr lang="pt-BR" sz="1600" dirty="0" err="1">
                <a:latin typeface="Arial" panose="020B0604020202020204" pitchFamily="34" charset="0"/>
                <a:cs typeface="Arial" panose="020B0604020202020204" pitchFamily="34" charset="0"/>
              </a:rPr>
              <a:t>lock</a:t>
            </a:r>
            <a:r>
              <a:rPr lang="pt-BR" sz="1600" dirty="0">
                <a:latin typeface="Arial" panose="020B0604020202020204" pitchFamily="34" charset="0"/>
                <a:cs typeface="Arial" panose="020B0604020202020204" pitchFamily="34" charset="0"/>
              </a:rPr>
              <a:t>-in) para canais individuais;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Desenvolvimento de complementos on-line para serviços baseados no fornecimento de bens físicos.</a:t>
            </a:r>
          </a:p>
          <a:p>
            <a:pPr marL="285750" lvl="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66550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2.2.3 Estratégias de 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340306" y="2787318"/>
            <a:ext cx="8480166" cy="2062103"/>
          </a:xfrm>
          <a:prstGeom prst="rect">
            <a:avLst/>
          </a:prstGeom>
          <a:noFill/>
        </p:spPr>
        <p:txBody>
          <a:bodyPr wrap="square" rtlCol="0">
            <a:spAutoFit/>
          </a:bodyPr>
          <a:lstStyle/>
          <a:p>
            <a:pPr lvl="0" algn="just">
              <a:lnSpc>
                <a:spcPct val="200000"/>
              </a:lnSpc>
            </a:pPr>
            <a:r>
              <a:rPr lang="pt-BR" sz="1600" dirty="0">
                <a:latin typeface="Arial" panose="020B0604020202020204" pitchFamily="34" charset="0"/>
                <a:cs typeface="Arial" panose="020B0604020202020204" pitchFamily="34" charset="0"/>
              </a:rPr>
              <a:t>Segundo Belmiro N. João, Ricardo Pastore (2017), a inovação no varejo que passa pela estratégia </a:t>
            </a:r>
            <a:r>
              <a:rPr lang="pt-BR" sz="1600" i="1" dirty="0" err="1">
                <a:latin typeface="Arial" panose="020B0604020202020204" pitchFamily="34" charset="0"/>
                <a:cs typeface="Arial" panose="020B0604020202020204" pitchFamily="34" charset="0"/>
              </a:rPr>
              <a:t>Omnichannel</a:t>
            </a:r>
            <a:r>
              <a:rPr lang="pt-BR" sz="1600" i="1" dirty="0">
                <a:latin typeface="Arial" panose="020B0604020202020204" pitchFamily="34" charset="0"/>
                <a:cs typeface="Arial" panose="020B0604020202020204" pitchFamily="34" charset="0"/>
              </a:rPr>
              <a:t> </a:t>
            </a:r>
            <a:r>
              <a:rPr lang="pt-BR" sz="1600" dirty="0">
                <a:latin typeface="Arial" panose="020B0604020202020204" pitchFamily="34" charset="0"/>
                <a:cs typeface="Arial" panose="020B0604020202020204" pitchFamily="34" charset="0"/>
              </a:rPr>
              <a:t>tem em seu foco centro a proposição de novas e perfeitas experiências aos clientes dos varejistas. </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8793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81721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sz="1600" dirty="0">
                <a:latin typeface="Arial" panose="020B0604020202020204" pitchFamily="34" charset="0"/>
                <a:cs typeface="Arial" panose="020B0604020202020204" pitchFamily="34" charset="0"/>
              </a:rPr>
              <a:t>Segundo Silva e Teixeira (2002, p. 70), a informação tem “papel crescente no presente e no futuro das empresas”. Ela é a principal entrada do processo decisório do qual emanam decisões para os níveis estratégicos, táticos e operacionais que permitem atingir os objetivos de uma organização e a dinamização de suas </a:t>
            </a:r>
            <a:r>
              <a:rPr lang="pt-BR" sz="1600" dirty="0" smtClean="0">
                <a:latin typeface="Arial" panose="020B0604020202020204" pitchFamily="34" charset="0"/>
                <a:cs typeface="Arial" panose="020B0604020202020204" pitchFamily="34" charset="0"/>
              </a:rPr>
              <a:t>atividades.</a:t>
            </a:r>
          </a:p>
          <a:p>
            <a:pPr algn="just">
              <a:lnSpc>
                <a:spcPct val="200000"/>
              </a:lnSpc>
            </a:pPr>
            <a:r>
              <a:rPr lang="pt-BR" sz="1600" dirty="0">
                <a:latin typeface="Arial" panose="020B0604020202020204" pitchFamily="34" charset="0"/>
                <a:cs typeface="Arial" panose="020B0604020202020204" pitchFamily="34" charset="0"/>
              </a:rPr>
              <a:t>No comércio varejista, as tecnologias de informação apoiam os pequenos, médios ou grandes negócios. Elas podem ser usadas para melhorar o fluxo das informações entre os processos, para a publicidade e propaganda de produtos e serviços oferecidos e, principalmente, para subsidiarem a tomada de decisão de compra de consumidores e clientes. </a:t>
            </a:r>
            <a:endParaRPr lang="pt-BR"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27840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endParaRPr lang="pt-BR" sz="2800" b="1" dirty="0" smtClean="0">
              <a:latin typeface="Arial" panose="020B0604020202020204" pitchFamily="34" charset="0"/>
              <a:cs typeface="Arial" panose="020B0604020202020204" pitchFamily="34" charset="0"/>
            </a:endParaRP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Tree>
    <p:extLst>
      <p:ext uri="{BB962C8B-B14F-4D97-AF65-F5344CB8AC3E}">
        <p14:creationId xmlns:p14="http://schemas.microsoft.com/office/powerpoint/2010/main" val="3857987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Tree>
    <p:extLst>
      <p:ext uri="{BB962C8B-B14F-4D97-AF65-F5344CB8AC3E}">
        <p14:creationId xmlns:p14="http://schemas.microsoft.com/office/powerpoint/2010/main" val="2975691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Tree>
    <p:extLst>
      <p:ext uri="{BB962C8B-B14F-4D97-AF65-F5344CB8AC3E}">
        <p14:creationId xmlns:p14="http://schemas.microsoft.com/office/powerpoint/2010/main" val="1412222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6297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sz="1600" dirty="0" smtClean="0">
                <a:latin typeface="Arial" panose="020B0604020202020204" pitchFamily="34" charset="0"/>
                <a:cs typeface="Arial" panose="020B0604020202020204" pitchFamily="34" charset="0"/>
              </a:rPr>
              <a:t>Estabelecimento oferece um serviço de forma descuidada;</a:t>
            </a:r>
          </a:p>
          <a:p>
            <a:pPr marL="457200" indent="-457200" algn="just">
              <a:lnSpc>
                <a:spcPct val="200000"/>
              </a:lnSpc>
              <a:buFont typeface="Arial" panose="020B0604020202020204" pitchFamily="34" charset="0"/>
              <a:buChar char="•"/>
            </a:pPr>
            <a:r>
              <a:rPr lang="pt-BR" sz="1600" dirty="0" smtClean="0">
                <a:latin typeface="Arial" panose="020B0604020202020204" pitchFamily="34" charset="0"/>
                <a:cs typeface="Arial" panose="020B0604020202020204" pitchFamily="34" charset="0"/>
              </a:rPr>
              <a:t>Estabelecimento faz promessas sedutoras, estremecendo a confiança do consumidor;</a:t>
            </a:r>
          </a:p>
          <a:p>
            <a:pPr marL="457200" indent="-457200" algn="just">
              <a:lnSpc>
                <a:spcPct val="200000"/>
              </a:lnSpc>
              <a:buFont typeface="Arial" panose="020B0604020202020204" pitchFamily="34" charset="0"/>
              <a:buChar char="•"/>
            </a:pPr>
            <a:r>
              <a:rPr lang="pt-BR" sz="1600" dirty="0" smtClean="0">
                <a:latin typeface="Arial" panose="020B0604020202020204" pitchFamily="34" charset="0"/>
                <a:cs typeface="Arial" panose="020B0604020202020204" pitchFamily="34" charset="0"/>
              </a:rPr>
              <a:t>Estabelecimento necessita de melhoria nos processos e no atendimento pessoal;</a:t>
            </a:r>
          </a:p>
          <a:p>
            <a:pPr marL="457200" indent="-45720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Queixas como falta de troco, demora em passar o produto, falta de cuidado no manuseio das </a:t>
            </a:r>
            <a:r>
              <a:rPr lang="pt-BR" sz="1600" dirty="0" smtClean="0">
                <a:latin typeface="Arial" panose="020B0604020202020204" pitchFamily="34" charset="0"/>
                <a:cs typeface="Arial" panose="020B0604020202020204" pitchFamily="34" charset="0"/>
              </a:rPr>
              <a:t>compras, filas nos estacionamentos </a:t>
            </a:r>
            <a:r>
              <a:rPr lang="pt-BR" sz="1600" dirty="0">
                <a:latin typeface="Arial" panose="020B0604020202020204" pitchFamily="34" charset="0"/>
                <a:cs typeface="Arial" panose="020B0604020202020204" pitchFamily="34" charset="0"/>
              </a:rPr>
              <a:t>e mau humor dos operadores de caixa são comuns entre os </a:t>
            </a:r>
            <a:r>
              <a:rPr lang="pt-BR" sz="1600" dirty="0" smtClean="0">
                <a:latin typeface="Arial" panose="020B0604020202020204" pitchFamily="34" charset="0"/>
                <a:cs typeface="Arial" panose="020B0604020202020204" pitchFamily="34" charset="0"/>
              </a:rPr>
              <a:t>consumidores;</a:t>
            </a:r>
          </a:p>
          <a:p>
            <a:pPr marL="457200" indent="-457200">
              <a:lnSpc>
                <a:spcPct val="200000"/>
              </a:lnSpc>
              <a:buFont typeface="Arial" panose="020B0604020202020204" pitchFamily="34" charset="0"/>
              <a:buChar char="•"/>
            </a:pPr>
            <a:endParaRPr lang="pt-BR" sz="1600" b="1" dirty="0" smtClean="0">
              <a:latin typeface="Arial" panose="020B0604020202020204" pitchFamily="34" charset="0"/>
              <a:cs typeface="Arial" panose="020B0604020202020204" pitchFamily="34" charset="0"/>
            </a:endParaRP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966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95520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Estabelecimento oferece poucos tipos de veiculação de informações como promoções, telefones para contato, formas de pagamento e entrega de mercadorias, sendo a mais comum hoje em dia os </a:t>
            </a:r>
            <a:r>
              <a:rPr lang="pt-BR" sz="1600" i="1" dirty="0">
                <a:latin typeface="Arial" panose="020B0604020202020204" pitchFamily="34" charset="0"/>
                <a:cs typeface="Arial" panose="020B0604020202020204" pitchFamily="34" charset="0"/>
              </a:rPr>
              <a:t>folders </a:t>
            </a:r>
            <a:r>
              <a:rPr lang="pt-BR" sz="1600" dirty="0">
                <a:latin typeface="Arial" panose="020B0604020202020204" pitchFamily="34" charset="0"/>
                <a:cs typeface="Arial" panose="020B0604020202020204" pitchFamily="34" charset="0"/>
              </a:rPr>
              <a:t>de supermercado.</a:t>
            </a:r>
          </a:p>
          <a:p>
            <a:pPr algn="just">
              <a:lnSpc>
                <a:spcPct val="200000"/>
              </a:lnSpc>
            </a:pPr>
            <a:r>
              <a:rPr lang="pt-BR" sz="1600" dirty="0">
                <a:latin typeface="Arial" panose="020B0604020202020204" pitchFamily="34" charset="0"/>
                <a:cs typeface="Arial" panose="020B0604020202020204" pitchFamily="34" charset="0"/>
              </a:rPr>
              <a:t>Observa-se, assim, a necessidade dos supermercados implementar meios para avaliarem continuamente como está a qualidade de seus produtos e também a prestação de seus </a:t>
            </a:r>
            <a:r>
              <a:rPr lang="pt-BR" sz="1600" dirty="0" smtClean="0">
                <a:latin typeface="Arial" panose="020B0604020202020204" pitchFamily="34" charset="0"/>
                <a:cs typeface="Arial" panose="020B0604020202020204" pitchFamily="34" charset="0"/>
              </a:rPr>
              <a:t>serviços. E portanto, EzMart é a nova solução para estes problemas. </a:t>
            </a:r>
            <a:endParaRPr lang="pt-BR" sz="1600" b="1" dirty="0" smtClean="0">
              <a:latin typeface="Arial" panose="020B0604020202020204" pitchFamily="34" charset="0"/>
              <a:cs typeface="Arial" panose="020B0604020202020204" pitchFamily="34" charset="0"/>
            </a:endParaRP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4762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75542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sz="1600" dirty="0">
                <a:latin typeface="Arial" panose="020B0604020202020204" pitchFamily="34" charset="0"/>
                <a:cs typeface="Arial" panose="020B0604020202020204" pitchFamily="34" charset="0"/>
              </a:rPr>
              <a:t>O objetivo do projeto EzMart é desenvolver um sistema de </a:t>
            </a:r>
            <a:r>
              <a:rPr lang="pt-BR" sz="1600" i="1" dirty="0">
                <a:latin typeface="Arial" panose="020B0604020202020204" pitchFamily="34" charset="0"/>
                <a:cs typeface="Arial" panose="020B0604020202020204" pitchFamily="34" charset="0"/>
              </a:rPr>
              <a:t>software, </a:t>
            </a:r>
            <a:r>
              <a:rPr lang="pt-BR" sz="1600" dirty="0">
                <a:latin typeface="Arial" panose="020B0604020202020204" pitchFamily="34" charset="0"/>
                <a:cs typeface="Arial" panose="020B0604020202020204" pitchFamily="34" charset="0"/>
              </a:rPr>
              <a:t>baseado em tecnologias </a:t>
            </a:r>
            <a:r>
              <a:rPr lang="pt-BR" sz="1600" i="1" dirty="0">
                <a:latin typeface="Arial" panose="020B0604020202020204" pitchFamily="34" charset="0"/>
                <a:cs typeface="Arial" panose="020B0604020202020204" pitchFamily="34" charset="0"/>
              </a:rPr>
              <a:t>web</a:t>
            </a:r>
            <a:r>
              <a:rPr lang="pt-BR" sz="1600" dirty="0">
                <a:latin typeface="Arial" panose="020B0604020202020204" pitchFamily="34" charset="0"/>
                <a:cs typeface="Arial" panose="020B0604020202020204" pitchFamily="34" charset="0"/>
              </a:rPr>
              <a:t>, a ser utilizado como um canal de comunicação digital entre supermercados e seus consumidores</a:t>
            </a:r>
            <a:r>
              <a:rPr lang="pt-BR" sz="1600" dirty="0" smtClean="0">
                <a:latin typeface="Arial" panose="020B0604020202020204" pitchFamily="34" charset="0"/>
                <a:cs typeface="Arial" panose="020B0604020202020204" pitchFamily="34" charset="0"/>
              </a:rPr>
              <a:t>.</a:t>
            </a:r>
          </a:p>
          <a:p>
            <a:pPr algn="just">
              <a:lnSpc>
                <a:spcPct val="200000"/>
              </a:lnSpc>
            </a:pPr>
            <a:r>
              <a:rPr lang="pt-BR" sz="1600" dirty="0" smtClean="0">
                <a:latin typeface="Arial" panose="020B0604020202020204" pitchFamily="34" charset="0"/>
                <a:cs typeface="Arial" panose="020B0604020202020204" pitchFamily="34" charset="0"/>
              </a:rPr>
              <a:t>Os objetivos podem ser elencados como:</a:t>
            </a:r>
          </a:p>
          <a:p>
            <a:pPr marL="285750" indent="-285750" algn="just">
              <a:lnSpc>
                <a:spcPct val="200000"/>
              </a:lnSpc>
              <a:buFont typeface="Arial" panose="020B0604020202020204" pitchFamily="34" charset="0"/>
              <a:buChar char="•"/>
            </a:pPr>
            <a:r>
              <a:rPr lang="pt-BR" sz="1600" dirty="0" smtClean="0">
                <a:latin typeface="Arial" panose="020B0604020202020204" pitchFamily="34" charset="0"/>
                <a:cs typeface="Arial" panose="020B0604020202020204" pitchFamily="34" charset="0"/>
              </a:rPr>
              <a:t>Coletar o </a:t>
            </a:r>
            <a:r>
              <a:rPr lang="pt-BR" sz="1600" i="1" dirty="0" smtClean="0">
                <a:latin typeface="Arial" panose="020B0604020202020204" pitchFamily="34" charset="0"/>
                <a:cs typeface="Arial" panose="020B0604020202020204" pitchFamily="34" charset="0"/>
              </a:rPr>
              <a:t>feedback </a:t>
            </a:r>
            <a:r>
              <a:rPr lang="pt-BR" sz="1600" dirty="0" smtClean="0">
                <a:latin typeface="Arial" panose="020B0604020202020204" pitchFamily="34" charset="0"/>
                <a:cs typeface="Arial" panose="020B0604020202020204" pitchFamily="34" charset="0"/>
              </a:rPr>
              <a:t> dos consumidores em relação à ambiente, limpeza, mercadorias, preços, etc.;</a:t>
            </a:r>
          </a:p>
          <a:p>
            <a:pPr marL="285750" indent="-285750" algn="just">
              <a:lnSpc>
                <a:spcPct val="200000"/>
              </a:lnSpc>
              <a:buFont typeface="Arial" panose="020B0604020202020204" pitchFamily="34" charset="0"/>
              <a:buChar char="•"/>
            </a:pPr>
            <a:r>
              <a:rPr lang="pt-BR" sz="1600" dirty="0" smtClean="0">
                <a:latin typeface="Arial" panose="020B0604020202020204" pitchFamily="34" charset="0"/>
                <a:cs typeface="Arial" panose="020B0604020202020204" pitchFamily="34" charset="0"/>
              </a:rPr>
              <a:t>Divulgar aos consumidores preços, ofertas, promoções por meio de propagandas de </a:t>
            </a:r>
            <a:r>
              <a:rPr lang="pt-BR" sz="1600" i="1" dirty="0" smtClean="0">
                <a:latin typeface="Arial" panose="020B0604020202020204" pitchFamily="34" charset="0"/>
                <a:cs typeface="Arial" panose="020B0604020202020204" pitchFamily="34" charset="0"/>
              </a:rPr>
              <a:t>marketing;</a:t>
            </a:r>
            <a:endParaRPr lang="pt-BR" sz="1600" dirty="0" smtClean="0">
              <a:latin typeface="Arial" panose="020B0604020202020204" pitchFamily="34" charset="0"/>
              <a:cs typeface="Arial" panose="020B0604020202020204" pitchFamily="34" charset="0"/>
            </a:endParaRPr>
          </a:p>
          <a:p>
            <a:pPr algn="just">
              <a:lnSpc>
                <a:spcPct val="200000"/>
              </a:lnSpc>
            </a:pPr>
            <a:r>
              <a:rPr lang="pt-BR" sz="2800" b="1"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8313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908762"/>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1.2 </a:t>
            </a:r>
            <a:r>
              <a:rPr lang="pt-BR" sz="2800" b="1" dirty="0" smtClean="0">
                <a:latin typeface="Arial" panose="020B0604020202020204" pitchFamily="34" charset="0"/>
                <a:cs typeface="Arial" panose="020B0604020202020204" pitchFamily="34" charset="0"/>
              </a:rPr>
              <a:t>Objetivos</a:t>
            </a:r>
          </a:p>
          <a:p>
            <a:pPr marL="457200" indent="-457200" algn="just">
              <a:lnSpc>
                <a:spcPct val="200000"/>
              </a:lnSpc>
              <a:buFont typeface="Arial" panose="020B0604020202020204" pitchFamily="34" charset="0"/>
              <a:buChar char="•"/>
            </a:pPr>
            <a:r>
              <a:rPr lang="pt-BR" sz="1600" dirty="0" smtClean="0">
                <a:latin typeface="Arial" panose="020B0604020202020204" pitchFamily="34" charset="0"/>
                <a:cs typeface="Arial" panose="020B0604020202020204" pitchFamily="34" charset="0"/>
              </a:rPr>
              <a:t>Permitir a comparação de preços de sua lista de produtos em todos os supermercados desejados ou mais próximo do raio de localização do usuário;</a:t>
            </a:r>
          </a:p>
          <a:p>
            <a:pPr marL="457200" indent="-457200" algn="just">
              <a:lnSpc>
                <a:spcPct val="200000"/>
              </a:lnSpc>
              <a:buFont typeface="Arial" panose="020B0604020202020204" pitchFamily="34" charset="0"/>
              <a:buChar char="•"/>
            </a:pPr>
            <a:r>
              <a:rPr lang="pt-BR" sz="1600" dirty="0" smtClean="0">
                <a:latin typeface="Arial" panose="020B0604020202020204" pitchFamily="34" charset="0"/>
                <a:cs typeface="Arial" panose="020B0604020202020204" pitchFamily="34" charset="0"/>
              </a:rPr>
              <a:t>Permitir a localização de supermercados de acordo com o raio de distância especificado pelo usuário;</a:t>
            </a:r>
          </a:p>
          <a:p>
            <a:pPr marL="457200" indent="-457200" algn="just">
              <a:lnSpc>
                <a:spcPct val="200000"/>
              </a:lnSpc>
              <a:buFont typeface="Arial" panose="020B0604020202020204" pitchFamily="34" charset="0"/>
              <a:buChar char="•"/>
            </a:pPr>
            <a:r>
              <a:rPr lang="pt-BR" sz="1600" dirty="0" smtClean="0">
                <a:latin typeface="Arial" panose="020B0604020202020204" pitchFamily="34" charset="0"/>
                <a:cs typeface="Arial" panose="020B0604020202020204" pitchFamily="34" charset="0"/>
              </a:rPr>
              <a:t>Permitir a criação de listas de compras, que podem ser impressas, direcionadas ou arquivadas. </a:t>
            </a:r>
          </a:p>
        </p:txBody>
      </p:sp>
    </p:spTree>
    <p:extLst>
      <p:ext uri="{BB962C8B-B14F-4D97-AF65-F5344CB8AC3E}">
        <p14:creationId xmlns:p14="http://schemas.microsoft.com/office/powerpoint/2010/main" val="2192730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3802876" y="6410227"/>
            <a:ext cx="1777236" cy="338554"/>
          </a:xfrm>
          <a:prstGeom prst="rect">
            <a:avLst/>
          </a:prstGeom>
          <a:noFill/>
        </p:spPr>
        <p:txBody>
          <a:bodyPr wrap="square" rtlCol="0">
            <a:spAutoFit/>
          </a:bodyPr>
          <a:lstStyle/>
          <a:p>
            <a:pPr algn="ctr"/>
            <a:r>
              <a:rPr lang="en-US" sz="1600" dirty="0" smtClean="0">
                <a:latin typeface="Arial" pitchFamily="34" charset="0"/>
                <a:ea typeface="Tahoma" pitchFamily="34" charset="0"/>
                <a:cs typeface="Arial" pitchFamily="34" charset="0"/>
              </a:rPr>
              <a:t>EzMart/2018</a:t>
            </a:r>
            <a:endParaRPr lang="en-US" sz="1600" dirty="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algn="just">
              <a:lnSpc>
                <a:spcPct val="200000"/>
              </a:lnSpc>
            </a:pPr>
            <a:r>
              <a:rPr lang="pt-BR" sz="1600" dirty="0">
                <a:latin typeface="Arial" panose="020B0604020202020204" pitchFamily="34" charset="0"/>
                <a:cs typeface="Arial" panose="020B0604020202020204" pitchFamily="34" charset="0"/>
              </a:rPr>
              <a:t>Projetos que visam desenvolver soluções para o Comércio são relevantes para o país, uma vez que uma vez que as atividades comerciais empregam significativa parcela da população e contribuem, em grande medida, para a composição do Produto Interno Bruto (PIB). Segundo o IBGE (2016), o setor de </a:t>
            </a:r>
            <a:r>
              <a:rPr lang="pt-BR" sz="1600" dirty="0" err="1">
                <a:latin typeface="Arial" panose="020B0604020202020204" pitchFamily="34" charset="0"/>
                <a:cs typeface="Arial" panose="020B0604020202020204" pitchFamily="34" charset="0"/>
              </a:rPr>
              <a:t>hiper</a:t>
            </a:r>
            <a:r>
              <a:rPr lang="pt-BR" sz="1600" dirty="0">
                <a:latin typeface="Arial" panose="020B0604020202020204" pitchFamily="34" charset="0"/>
                <a:cs typeface="Arial" panose="020B0604020202020204" pitchFamily="34" charset="0"/>
              </a:rPr>
              <a:t> e supermercados</a:t>
            </a:r>
            <a:r>
              <a:rPr lang="pt-BR" sz="1600"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É</a:t>
            </a:r>
            <a:r>
              <a:rPr lang="pt-BR" sz="1600" dirty="0" smtClean="0">
                <a:latin typeface="Arial" panose="020B0604020202020204" pitchFamily="34" charset="0"/>
                <a:cs typeface="Arial" panose="020B0604020202020204" pitchFamily="34" charset="0"/>
              </a:rPr>
              <a:t> </a:t>
            </a:r>
            <a:r>
              <a:rPr lang="pt-BR" sz="1600" dirty="0">
                <a:latin typeface="Arial" panose="020B0604020202020204" pitchFamily="34" charset="0"/>
                <a:cs typeface="Arial" panose="020B0604020202020204" pitchFamily="34" charset="0"/>
              </a:rPr>
              <a:t>o maior do comércio brasileiro em receita líquida, correspondendo à 12,6% de participação no setor de </a:t>
            </a:r>
            <a:r>
              <a:rPr lang="pt-BR" sz="1600" dirty="0" smtClean="0">
                <a:latin typeface="Arial" panose="020B0604020202020204" pitchFamily="34" charset="0"/>
                <a:cs typeface="Arial" panose="020B0604020202020204" pitchFamily="34" charset="0"/>
              </a:rPr>
              <a:t>comércio;</a:t>
            </a:r>
          </a:p>
          <a:p>
            <a:pPr marL="285750" indent="-285750" algn="just">
              <a:lnSpc>
                <a:spcPct val="200000"/>
              </a:lnSpc>
              <a:buFont typeface="Arial" panose="020B0604020202020204" pitchFamily="34" charset="0"/>
              <a:buChar char="•"/>
            </a:pPr>
            <a:r>
              <a:rPr lang="pt-BR" sz="1600" dirty="0" smtClean="0">
                <a:latin typeface="Arial" panose="020B0604020202020204" pitchFamily="34" charset="0"/>
                <a:cs typeface="Arial" panose="020B0604020202020204" pitchFamily="34" charset="0"/>
              </a:rPr>
              <a:t>Tem a maior média de empregados por empresa;</a:t>
            </a:r>
          </a:p>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Reúne mais de 89 mil lojas estabelecidas no Brasil;</a:t>
            </a:r>
          </a:p>
          <a:p>
            <a:pPr marL="285750"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49961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TM04033937[[fn=Trilha de Vapor]]</Template>
  <TotalTime>3761</TotalTime>
  <Words>2364</Words>
  <Application>Microsoft Office PowerPoint</Application>
  <PresentationFormat>Apresentação na tela (4:3)</PresentationFormat>
  <Paragraphs>248</Paragraphs>
  <Slides>42</Slides>
  <Notes>42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42</vt:i4>
      </vt:variant>
    </vt:vector>
  </HeadingPairs>
  <TitlesOfParts>
    <vt:vector size="47" baseType="lpstr">
      <vt:lpstr>Arial</vt:lpstr>
      <vt:lpstr>Calibri</vt:lpstr>
      <vt:lpstr>Century Gothic</vt:lpstr>
      <vt:lpstr>Tahoma</vt:lpstr>
      <vt:lpstr>Trilha de Vapor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Afonso</dc:creator>
  <cp:lastModifiedBy>Alunos</cp:lastModifiedBy>
  <cp:revision>534</cp:revision>
  <dcterms:created xsi:type="dcterms:W3CDTF">2014-01-05T18:36:17Z</dcterms:created>
  <dcterms:modified xsi:type="dcterms:W3CDTF">2018-08-04T19:45:24Z</dcterms:modified>
</cp:coreProperties>
</file>