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9" r:id="rId4"/>
    <p:sldId id="260" r:id="rId5"/>
    <p:sldId id="261" r:id="rId6"/>
    <p:sldId id="258" r:id="rId7"/>
    <p:sldId id="262" r:id="rId8"/>
    <p:sldId id="264" r:id="rId9"/>
    <p:sldId id="266" r:id="rId10"/>
    <p:sldId id="268"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BDC"/>
    <a:srgbClr val="FFD72D"/>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2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9/19/2019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30165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828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0813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3910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9303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7091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0279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4112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30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5681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2187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10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57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617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9/19/2019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787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788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394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9/19/2019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55847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57989" y="1244599"/>
            <a:ext cx="4759325" cy="990597"/>
          </a:xfrm>
        </p:spPr>
        <p:txBody>
          <a:bodyPr/>
          <a:lstStyle/>
          <a:p>
            <a:r>
              <a:rPr lang="en-US" dirty="0">
                <a:solidFill>
                  <a:schemeClr val="bg2">
                    <a:lumMod val="40000"/>
                    <a:lumOff val="60000"/>
                  </a:schemeClr>
                </a:solidFill>
              </a:rPr>
              <a:t>ASOBU KA SHINU</a:t>
            </a:r>
          </a:p>
        </p:txBody>
      </p:sp>
      <p:sp>
        <p:nvSpPr>
          <p:cNvPr id="4" name="Subtitle 3"/>
          <p:cNvSpPr>
            <a:spLocks noGrp="1"/>
          </p:cNvSpPr>
          <p:nvPr>
            <p:ph type="subTitle" idx="1"/>
          </p:nvPr>
        </p:nvSpPr>
        <p:spPr>
          <a:xfrm>
            <a:off x="6968067" y="4402666"/>
            <a:ext cx="4987924" cy="2277533"/>
          </a:xfrm>
        </p:spPr>
        <p:txBody>
          <a:bodyPr>
            <a:normAutofit/>
          </a:bodyPr>
          <a:lstStyle/>
          <a:p>
            <a:r>
              <a:rPr lang="en-US" sz="2400">
                <a:solidFill>
                  <a:schemeClr val="tx1">
                    <a:lumMod val="75000"/>
                  </a:schemeClr>
                </a:solidFill>
              </a:rPr>
              <a:t>ABOUT US:</a:t>
            </a:r>
          </a:p>
          <a:p>
            <a:r>
              <a:rPr lang="en-US" sz="2400">
                <a:solidFill>
                  <a:schemeClr val="accent2">
                    <a:lumMod val="60000"/>
                    <a:lumOff val="40000"/>
                  </a:schemeClr>
                </a:solidFill>
              </a:rPr>
              <a:t>1.Shehabul islam Sawraz-1805088</a:t>
            </a:r>
          </a:p>
          <a:p>
            <a:r>
              <a:rPr lang="en-US" sz="2400">
                <a:solidFill>
                  <a:schemeClr val="accent2">
                    <a:lumMod val="60000"/>
                    <a:lumOff val="40000"/>
                  </a:schemeClr>
                </a:solidFill>
              </a:rPr>
              <a:t>2.Abrar nafee akhand-1805089</a:t>
            </a:r>
          </a:p>
          <a:p>
            <a:r>
              <a:rPr lang="en-US" sz="2400">
                <a:solidFill>
                  <a:schemeClr val="accent2">
                    <a:lumMod val="60000"/>
                    <a:lumOff val="40000"/>
                  </a:schemeClr>
                </a:solidFill>
              </a:rPr>
              <a:t>3.Mobaswirul islam-1805090</a:t>
            </a:r>
          </a:p>
          <a:p>
            <a:endParaRPr lang="en-US" sz="2400" dirty="0">
              <a:solidFill>
                <a:schemeClr val="accent2">
                  <a:lumMod val="60000"/>
                  <a:lumOff val="40000"/>
                </a:schemeClr>
              </a:solidFill>
            </a:endParaRPr>
          </a:p>
        </p:txBody>
      </p:sp>
      <p:sp>
        <p:nvSpPr>
          <p:cNvPr id="9" name="TextBox 8"/>
          <p:cNvSpPr txBox="1"/>
          <p:nvPr/>
        </p:nvSpPr>
        <p:spPr>
          <a:xfrm>
            <a:off x="201619" y="5772685"/>
            <a:ext cx="4892896" cy="461665"/>
          </a:xfrm>
          <a:prstGeom prst="rect">
            <a:avLst/>
          </a:prstGeom>
          <a:noFill/>
        </p:spPr>
        <p:txBody>
          <a:bodyPr wrap="square" rtlCol="0">
            <a:spAutoFit/>
          </a:bodyPr>
          <a:lstStyle/>
          <a:p>
            <a:r>
              <a:rPr lang="en-US" sz="2400" dirty="0">
                <a:ln w="0"/>
                <a:solidFill>
                  <a:schemeClr val="accent3">
                    <a:lumMod val="60000"/>
                    <a:lumOff val="40000"/>
                  </a:schemeClr>
                </a:solidFill>
                <a:effectLst>
                  <a:reflection blurRad="6350" stA="53000" endA="300" endPos="35500" dir="5400000" sy="-90000" algn="bl" rotWithShape="0"/>
                </a:effectLst>
              </a:rPr>
              <a:t>SUPERVISOR:MD.SAIFUL ISLAM SIR</a:t>
            </a:r>
            <a:r>
              <a:rPr lang="en-US" dirty="0">
                <a:ln w="0"/>
                <a:solidFill>
                  <a:schemeClr val="accent3">
                    <a:lumMod val="60000"/>
                    <a:lumOff val="40000"/>
                  </a:schemeClr>
                </a:solidFill>
                <a:effectLst>
                  <a:reflection blurRad="6350" stA="53000" endA="300" endPos="35500" dir="5400000" sy="-90000" algn="bl" rotWithShape="0"/>
                </a:effectLst>
              </a:rPr>
              <a:t> </a:t>
            </a:r>
          </a:p>
        </p:txBody>
      </p:sp>
    </p:spTree>
    <p:extLst>
      <p:ext uri="{BB962C8B-B14F-4D97-AF65-F5344CB8AC3E}">
        <p14:creationId xmlns:p14="http://schemas.microsoft.com/office/powerpoint/2010/main" val="2397989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9B2028-822B-4C42-80D6-7DAFFA7711DB}"/>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A8B6E47D-FA5A-4EE6-BEE2-8A3A81B1650A}"/>
              </a:ext>
            </a:extLst>
          </p:cNvPr>
          <p:cNvSpPr/>
          <p:nvPr/>
        </p:nvSpPr>
        <p:spPr>
          <a:xfrm>
            <a:off x="6618514" y="3010877"/>
            <a:ext cx="4841966" cy="2554545"/>
          </a:xfrm>
          <a:prstGeom prst="rect">
            <a:avLst/>
          </a:prstGeom>
          <a:solidFill>
            <a:srgbClr val="DADBDC"/>
          </a:solidFill>
        </p:spPr>
        <p:txBody>
          <a:bodyPr wrap="square" lIns="91440" tIns="45720" rIns="91440" bIns="45720">
            <a:spAutoFit/>
          </a:bodyPr>
          <a:lstStyle/>
          <a:p>
            <a:pPr algn="just"/>
            <a:r>
              <a:rPr lang="en-US" sz="3200" b="0" cap="none" spc="0" dirty="0">
                <a:ln w="0">
                  <a:solidFill>
                    <a:schemeClr val="tx1">
                      <a:lumMod val="50000"/>
                    </a:schemeClr>
                  </a:solidFill>
                </a:ln>
                <a:solidFill>
                  <a:srgbClr val="FFC000"/>
                </a:solidFill>
                <a:effectLst/>
              </a:rPr>
              <a:t>In the leader board you can see your score distribution and position. First 5 player will be shown from each level.</a:t>
            </a:r>
          </a:p>
        </p:txBody>
      </p:sp>
    </p:spTree>
    <p:extLst>
      <p:ext uri="{BB962C8B-B14F-4D97-AF65-F5344CB8AC3E}">
        <p14:creationId xmlns:p14="http://schemas.microsoft.com/office/powerpoint/2010/main" val="363826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310C31-FC30-420C-B6F9-04A2C934942A}"/>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AFFAB3C1-DD0B-473F-AA54-5D1CE7E64687}"/>
              </a:ext>
            </a:extLst>
          </p:cNvPr>
          <p:cNvSpPr/>
          <p:nvPr/>
        </p:nvSpPr>
        <p:spPr>
          <a:xfrm>
            <a:off x="1375953" y="2246812"/>
            <a:ext cx="3004457" cy="1569660"/>
          </a:xfrm>
          <a:prstGeom prst="rect">
            <a:avLst/>
          </a:prstGeom>
          <a:noFill/>
        </p:spPr>
        <p:txBody>
          <a:bodyPr wrap="square" lIns="91440" tIns="45720" rIns="91440" bIns="45720">
            <a:spAutoFit/>
          </a:bodyPr>
          <a:lstStyle/>
          <a:p>
            <a:pPr algn="just"/>
            <a:r>
              <a:rPr lang="en-US" sz="3200" b="0" cap="none" spc="0" dirty="0">
                <a:ln w="0">
                  <a:solidFill>
                    <a:schemeClr val="tx1">
                      <a:lumMod val="50000"/>
                    </a:schemeClr>
                  </a:solidFill>
                </a:ln>
                <a:solidFill>
                  <a:srgbClr val="FFC000"/>
                </a:solidFill>
                <a:effectLst/>
              </a:rPr>
              <a:t>In case you fail, you can retry the level.</a:t>
            </a:r>
          </a:p>
        </p:txBody>
      </p:sp>
    </p:spTree>
    <p:extLst>
      <p:ext uri="{BB962C8B-B14F-4D97-AF65-F5344CB8AC3E}">
        <p14:creationId xmlns:p14="http://schemas.microsoft.com/office/powerpoint/2010/main" val="57942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933525" y="2373315"/>
            <a:ext cx="3830855" cy="830997"/>
          </a:xfrm>
          <a:prstGeom prst="rect">
            <a:avLst/>
          </a:prstGeom>
          <a:noFill/>
        </p:spPr>
        <p:txBody>
          <a:bodyPr wrap="square" rtlCol="0">
            <a:spAutoFit/>
          </a:bodyPr>
          <a:lstStyle/>
          <a:p>
            <a:r>
              <a:rPr lang="en-US" sz="4800" b="1" dirty="0">
                <a:solidFill>
                  <a:schemeClr val="accent6">
                    <a:lumMod val="75000"/>
                  </a:schemeClr>
                </a:solidFill>
              </a:rPr>
              <a:t>GOOD LUCK!</a:t>
            </a:r>
          </a:p>
        </p:txBody>
      </p:sp>
      <p:sp>
        <p:nvSpPr>
          <p:cNvPr id="6" name="TextBox 5"/>
          <p:cNvSpPr txBox="1"/>
          <p:nvPr/>
        </p:nvSpPr>
        <p:spPr>
          <a:xfrm>
            <a:off x="3500387" y="3521930"/>
            <a:ext cx="4697129" cy="646331"/>
          </a:xfrm>
          <a:prstGeom prst="rect">
            <a:avLst/>
          </a:prstGeom>
          <a:noFill/>
        </p:spPr>
        <p:txBody>
          <a:bodyPr wrap="square" rtlCol="0">
            <a:spAutoFit/>
          </a:bodyPr>
          <a:lstStyle/>
          <a:p>
            <a:r>
              <a:rPr lang="en-US" sz="3600" b="1" i="1" dirty="0">
                <a:solidFill>
                  <a:schemeClr val="accent3">
                    <a:lumMod val="75000"/>
                  </a:schemeClr>
                </a:solidFill>
              </a:rPr>
              <a:t>Persist Until Succeed!</a:t>
            </a:r>
          </a:p>
        </p:txBody>
      </p:sp>
    </p:spTree>
    <p:extLst>
      <p:ext uri="{BB962C8B-B14F-4D97-AF65-F5344CB8AC3E}">
        <p14:creationId xmlns:p14="http://schemas.microsoft.com/office/powerpoint/2010/main" val="7063136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38000" r="-3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78523"/>
          </a:xfrm>
        </p:spPr>
        <p:txBody>
          <a:bodyPr/>
          <a:lstStyle/>
          <a:p>
            <a:r>
              <a:rPr lang="en-US" b="1" u="sng" dirty="0">
                <a:solidFill>
                  <a:schemeClr val="accent6">
                    <a:lumMod val="75000"/>
                  </a:schemeClr>
                </a:solidFill>
                <a:effectLst>
                  <a:outerShdw blurRad="38100" dist="38100" dir="2700000" algn="tl">
                    <a:srgbClr val="000000">
                      <a:alpha val="43137"/>
                    </a:srgbClr>
                  </a:outerShdw>
                </a:effectLst>
              </a:rPr>
              <a:t>Story of the game</a:t>
            </a:r>
            <a:r>
              <a:rPr lang="en-US" b="1" dirty="0">
                <a:solidFill>
                  <a:schemeClr val="accent6">
                    <a:lumMod val="75000"/>
                  </a:schemeClr>
                </a:solidFill>
                <a:effectLst>
                  <a:outerShdw blurRad="38100" dist="38100" dir="2700000" algn="tl">
                    <a:srgbClr val="000000">
                      <a:alpha val="43137"/>
                    </a:srgbClr>
                  </a:outerShdw>
                </a:effectLst>
              </a:rPr>
              <a:t>:</a:t>
            </a:r>
          </a:p>
        </p:txBody>
      </p:sp>
      <p:sp>
        <p:nvSpPr>
          <p:cNvPr id="3" name="Content Placeholder 2"/>
          <p:cNvSpPr>
            <a:spLocks noGrp="1"/>
          </p:cNvSpPr>
          <p:nvPr>
            <p:ph idx="1"/>
          </p:nvPr>
        </p:nvSpPr>
        <p:spPr>
          <a:xfrm>
            <a:off x="555173" y="1503458"/>
            <a:ext cx="11321979" cy="3721685"/>
          </a:xfrm>
        </p:spPr>
        <p:txBody>
          <a:bodyPr>
            <a:normAutofit/>
          </a:bodyPr>
          <a:lstStyle/>
          <a:p>
            <a:pPr marL="0" indent="0">
              <a:buNone/>
            </a:pPr>
            <a:r>
              <a:rPr lang="en-US" sz="2400" dirty="0"/>
              <a:t>  </a:t>
            </a:r>
          </a:p>
        </p:txBody>
      </p:sp>
      <p:sp>
        <p:nvSpPr>
          <p:cNvPr id="5" name="TextBox 4"/>
          <p:cNvSpPr txBox="1"/>
          <p:nvPr/>
        </p:nvSpPr>
        <p:spPr>
          <a:xfrm>
            <a:off x="685801" y="1503457"/>
            <a:ext cx="11033091" cy="4031873"/>
          </a:xfrm>
          <a:prstGeom prst="rect">
            <a:avLst/>
          </a:prstGeom>
          <a:noFill/>
        </p:spPr>
        <p:txBody>
          <a:bodyPr wrap="square" rtlCol="0">
            <a:spAutoFit/>
          </a:bodyPr>
          <a:lstStyle/>
          <a:p>
            <a:r>
              <a:rPr lang="en-US" sz="3200" b="1" i="1" dirty="0">
                <a:solidFill>
                  <a:schemeClr val="accent6">
                    <a:lumMod val="60000"/>
                    <a:lumOff val="40000"/>
                  </a:schemeClr>
                </a:solidFill>
              </a:rPr>
              <a:t>Mario</a:t>
            </a:r>
            <a:r>
              <a:rPr lang="en-US" sz="3200" b="1" i="1" dirty="0">
                <a:solidFill>
                  <a:schemeClr val="accent4">
                    <a:lumMod val="40000"/>
                    <a:lumOff val="60000"/>
                  </a:schemeClr>
                </a:solidFill>
              </a:rPr>
              <a:t> and </a:t>
            </a:r>
            <a:r>
              <a:rPr lang="en-US" sz="3200" b="1" i="1" dirty="0" err="1">
                <a:solidFill>
                  <a:schemeClr val="accent6">
                    <a:lumMod val="60000"/>
                    <a:lumOff val="40000"/>
                  </a:schemeClr>
                </a:solidFill>
              </a:rPr>
              <a:t>Naruto</a:t>
            </a:r>
            <a:r>
              <a:rPr lang="en-US" sz="3200" b="1" i="1" dirty="0">
                <a:solidFill>
                  <a:schemeClr val="accent4">
                    <a:lumMod val="40000"/>
                    <a:lumOff val="60000"/>
                  </a:schemeClr>
                </a:solidFill>
              </a:rPr>
              <a:t> lived in </a:t>
            </a:r>
            <a:r>
              <a:rPr lang="en-US" sz="3200" b="1" i="1" dirty="0">
                <a:solidFill>
                  <a:schemeClr val="accent6">
                    <a:lumMod val="60000"/>
                    <a:lumOff val="40000"/>
                  </a:schemeClr>
                </a:solidFill>
              </a:rPr>
              <a:t>Hidden leaf </a:t>
            </a:r>
            <a:r>
              <a:rPr lang="en-US" sz="3200" b="1" i="1" dirty="0" err="1">
                <a:solidFill>
                  <a:schemeClr val="accent4">
                    <a:lumMod val="40000"/>
                    <a:lumOff val="60000"/>
                  </a:schemeClr>
                </a:solidFill>
              </a:rPr>
              <a:t>village.They</a:t>
            </a:r>
            <a:r>
              <a:rPr lang="en-US" sz="3200" b="1" i="1" dirty="0">
                <a:solidFill>
                  <a:schemeClr val="accent4">
                    <a:lumMod val="40000"/>
                    <a:lumOff val="60000"/>
                  </a:schemeClr>
                </a:solidFill>
              </a:rPr>
              <a:t> set out a journey for finding hidden treasures in the </a:t>
            </a:r>
            <a:r>
              <a:rPr lang="en-US" sz="3200" b="1" i="1" dirty="0" err="1">
                <a:solidFill>
                  <a:schemeClr val="accent6">
                    <a:lumMod val="60000"/>
                    <a:lumOff val="40000"/>
                  </a:schemeClr>
                </a:solidFill>
              </a:rPr>
              <a:t>Sandcraft</a:t>
            </a:r>
            <a:r>
              <a:rPr lang="en-US" sz="3200" b="1" i="1" dirty="0">
                <a:solidFill>
                  <a:schemeClr val="accent4">
                    <a:lumMod val="40000"/>
                    <a:lumOff val="60000"/>
                  </a:schemeClr>
                </a:solidFill>
              </a:rPr>
              <a:t> </a:t>
            </a:r>
            <a:r>
              <a:rPr lang="en-US" sz="3200" b="1" i="1" dirty="0" err="1">
                <a:solidFill>
                  <a:schemeClr val="accent4">
                    <a:lumMod val="40000"/>
                    <a:lumOff val="60000"/>
                  </a:schemeClr>
                </a:solidFill>
              </a:rPr>
              <a:t>village.For</a:t>
            </a:r>
            <a:r>
              <a:rPr lang="en-US" sz="3200" b="1" i="1" dirty="0">
                <a:solidFill>
                  <a:schemeClr val="accent4">
                    <a:lumMod val="40000"/>
                    <a:lumOff val="60000"/>
                  </a:schemeClr>
                </a:solidFill>
              </a:rPr>
              <a:t> </a:t>
            </a:r>
            <a:r>
              <a:rPr lang="en-US" sz="3200" b="1" i="1" dirty="0" err="1">
                <a:solidFill>
                  <a:schemeClr val="accent4">
                    <a:lumMod val="40000"/>
                    <a:lumOff val="60000"/>
                  </a:schemeClr>
                </a:solidFill>
              </a:rPr>
              <a:t>this,they</a:t>
            </a:r>
            <a:r>
              <a:rPr lang="en-US" sz="3200" b="1" i="1" dirty="0">
                <a:solidFill>
                  <a:schemeClr val="accent4">
                    <a:lumMod val="40000"/>
                    <a:lumOff val="60000"/>
                  </a:schemeClr>
                </a:solidFill>
              </a:rPr>
              <a:t> had to pass some steps that were too </a:t>
            </a:r>
            <a:r>
              <a:rPr lang="en-US" sz="3200" b="1" i="1" dirty="0" err="1">
                <a:solidFill>
                  <a:schemeClr val="accent4">
                    <a:lumMod val="40000"/>
                    <a:lumOff val="60000"/>
                  </a:schemeClr>
                </a:solidFill>
              </a:rPr>
              <a:t>hard.They</a:t>
            </a:r>
            <a:r>
              <a:rPr lang="en-US" sz="3200" b="1" i="1" dirty="0">
                <a:solidFill>
                  <a:schemeClr val="accent4">
                    <a:lumMod val="40000"/>
                    <a:lumOff val="60000"/>
                  </a:schemeClr>
                </a:solidFill>
              </a:rPr>
              <a:t> had to cross many obstacles like </a:t>
            </a:r>
            <a:r>
              <a:rPr lang="en-US" sz="3200" b="1" i="1" dirty="0" err="1">
                <a:solidFill>
                  <a:schemeClr val="accent6">
                    <a:lumMod val="60000"/>
                    <a:lumOff val="40000"/>
                  </a:schemeClr>
                </a:solidFill>
              </a:rPr>
              <a:t>bombs,minecrafts</a:t>
            </a:r>
            <a:r>
              <a:rPr lang="en-US" sz="3200" b="1" i="1" dirty="0">
                <a:solidFill>
                  <a:schemeClr val="accent4">
                    <a:lumMod val="40000"/>
                    <a:lumOff val="60000"/>
                  </a:schemeClr>
                </a:solidFill>
              </a:rPr>
              <a:t> </a:t>
            </a:r>
            <a:r>
              <a:rPr lang="en-US" sz="3200" b="1" i="1" dirty="0" err="1">
                <a:solidFill>
                  <a:schemeClr val="accent4">
                    <a:lumMod val="40000"/>
                    <a:lumOff val="60000"/>
                  </a:schemeClr>
                </a:solidFill>
              </a:rPr>
              <a:t>etc.There</a:t>
            </a:r>
            <a:r>
              <a:rPr lang="en-US" sz="3200" b="1" i="1" dirty="0">
                <a:solidFill>
                  <a:schemeClr val="accent4">
                    <a:lumMod val="40000"/>
                    <a:lumOff val="60000"/>
                  </a:schemeClr>
                </a:solidFill>
              </a:rPr>
              <a:t> were three steps to reach to the </a:t>
            </a:r>
            <a:r>
              <a:rPr lang="en-US" sz="3200" b="1" i="1" dirty="0" err="1">
                <a:solidFill>
                  <a:schemeClr val="accent4">
                    <a:lumMod val="40000"/>
                    <a:lumOff val="60000"/>
                  </a:schemeClr>
                </a:solidFill>
              </a:rPr>
              <a:t>treasure.The</a:t>
            </a:r>
            <a:r>
              <a:rPr lang="en-US" sz="3200" b="1" i="1" dirty="0">
                <a:solidFill>
                  <a:schemeClr val="accent4">
                    <a:lumMod val="40000"/>
                    <a:lumOff val="60000"/>
                  </a:schemeClr>
                </a:solidFill>
              </a:rPr>
              <a:t> first and second steps were easy to </a:t>
            </a:r>
            <a:r>
              <a:rPr lang="en-US" sz="3200" b="1" i="1" dirty="0">
                <a:solidFill>
                  <a:schemeClr val="accent6">
                    <a:lumMod val="60000"/>
                    <a:lumOff val="40000"/>
                  </a:schemeClr>
                </a:solidFill>
              </a:rPr>
              <a:t>Mario</a:t>
            </a:r>
            <a:r>
              <a:rPr lang="en-US" sz="3200" b="1" i="1" dirty="0">
                <a:solidFill>
                  <a:schemeClr val="accent3">
                    <a:lumMod val="60000"/>
                    <a:lumOff val="40000"/>
                  </a:schemeClr>
                </a:solidFill>
              </a:rPr>
              <a:t> </a:t>
            </a:r>
            <a:r>
              <a:rPr lang="en-US" sz="3200" b="1" i="1" dirty="0">
                <a:solidFill>
                  <a:schemeClr val="accent4">
                    <a:lumMod val="40000"/>
                    <a:lumOff val="60000"/>
                  </a:schemeClr>
                </a:solidFill>
              </a:rPr>
              <a:t>than </a:t>
            </a:r>
            <a:r>
              <a:rPr lang="en-US" sz="3200" b="1" i="1" dirty="0" err="1">
                <a:solidFill>
                  <a:schemeClr val="accent6">
                    <a:lumMod val="60000"/>
                    <a:lumOff val="40000"/>
                  </a:schemeClr>
                </a:solidFill>
              </a:rPr>
              <a:t>Naruto</a:t>
            </a:r>
            <a:r>
              <a:rPr lang="en-US" sz="3200" b="1" i="1" dirty="0" err="1">
                <a:solidFill>
                  <a:schemeClr val="accent4">
                    <a:lumMod val="40000"/>
                    <a:lumOff val="60000"/>
                  </a:schemeClr>
                </a:solidFill>
              </a:rPr>
              <a:t>.But</a:t>
            </a:r>
            <a:r>
              <a:rPr lang="en-US" sz="3200" b="1" i="1" dirty="0">
                <a:solidFill>
                  <a:schemeClr val="accent4">
                    <a:lumMod val="40000"/>
                    <a:lumOff val="60000"/>
                  </a:schemeClr>
                </a:solidFill>
              </a:rPr>
              <a:t> the third step was easy to </a:t>
            </a:r>
            <a:r>
              <a:rPr lang="en-US" sz="3200" b="1" i="1" dirty="0" err="1">
                <a:solidFill>
                  <a:schemeClr val="accent6">
                    <a:lumMod val="60000"/>
                    <a:lumOff val="40000"/>
                  </a:schemeClr>
                </a:solidFill>
              </a:rPr>
              <a:t>Naruto</a:t>
            </a:r>
            <a:r>
              <a:rPr lang="en-US" sz="3200" b="1" i="1" dirty="0" err="1">
                <a:solidFill>
                  <a:schemeClr val="accent4">
                    <a:lumMod val="40000"/>
                    <a:lumOff val="60000"/>
                  </a:schemeClr>
                </a:solidFill>
              </a:rPr>
              <a:t>.That’s</a:t>
            </a:r>
            <a:r>
              <a:rPr lang="en-US" sz="3200" b="1" i="1" dirty="0">
                <a:solidFill>
                  <a:schemeClr val="accent4">
                    <a:lumMod val="40000"/>
                    <a:lumOff val="60000"/>
                  </a:schemeClr>
                </a:solidFill>
              </a:rPr>
              <a:t> why they chose and passed the steps according to their ability.</a:t>
            </a:r>
          </a:p>
        </p:txBody>
      </p:sp>
    </p:spTree>
    <p:extLst>
      <p:ext uri="{BB962C8B-B14F-4D97-AF65-F5344CB8AC3E}">
        <p14:creationId xmlns:p14="http://schemas.microsoft.com/office/powerpoint/2010/main" val="379352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3190" y="-154075"/>
            <a:ext cx="10131425" cy="1456267"/>
          </a:xfrm>
        </p:spPr>
        <p:txBody>
          <a:bodyPr>
            <a:normAutofit/>
          </a:bodyPr>
          <a:lstStyle/>
          <a:p>
            <a:r>
              <a:rPr lang="en-US" sz="2800" b="1" u="sng" dirty="0">
                <a:solidFill>
                  <a:schemeClr val="accent3">
                    <a:lumMod val="40000"/>
                    <a:lumOff val="60000"/>
                  </a:schemeClr>
                </a:solidFill>
              </a:rPr>
              <a:t>Getting player name</a:t>
            </a:r>
            <a:r>
              <a:rPr lang="en-US" sz="3200" b="1" u="sng" dirty="0">
                <a:solidFill>
                  <a:schemeClr val="accent3">
                    <a:lumMod val="40000"/>
                    <a:lumOff val="60000"/>
                  </a:schemeClr>
                </a:solidFill>
              </a:rPr>
              <a:t>:</a:t>
            </a:r>
          </a:p>
        </p:txBody>
      </p:sp>
      <p:sp>
        <p:nvSpPr>
          <p:cNvPr id="7" name="Left Arrow 6"/>
          <p:cNvSpPr/>
          <p:nvPr/>
        </p:nvSpPr>
        <p:spPr>
          <a:xfrm>
            <a:off x="7787472" y="5366731"/>
            <a:ext cx="954594" cy="321547"/>
          </a:xfrm>
          <a:prstGeom prst="leftArrow">
            <a:avLst/>
          </a:prstGeom>
          <a:gradFill>
            <a:gsLst>
              <a:gs pos="100000">
                <a:schemeClr val="accent3">
                  <a:lumMod val="75000"/>
                </a:schemeClr>
              </a:gs>
              <a:gs pos="100000">
                <a:schemeClr val="accent3">
                  <a:shade val="88000"/>
                  <a:lumMod val="88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accent2">
                  <a:lumMod val="75000"/>
                </a:schemeClr>
              </a:solidFill>
            </a:endParaRPr>
          </a:p>
        </p:txBody>
      </p:sp>
      <p:sp>
        <p:nvSpPr>
          <p:cNvPr id="8" name="TextBox 7"/>
          <p:cNvSpPr txBox="1"/>
          <p:nvPr/>
        </p:nvSpPr>
        <p:spPr>
          <a:xfrm>
            <a:off x="8841050" y="5295481"/>
            <a:ext cx="3277262" cy="461665"/>
          </a:xfrm>
          <a:prstGeom prst="rect">
            <a:avLst/>
          </a:prstGeom>
          <a:noFill/>
        </p:spPr>
        <p:txBody>
          <a:bodyPr wrap="square" rtlCol="0">
            <a:spAutoFit/>
          </a:bodyPr>
          <a:lstStyle/>
          <a:p>
            <a:r>
              <a:rPr lang="en-US" sz="2400" dirty="0">
                <a:solidFill>
                  <a:schemeClr val="bg2">
                    <a:lumMod val="40000"/>
                    <a:lumOff val="60000"/>
                  </a:schemeClr>
                </a:solidFill>
              </a:rPr>
              <a:t>Input Your Name here</a:t>
            </a:r>
          </a:p>
        </p:txBody>
      </p:sp>
    </p:spTree>
    <p:extLst>
      <p:ext uri="{BB962C8B-B14F-4D97-AF65-F5344CB8AC3E}">
        <p14:creationId xmlns:p14="http://schemas.microsoft.com/office/powerpoint/2010/main" val="234722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432" y="-204316"/>
            <a:ext cx="10131425" cy="1456267"/>
          </a:xfrm>
        </p:spPr>
        <p:txBody>
          <a:bodyPr>
            <a:normAutofit/>
          </a:bodyPr>
          <a:lstStyle/>
          <a:p>
            <a:r>
              <a:rPr lang="en-US" sz="2800" b="1" u="sng" dirty="0">
                <a:solidFill>
                  <a:schemeClr val="accent3">
                    <a:lumMod val="60000"/>
                    <a:lumOff val="40000"/>
                  </a:schemeClr>
                </a:solidFill>
              </a:rPr>
              <a:t>Functions of main menu:</a:t>
            </a:r>
          </a:p>
        </p:txBody>
      </p:sp>
      <p:sp>
        <p:nvSpPr>
          <p:cNvPr id="5" name="Right Arrow 4"/>
          <p:cNvSpPr/>
          <p:nvPr/>
        </p:nvSpPr>
        <p:spPr>
          <a:xfrm>
            <a:off x="4015572" y="5406292"/>
            <a:ext cx="974690" cy="190918"/>
          </a:xfrm>
          <a:prstGeom prst="rightArrow">
            <a:avLst/>
          </a:prstGeom>
          <a:gradFill>
            <a:gsLst>
              <a:gs pos="100000">
                <a:schemeClr val="accent3">
                  <a:lumMod val="75000"/>
                </a:schemeClr>
              </a:gs>
              <a:gs pos="100000">
                <a:schemeClr val="accent3">
                  <a:shade val="88000"/>
                  <a:lumMod val="88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Left Arrow 5"/>
          <p:cNvSpPr/>
          <p:nvPr/>
        </p:nvSpPr>
        <p:spPr>
          <a:xfrm>
            <a:off x="7324081" y="5406292"/>
            <a:ext cx="904351" cy="190918"/>
          </a:xfrm>
          <a:prstGeom prst="leftArrow">
            <a:avLst/>
          </a:prstGeom>
          <a:gradFill>
            <a:gsLst>
              <a:gs pos="100000">
                <a:schemeClr val="accent3">
                  <a:lumMod val="75000"/>
                </a:schemeClr>
              </a:gs>
              <a:gs pos="100000">
                <a:schemeClr val="accent3">
                  <a:shade val="88000"/>
                  <a:lumMod val="88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7" name="Bent-Up Arrow 16"/>
          <p:cNvSpPr/>
          <p:nvPr/>
        </p:nvSpPr>
        <p:spPr>
          <a:xfrm>
            <a:off x="5153637" y="5647732"/>
            <a:ext cx="723481" cy="442127"/>
          </a:xfrm>
          <a:prstGeom prst="bentUpArrow">
            <a:avLst/>
          </a:prstGeom>
          <a:gradFill>
            <a:gsLst>
              <a:gs pos="100000">
                <a:schemeClr val="accent3">
                  <a:lumMod val="75000"/>
                </a:schemeClr>
              </a:gs>
              <a:gs pos="100000">
                <a:schemeClr val="accent3">
                  <a:shade val="88000"/>
                  <a:lumMod val="88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8" name="Up Arrow 17"/>
          <p:cNvSpPr/>
          <p:nvPr/>
        </p:nvSpPr>
        <p:spPr>
          <a:xfrm>
            <a:off x="6579159" y="5597210"/>
            <a:ext cx="180870" cy="482321"/>
          </a:xfrm>
          <a:prstGeom prst="upArrow">
            <a:avLst/>
          </a:prstGeom>
          <a:gradFill>
            <a:gsLst>
              <a:gs pos="100000">
                <a:schemeClr val="accent3">
                  <a:lumMod val="75000"/>
                </a:schemeClr>
              </a:gs>
              <a:gs pos="100000">
                <a:schemeClr val="accent3">
                  <a:shade val="88000"/>
                  <a:lumMod val="88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Rectangle 18"/>
          <p:cNvSpPr/>
          <p:nvPr/>
        </p:nvSpPr>
        <p:spPr>
          <a:xfrm>
            <a:off x="6650842" y="5954207"/>
            <a:ext cx="673239" cy="100483"/>
          </a:xfrm>
          <a:prstGeom prst="rect">
            <a:avLst/>
          </a:prstGeom>
          <a:gradFill>
            <a:gsLst>
              <a:gs pos="100000">
                <a:schemeClr val="accent3">
                  <a:lumMod val="75000"/>
                </a:schemeClr>
              </a:gs>
              <a:gs pos="100000">
                <a:schemeClr val="accent3">
                  <a:shade val="88000"/>
                  <a:lumMod val="88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0" name="Up Arrow 19"/>
          <p:cNvSpPr/>
          <p:nvPr/>
        </p:nvSpPr>
        <p:spPr>
          <a:xfrm>
            <a:off x="6099301" y="5620100"/>
            <a:ext cx="200968" cy="612950"/>
          </a:xfrm>
          <a:prstGeom prst="upArrow">
            <a:avLst/>
          </a:prstGeom>
          <a:gradFill>
            <a:gsLst>
              <a:gs pos="100000">
                <a:schemeClr val="accent3">
                  <a:lumMod val="75000"/>
                </a:schemeClr>
              </a:gs>
              <a:gs pos="100000">
                <a:schemeClr val="accent3">
                  <a:shade val="88000"/>
                  <a:lumMod val="88000"/>
                </a:schemeClr>
              </a:gs>
            </a:gsLs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1" name="TextBox 20"/>
          <p:cNvSpPr txBox="1"/>
          <p:nvPr/>
        </p:nvSpPr>
        <p:spPr>
          <a:xfrm>
            <a:off x="3238170" y="5238541"/>
            <a:ext cx="1085222" cy="461665"/>
          </a:xfrm>
          <a:prstGeom prst="rect">
            <a:avLst/>
          </a:prstGeom>
          <a:noFill/>
        </p:spPr>
        <p:txBody>
          <a:bodyPr wrap="square" rtlCol="0">
            <a:spAutoFit/>
          </a:bodyPr>
          <a:lstStyle/>
          <a:p>
            <a:r>
              <a:rPr lang="en-US" sz="2400" dirty="0">
                <a:solidFill>
                  <a:schemeClr val="bg2">
                    <a:lumMod val="40000"/>
                    <a:lumOff val="60000"/>
                  </a:schemeClr>
                </a:solidFill>
              </a:rPr>
              <a:t>Start</a:t>
            </a:r>
            <a:endParaRPr lang="en-US" dirty="0">
              <a:solidFill>
                <a:schemeClr val="bg2">
                  <a:lumMod val="40000"/>
                  <a:lumOff val="60000"/>
                </a:schemeClr>
              </a:solidFill>
            </a:endParaRPr>
          </a:p>
        </p:txBody>
      </p:sp>
      <p:sp>
        <p:nvSpPr>
          <p:cNvPr id="22" name="TextBox 21"/>
          <p:cNvSpPr txBox="1"/>
          <p:nvPr/>
        </p:nvSpPr>
        <p:spPr>
          <a:xfrm>
            <a:off x="8228432" y="5270918"/>
            <a:ext cx="1587639" cy="461665"/>
          </a:xfrm>
          <a:prstGeom prst="rect">
            <a:avLst/>
          </a:prstGeom>
          <a:noFill/>
        </p:spPr>
        <p:txBody>
          <a:bodyPr wrap="square" rtlCol="0">
            <a:spAutoFit/>
          </a:bodyPr>
          <a:lstStyle/>
          <a:p>
            <a:r>
              <a:rPr lang="en-US" sz="2400" dirty="0">
                <a:solidFill>
                  <a:schemeClr val="bg2">
                    <a:lumMod val="40000"/>
                    <a:lumOff val="60000"/>
                  </a:schemeClr>
                </a:solidFill>
              </a:rPr>
              <a:t>Quit Game</a:t>
            </a:r>
          </a:p>
        </p:txBody>
      </p:sp>
      <p:sp>
        <p:nvSpPr>
          <p:cNvPr id="23" name="TextBox 22"/>
          <p:cNvSpPr txBox="1"/>
          <p:nvPr/>
        </p:nvSpPr>
        <p:spPr>
          <a:xfrm>
            <a:off x="3440304" y="5752680"/>
            <a:ext cx="1879042" cy="461665"/>
          </a:xfrm>
          <a:prstGeom prst="rect">
            <a:avLst/>
          </a:prstGeom>
          <a:noFill/>
        </p:spPr>
        <p:txBody>
          <a:bodyPr wrap="square" rtlCol="0">
            <a:spAutoFit/>
          </a:bodyPr>
          <a:lstStyle/>
          <a:p>
            <a:r>
              <a:rPr lang="en-US" sz="2400" dirty="0">
                <a:solidFill>
                  <a:schemeClr val="bg2">
                    <a:lumMod val="40000"/>
                    <a:lumOff val="60000"/>
                  </a:schemeClr>
                </a:solidFill>
              </a:rPr>
              <a:t>How To Play</a:t>
            </a:r>
          </a:p>
        </p:txBody>
      </p:sp>
      <p:sp>
        <p:nvSpPr>
          <p:cNvPr id="24" name="TextBox 23"/>
          <p:cNvSpPr txBox="1"/>
          <p:nvPr/>
        </p:nvSpPr>
        <p:spPr>
          <a:xfrm>
            <a:off x="5687319" y="6128382"/>
            <a:ext cx="1225899" cy="461665"/>
          </a:xfrm>
          <a:prstGeom prst="rect">
            <a:avLst/>
          </a:prstGeom>
          <a:noFill/>
        </p:spPr>
        <p:txBody>
          <a:bodyPr wrap="square" rtlCol="0">
            <a:spAutoFit/>
          </a:bodyPr>
          <a:lstStyle/>
          <a:p>
            <a:r>
              <a:rPr lang="en-US" sz="2400" dirty="0">
                <a:solidFill>
                  <a:schemeClr val="bg2">
                    <a:lumMod val="40000"/>
                    <a:lumOff val="60000"/>
                  </a:schemeClr>
                </a:solidFill>
              </a:rPr>
              <a:t>Credits</a:t>
            </a:r>
          </a:p>
        </p:txBody>
      </p:sp>
      <p:sp>
        <p:nvSpPr>
          <p:cNvPr id="25" name="TextBox 24"/>
          <p:cNvSpPr txBox="1"/>
          <p:nvPr/>
        </p:nvSpPr>
        <p:spPr>
          <a:xfrm>
            <a:off x="7331439" y="5752681"/>
            <a:ext cx="2140299" cy="461665"/>
          </a:xfrm>
          <a:prstGeom prst="rect">
            <a:avLst/>
          </a:prstGeom>
          <a:noFill/>
        </p:spPr>
        <p:txBody>
          <a:bodyPr wrap="square" rtlCol="0">
            <a:spAutoFit/>
          </a:bodyPr>
          <a:lstStyle/>
          <a:p>
            <a:r>
              <a:rPr lang="en-US" sz="2400" dirty="0">
                <a:solidFill>
                  <a:schemeClr val="bg2">
                    <a:lumMod val="40000"/>
                    <a:lumOff val="60000"/>
                  </a:schemeClr>
                </a:solidFill>
              </a:rPr>
              <a:t>Sound ON/OFF</a:t>
            </a:r>
          </a:p>
        </p:txBody>
      </p:sp>
    </p:spTree>
    <p:extLst>
      <p:ext uri="{BB962C8B-B14F-4D97-AF65-F5344CB8AC3E}">
        <p14:creationId xmlns:p14="http://schemas.microsoft.com/office/powerpoint/2010/main" val="2348864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335" y="-160774"/>
            <a:ext cx="10131425" cy="1456267"/>
          </a:xfrm>
        </p:spPr>
        <p:txBody>
          <a:bodyPr>
            <a:normAutofit/>
          </a:bodyPr>
          <a:lstStyle/>
          <a:p>
            <a:r>
              <a:rPr lang="en-US" sz="2800" b="1" u="sng" dirty="0">
                <a:solidFill>
                  <a:schemeClr val="accent3">
                    <a:lumMod val="60000"/>
                    <a:lumOff val="40000"/>
                  </a:schemeClr>
                </a:solidFill>
              </a:rPr>
              <a:t>Functions of pause menu:</a:t>
            </a:r>
          </a:p>
        </p:txBody>
      </p:sp>
      <p:sp>
        <p:nvSpPr>
          <p:cNvPr id="12" name="Right Arrow 11"/>
          <p:cNvSpPr/>
          <p:nvPr/>
        </p:nvSpPr>
        <p:spPr>
          <a:xfrm>
            <a:off x="4014900" y="5431971"/>
            <a:ext cx="974690" cy="190918"/>
          </a:xfrm>
          <a:prstGeom prst="rightArrow">
            <a:avLst/>
          </a:prstGeom>
          <a:gradFill>
            <a:gsLst>
              <a:gs pos="100000">
                <a:schemeClr val="accent3">
                  <a:lumMod val="75000"/>
                </a:schemeClr>
              </a:gs>
              <a:gs pos="100000">
                <a:schemeClr val="accent3">
                  <a:shade val="88000"/>
                  <a:lumMod val="88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TextBox 12"/>
          <p:cNvSpPr txBox="1"/>
          <p:nvPr/>
        </p:nvSpPr>
        <p:spPr>
          <a:xfrm>
            <a:off x="2735575" y="5270918"/>
            <a:ext cx="1424442" cy="461665"/>
          </a:xfrm>
          <a:prstGeom prst="rect">
            <a:avLst/>
          </a:prstGeom>
          <a:noFill/>
        </p:spPr>
        <p:txBody>
          <a:bodyPr wrap="square" rtlCol="0">
            <a:spAutoFit/>
          </a:bodyPr>
          <a:lstStyle/>
          <a:p>
            <a:r>
              <a:rPr lang="en-US" sz="2400" dirty="0">
                <a:solidFill>
                  <a:schemeClr val="bg2">
                    <a:lumMod val="40000"/>
                    <a:lumOff val="60000"/>
                  </a:schemeClr>
                </a:solidFill>
              </a:rPr>
              <a:t>Continue</a:t>
            </a:r>
          </a:p>
        </p:txBody>
      </p:sp>
      <p:sp>
        <p:nvSpPr>
          <p:cNvPr id="14" name="TextBox 13"/>
          <p:cNvSpPr txBox="1"/>
          <p:nvPr/>
        </p:nvSpPr>
        <p:spPr>
          <a:xfrm>
            <a:off x="4160017" y="5647732"/>
            <a:ext cx="2451798" cy="461665"/>
          </a:xfrm>
          <a:prstGeom prst="rect">
            <a:avLst/>
          </a:prstGeom>
          <a:noFill/>
        </p:spPr>
        <p:txBody>
          <a:bodyPr wrap="square" rtlCol="0">
            <a:spAutoFit/>
          </a:bodyPr>
          <a:lstStyle/>
          <a:p>
            <a:r>
              <a:rPr lang="en-US" sz="2400" dirty="0">
                <a:solidFill>
                  <a:schemeClr val="bg2">
                    <a:lumMod val="40000"/>
                    <a:lumOff val="60000"/>
                  </a:schemeClr>
                </a:solidFill>
              </a:rPr>
              <a:t>Restart</a:t>
            </a:r>
          </a:p>
        </p:txBody>
      </p:sp>
      <p:sp>
        <p:nvSpPr>
          <p:cNvPr id="15" name="TextBox 14"/>
          <p:cNvSpPr txBox="1"/>
          <p:nvPr/>
        </p:nvSpPr>
        <p:spPr>
          <a:xfrm>
            <a:off x="7816449" y="5803483"/>
            <a:ext cx="4231618" cy="461665"/>
          </a:xfrm>
          <a:prstGeom prst="rect">
            <a:avLst/>
          </a:prstGeom>
          <a:noFill/>
        </p:spPr>
        <p:txBody>
          <a:bodyPr wrap="square" rtlCol="0">
            <a:spAutoFit/>
          </a:bodyPr>
          <a:lstStyle/>
          <a:p>
            <a:r>
              <a:rPr lang="en-US" sz="2400" dirty="0">
                <a:solidFill>
                  <a:schemeClr val="bg2">
                    <a:lumMod val="40000"/>
                    <a:lumOff val="60000"/>
                  </a:schemeClr>
                </a:solidFill>
              </a:rPr>
              <a:t>Click it to return to main menu</a:t>
            </a:r>
          </a:p>
        </p:txBody>
      </p:sp>
      <p:sp>
        <p:nvSpPr>
          <p:cNvPr id="16" name="Left Arrow 15"/>
          <p:cNvSpPr/>
          <p:nvPr/>
        </p:nvSpPr>
        <p:spPr>
          <a:xfrm>
            <a:off x="6912098" y="5938857"/>
            <a:ext cx="904351" cy="190918"/>
          </a:xfrm>
          <a:prstGeom prst="leftArrow">
            <a:avLst/>
          </a:prstGeom>
          <a:gradFill>
            <a:gsLst>
              <a:gs pos="100000">
                <a:schemeClr val="accent3">
                  <a:lumMod val="75000"/>
                </a:schemeClr>
              </a:gs>
              <a:gs pos="100000">
                <a:schemeClr val="accent3">
                  <a:shade val="88000"/>
                  <a:lumMod val="88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7" name="Bent-Up Arrow 16"/>
          <p:cNvSpPr/>
          <p:nvPr/>
        </p:nvSpPr>
        <p:spPr>
          <a:xfrm>
            <a:off x="5163685" y="5647732"/>
            <a:ext cx="723481" cy="291125"/>
          </a:xfrm>
          <a:prstGeom prst="bentUpArrow">
            <a:avLst/>
          </a:prstGeom>
          <a:gradFill>
            <a:gsLst>
              <a:gs pos="100000">
                <a:schemeClr val="accent3">
                  <a:lumMod val="75000"/>
                </a:schemeClr>
              </a:gs>
              <a:gs pos="100000">
                <a:schemeClr val="accent3">
                  <a:shade val="88000"/>
                  <a:lumMod val="88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90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76084" y="-529389"/>
            <a:ext cx="9048539" cy="1865644"/>
          </a:xfrm>
        </p:spPr>
        <p:txBody>
          <a:bodyPr>
            <a:noAutofit/>
          </a:bodyPr>
          <a:lstStyle/>
          <a:p>
            <a:r>
              <a:rPr lang="en-US" sz="8000" cap="none" dirty="0">
                <a:ln w="0"/>
                <a:solidFill>
                  <a:schemeClr val="bg1">
                    <a:lumMod val="75000"/>
                    <a:lumOff val="25000"/>
                  </a:schemeClr>
                </a:solidFill>
                <a:effectLst>
                  <a:reflection blurRad="6350" stA="53000" endA="300" endPos="35500" dir="5400000" sy="-90000" algn="bl" rotWithShape="0"/>
                </a:effectLst>
              </a:rPr>
              <a:t>HOW</a:t>
            </a:r>
            <a:r>
              <a:rPr lang="en-US" sz="5400" cap="none" dirty="0">
                <a:ln w="0"/>
                <a:solidFill>
                  <a:schemeClr val="bg1">
                    <a:lumMod val="75000"/>
                    <a:lumOff val="25000"/>
                  </a:schemeClr>
                </a:solidFill>
                <a:effectLst>
                  <a:reflection blurRad="6350" stA="53000" endA="300" endPos="35500" dir="5400000" sy="-90000" algn="bl" rotWithShape="0"/>
                </a:effectLst>
              </a:rPr>
              <a:t> </a:t>
            </a:r>
            <a:r>
              <a:rPr lang="en-US" sz="8000" cap="none" dirty="0">
                <a:ln w="0"/>
                <a:solidFill>
                  <a:schemeClr val="bg1">
                    <a:lumMod val="75000"/>
                    <a:lumOff val="25000"/>
                  </a:schemeClr>
                </a:solidFill>
                <a:effectLst>
                  <a:reflection blurRad="6350" stA="53000" endA="300" endPos="35500" dir="5400000" sy="-90000" algn="bl" rotWithShape="0"/>
                </a:effectLst>
              </a:rPr>
              <a:t>TO!</a:t>
            </a:r>
            <a:endParaRPr lang="en-US" sz="8000" dirty="0">
              <a:solidFill>
                <a:schemeClr val="bg1">
                  <a:lumMod val="75000"/>
                  <a:lumOff val="25000"/>
                </a:schemeClr>
              </a:solidFill>
            </a:endParaRPr>
          </a:p>
        </p:txBody>
      </p:sp>
      <p:sp>
        <p:nvSpPr>
          <p:cNvPr id="3" name="Content Placeholder 2"/>
          <p:cNvSpPr>
            <a:spLocks noGrp="1"/>
          </p:cNvSpPr>
          <p:nvPr>
            <p:ph idx="1"/>
          </p:nvPr>
        </p:nvSpPr>
        <p:spPr>
          <a:xfrm>
            <a:off x="826479" y="1115789"/>
            <a:ext cx="10131425" cy="5606980"/>
          </a:xfrm>
        </p:spPr>
        <p:txBody>
          <a:bodyPr>
            <a:normAutofit fontScale="92500" lnSpcReduction="10000"/>
          </a:bodyPr>
          <a:lstStyle/>
          <a:p>
            <a:r>
              <a:rPr lang="en-US" sz="3200" dirty="0"/>
              <a:t>Press </a:t>
            </a:r>
            <a:r>
              <a:rPr lang="en-US" sz="3600" dirty="0">
                <a:solidFill>
                  <a:schemeClr val="bg2">
                    <a:lumMod val="75000"/>
                  </a:schemeClr>
                </a:solidFill>
              </a:rPr>
              <a:t>LEFT/RIGHT</a:t>
            </a:r>
            <a:r>
              <a:rPr lang="en-US" sz="3200" dirty="0"/>
              <a:t> arrow key or </a:t>
            </a:r>
            <a:r>
              <a:rPr lang="en-US" sz="4000" dirty="0">
                <a:solidFill>
                  <a:schemeClr val="accent3">
                    <a:lumMod val="60000"/>
                    <a:lumOff val="40000"/>
                  </a:schemeClr>
                </a:solidFill>
              </a:rPr>
              <a:t>A/D</a:t>
            </a:r>
            <a:r>
              <a:rPr lang="en-US" sz="3200" dirty="0"/>
              <a:t> to </a:t>
            </a:r>
            <a:r>
              <a:rPr lang="en-US" sz="4000" dirty="0">
                <a:solidFill>
                  <a:schemeClr val="accent6">
                    <a:lumMod val="75000"/>
                  </a:schemeClr>
                </a:solidFill>
              </a:rPr>
              <a:t>MOVE</a:t>
            </a:r>
            <a:r>
              <a:rPr lang="en-US" sz="3200" dirty="0"/>
              <a:t>.</a:t>
            </a:r>
          </a:p>
          <a:p>
            <a:r>
              <a:rPr lang="en-US" sz="3200" dirty="0"/>
              <a:t> For Level 1 &amp;2:</a:t>
            </a:r>
          </a:p>
          <a:p>
            <a:r>
              <a:rPr lang="en-US" sz="3200" dirty="0"/>
              <a:t> Press </a:t>
            </a:r>
            <a:r>
              <a:rPr lang="en-US" sz="4000" dirty="0">
                <a:solidFill>
                  <a:schemeClr val="bg2">
                    <a:lumMod val="75000"/>
                  </a:schemeClr>
                </a:solidFill>
              </a:rPr>
              <a:t>UP</a:t>
            </a:r>
            <a:r>
              <a:rPr lang="en-US" sz="3200" dirty="0"/>
              <a:t> arrow key or </a:t>
            </a:r>
            <a:r>
              <a:rPr lang="en-US" sz="4000" dirty="0">
                <a:solidFill>
                  <a:schemeClr val="accent3">
                    <a:lumMod val="60000"/>
                    <a:lumOff val="40000"/>
                  </a:schemeClr>
                </a:solidFill>
              </a:rPr>
              <a:t>W</a:t>
            </a:r>
            <a:r>
              <a:rPr lang="en-US" sz="3200" dirty="0"/>
              <a:t> to </a:t>
            </a:r>
            <a:r>
              <a:rPr lang="en-US" sz="4000" dirty="0">
                <a:solidFill>
                  <a:schemeClr val="accent6">
                    <a:lumMod val="75000"/>
                  </a:schemeClr>
                </a:solidFill>
              </a:rPr>
              <a:t>JUMP</a:t>
            </a:r>
            <a:r>
              <a:rPr lang="en-US" sz="3200" dirty="0"/>
              <a:t>.</a:t>
            </a:r>
          </a:p>
          <a:p>
            <a:r>
              <a:rPr lang="en-US" sz="3200" dirty="0"/>
              <a:t> Press </a:t>
            </a:r>
            <a:r>
              <a:rPr lang="en-US" sz="4000" dirty="0">
                <a:solidFill>
                  <a:schemeClr val="bg2">
                    <a:lumMod val="75000"/>
                  </a:schemeClr>
                </a:solidFill>
              </a:rPr>
              <a:t>UP/W</a:t>
            </a:r>
            <a:r>
              <a:rPr lang="en-US" sz="3200" dirty="0"/>
              <a:t> twice to use </a:t>
            </a:r>
            <a:r>
              <a:rPr lang="en-US" sz="4000" dirty="0">
                <a:solidFill>
                  <a:schemeClr val="accent6">
                    <a:lumMod val="75000"/>
                  </a:schemeClr>
                </a:solidFill>
              </a:rPr>
              <a:t>TURBO</a:t>
            </a:r>
            <a:r>
              <a:rPr lang="en-US" sz="3200" dirty="0"/>
              <a:t>!</a:t>
            </a:r>
          </a:p>
          <a:p>
            <a:r>
              <a:rPr lang="en-US" sz="3200" dirty="0"/>
              <a:t> For level 3:</a:t>
            </a:r>
          </a:p>
          <a:p>
            <a:r>
              <a:rPr lang="en-US" sz="3200" dirty="0"/>
              <a:t> Long press </a:t>
            </a:r>
            <a:r>
              <a:rPr lang="en-US" sz="4000" dirty="0">
                <a:solidFill>
                  <a:schemeClr val="bg2">
                    <a:lumMod val="75000"/>
                  </a:schemeClr>
                </a:solidFill>
              </a:rPr>
              <a:t>UP</a:t>
            </a:r>
            <a:r>
              <a:rPr lang="en-US" sz="3200" dirty="0"/>
              <a:t> arrow key to go </a:t>
            </a:r>
            <a:r>
              <a:rPr lang="en-US" sz="4000" dirty="0">
                <a:solidFill>
                  <a:schemeClr val="accent6">
                    <a:lumMod val="75000"/>
                  </a:schemeClr>
                </a:solidFill>
              </a:rPr>
              <a:t>UP</a:t>
            </a:r>
            <a:r>
              <a:rPr lang="en-US" sz="3200" dirty="0">
                <a:solidFill>
                  <a:schemeClr val="accent6">
                    <a:lumMod val="75000"/>
                  </a:schemeClr>
                </a:solidFill>
              </a:rPr>
              <a:t>.</a:t>
            </a:r>
          </a:p>
          <a:p>
            <a:r>
              <a:rPr lang="en-US" sz="3200" dirty="0"/>
              <a:t> Long press </a:t>
            </a:r>
            <a:r>
              <a:rPr lang="en-US" sz="4000" dirty="0">
                <a:solidFill>
                  <a:schemeClr val="bg2">
                    <a:lumMod val="75000"/>
                  </a:schemeClr>
                </a:solidFill>
              </a:rPr>
              <a:t>DOWN</a:t>
            </a:r>
            <a:r>
              <a:rPr lang="en-US" sz="3200" dirty="0"/>
              <a:t> arrow key to </a:t>
            </a:r>
            <a:r>
              <a:rPr lang="en-US" sz="4000" dirty="0">
                <a:solidFill>
                  <a:schemeClr val="accent6">
                    <a:lumMod val="75000"/>
                  </a:schemeClr>
                </a:solidFill>
              </a:rPr>
              <a:t>BEND DOWN</a:t>
            </a:r>
            <a:r>
              <a:rPr lang="en-US" sz="3200" dirty="0"/>
              <a:t>.</a:t>
            </a:r>
          </a:p>
          <a:p>
            <a:r>
              <a:rPr lang="en-US" sz="3200" dirty="0"/>
              <a:t> Press </a:t>
            </a:r>
            <a:r>
              <a:rPr lang="en-US" sz="4000" dirty="0">
                <a:solidFill>
                  <a:schemeClr val="bg2">
                    <a:lumMod val="75000"/>
                  </a:schemeClr>
                </a:solidFill>
              </a:rPr>
              <a:t>F</a:t>
            </a:r>
            <a:r>
              <a:rPr lang="en-US" sz="3200" dirty="0"/>
              <a:t> for </a:t>
            </a:r>
            <a:r>
              <a:rPr lang="en-US" sz="4000" dirty="0">
                <a:solidFill>
                  <a:schemeClr val="accent6">
                    <a:lumMod val="75000"/>
                  </a:schemeClr>
                </a:solidFill>
              </a:rPr>
              <a:t>PARABOLIC JUMP</a:t>
            </a:r>
            <a:r>
              <a:rPr lang="en-US" sz="3200" dirty="0"/>
              <a:t>.</a:t>
            </a:r>
            <a:r>
              <a:rPr lang="en-US" sz="3600" dirty="0"/>
              <a:t> </a:t>
            </a:r>
          </a:p>
          <a:p>
            <a:r>
              <a:rPr lang="en-US" sz="3500" dirty="0"/>
              <a:t> Press </a:t>
            </a:r>
            <a:r>
              <a:rPr lang="en-US" sz="3500" dirty="0">
                <a:solidFill>
                  <a:schemeClr val="bg2">
                    <a:lumMod val="75000"/>
                  </a:schemeClr>
                </a:solidFill>
              </a:rPr>
              <a:t>ESC</a:t>
            </a:r>
            <a:r>
              <a:rPr lang="en-US" sz="3500" dirty="0"/>
              <a:t> for </a:t>
            </a:r>
            <a:r>
              <a:rPr lang="en-US" sz="3500" dirty="0">
                <a:solidFill>
                  <a:schemeClr val="accent6">
                    <a:lumMod val="75000"/>
                  </a:schemeClr>
                </a:solidFill>
              </a:rPr>
              <a:t>Pause Menu</a:t>
            </a:r>
            <a:endParaRPr lang="en-US" sz="3600" dirty="0">
              <a:solidFill>
                <a:schemeClr val="accent6">
                  <a:lumMod val="75000"/>
                </a:schemeClr>
              </a:solidFill>
            </a:endParaRPr>
          </a:p>
        </p:txBody>
      </p:sp>
    </p:spTree>
    <p:extLst>
      <p:ext uri="{BB962C8B-B14F-4D97-AF65-F5344CB8AC3E}">
        <p14:creationId xmlns:p14="http://schemas.microsoft.com/office/powerpoint/2010/main" val="2929317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5364" y="-62949"/>
            <a:ext cx="10131425" cy="1456267"/>
          </a:xfrm>
        </p:spPr>
        <p:txBody>
          <a:bodyPr>
            <a:normAutofit/>
          </a:bodyPr>
          <a:lstStyle/>
          <a:p>
            <a:r>
              <a:rPr lang="en-US" sz="2800" b="1" u="sng" dirty="0">
                <a:solidFill>
                  <a:schemeClr val="accent3">
                    <a:lumMod val="60000"/>
                    <a:lumOff val="40000"/>
                  </a:schemeClr>
                </a:solidFill>
              </a:rPr>
              <a:t>Features of level 1 &amp; 2:</a:t>
            </a:r>
          </a:p>
        </p:txBody>
      </p:sp>
      <p:sp>
        <p:nvSpPr>
          <p:cNvPr id="3" name="Content Placeholder 2"/>
          <p:cNvSpPr>
            <a:spLocks noGrp="1"/>
          </p:cNvSpPr>
          <p:nvPr>
            <p:ph idx="1"/>
          </p:nvPr>
        </p:nvSpPr>
        <p:spPr>
          <a:xfrm>
            <a:off x="595366" y="924448"/>
            <a:ext cx="10131425" cy="2806840"/>
          </a:xfrm>
        </p:spPr>
        <p:txBody>
          <a:bodyPr>
            <a:normAutofit/>
          </a:bodyPr>
          <a:lstStyle/>
          <a:p>
            <a:r>
              <a:rPr lang="en-US" sz="2000" b="1" i="1" dirty="0">
                <a:solidFill>
                  <a:schemeClr val="accent2">
                    <a:lumMod val="60000"/>
                    <a:lumOff val="40000"/>
                  </a:schemeClr>
                </a:solidFill>
              </a:rPr>
              <a:t>There are some obstacles in these levels. You have to cross them without any collision with them. You have three lives. If you get any collision with them, the number of life of the character will decrease by one and a blast will happen. The faster you finish the level, the more points you get. Moreover, when the level will be completed ,you will get extra points depending on the number of character’s life you have saved. There is also an extra life for rescuing your character from danger.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903" y="3697137"/>
            <a:ext cx="605694" cy="60569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065" y="3617464"/>
            <a:ext cx="562001" cy="68536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4371" y="3825325"/>
            <a:ext cx="349317" cy="349317"/>
          </a:xfrm>
          <a:prstGeom prst="rect">
            <a:avLst/>
          </a:prstGeom>
        </p:spPr>
      </p:pic>
      <p:sp>
        <p:nvSpPr>
          <p:cNvPr id="12" name="TextBox 11"/>
          <p:cNvSpPr txBox="1"/>
          <p:nvPr/>
        </p:nvSpPr>
        <p:spPr>
          <a:xfrm>
            <a:off x="1372750" y="4433905"/>
            <a:ext cx="2000556" cy="461665"/>
          </a:xfrm>
          <a:prstGeom prst="rect">
            <a:avLst/>
          </a:prstGeom>
          <a:noFill/>
        </p:spPr>
        <p:txBody>
          <a:bodyPr wrap="square" rtlCol="0">
            <a:spAutoFit/>
          </a:bodyPr>
          <a:lstStyle/>
          <a:p>
            <a:r>
              <a:rPr lang="en-US" sz="2400" b="1" u="sng" dirty="0">
                <a:solidFill>
                  <a:schemeClr val="tx1">
                    <a:lumMod val="65000"/>
                  </a:schemeClr>
                </a:solidFill>
              </a:rPr>
              <a:t>Obstacles</a:t>
            </a:r>
          </a:p>
        </p:txBody>
      </p:sp>
      <p:sp>
        <p:nvSpPr>
          <p:cNvPr id="13" name="TextBox 12"/>
          <p:cNvSpPr txBox="1"/>
          <p:nvPr/>
        </p:nvSpPr>
        <p:spPr>
          <a:xfrm>
            <a:off x="5401196" y="4433905"/>
            <a:ext cx="1981381" cy="461665"/>
          </a:xfrm>
          <a:prstGeom prst="rect">
            <a:avLst/>
          </a:prstGeom>
          <a:noFill/>
        </p:spPr>
        <p:txBody>
          <a:bodyPr wrap="square" rtlCol="0">
            <a:spAutoFit/>
          </a:bodyPr>
          <a:lstStyle/>
          <a:p>
            <a:r>
              <a:rPr lang="en-US" sz="2400" b="1" dirty="0">
                <a:solidFill>
                  <a:schemeClr val="tx1">
                    <a:lumMod val="65000"/>
                  </a:schemeClr>
                </a:solidFill>
              </a:rPr>
              <a:t>Extra life</a:t>
            </a:r>
          </a:p>
        </p:txBody>
      </p:sp>
      <p:sp>
        <p:nvSpPr>
          <p:cNvPr id="14" name="TextBox 13"/>
          <p:cNvSpPr txBox="1"/>
          <p:nvPr/>
        </p:nvSpPr>
        <p:spPr>
          <a:xfrm>
            <a:off x="770020" y="5108003"/>
            <a:ext cx="9471260" cy="369332"/>
          </a:xfrm>
          <a:prstGeom prst="rect">
            <a:avLst/>
          </a:prstGeom>
          <a:noFill/>
        </p:spPr>
        <p:txBody>
          <a:bodyPr wrap="square" rtlCol="0">
            <a:spAutoFit/>
          </a:bodyPr>
          <a:lstStyle/>
          <a:p>
            <a:r>
              <a:rPr lang="en-US" b="1" i="1" dirty="0">
                <a:solidFill>
                  <a:schemeClr val="accent2">
                    <a:lumMod val="60000"/>
                    <a:lumOff val="40000"/>
                  </a:schemeClr>
                </a:solidFill>
              </a:rPr>
              <a:t>There are also some eye-catching features to make the levels </a:t>
            </a:r>
            <a:r>
              <a:rPr lang="en-US" b="1" i="1" dirty="0" err="1">
                <a:solidFill>
                  <a:schemeClr val="accent2">
                    <a:lumMod val="60000"/>
                    <a:lumOff val="40000"/>
                  </a:schemeClr>
                </a:solidFill>
              </a:rPr>
              <a:t>easier.Magic</a:t>
            </a:r>
            <a:r>
              <a:rPr lang="en-US" b="1" i="1" dirty="0">
                <a:solidFill>
                  <a:schemeClr val="accent2">
                    <a:lumMod val="60000"/>
                    <a:lumOff val="40000"/>
                  </a:schemeClr>
                </a:solidFill>
              </a:rPr>
              <a:t> carpet is one of them.</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8904" y="5551357"/>
            <a:ext cx="1524347" cy="736768"/>
          </a:xfrm>
          <a:prstGeom prst="rect">
            <a:avLst/>
          </a:prstGeom>
        </p:spPr>
      </p:pic>
      <p:sp>
        <p:nvSpPr>
          <p:cNvPr id="16" name="TextBox 15"/>
          <p:cNvSpPr txBox="1"/>
          <p:nvPr/>
        </p:nvSpPr>
        <p:spPr>
          <a:xfrm>
            <a:off x="4739243" y="6272285"/>
            <a:ext cx="2579571" cy="461665"/>
          </a:xfrm>
          <a:prstGeom prst="rect">
            <a:avLst/>
          </a:prstGeom>
          <a:noFill/>
        </p:spPr>
        <p:txBody>
          <a:bodyPr wrap="square" rtlCol="0">
            <a:spAutoFit/>
          </a:bodyPr>
          <a:lstStyle/>
          <a:p>
            <a:r>
              <a:rPr lang="en-US" sz="2400" b="1" u="sng" dirty="0">
                <a:solidFill>
                  <a:schemeClr val="tx1">
                    <a:lumMod val="65000"/>
                  </a:schemeClr>
                </a:solidFill>
              </a:rPr>
              <a:t>Magic Carpet</a:t>
            </a:r>
          </a:p>
        </p:txBody>
      </p:sp>
    </p:spTree>
    <p:extLst>
      <p:ext uri="{BB962C8B-B14F-4D97-AF65-F5344CB8AC3E}">
        <p14:creationId xmlns:p14="http://schemas.microsoft.com/office/powerpoint/2010/main" val="377818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3296" y="-237424"/>
            <a:ext cx="10131425" cy="1456267"/>
          </a:xfrm>
        </p:spPr>
        <p:txBody>
          <a:bodyPr/>
          <a:lstStyle/>
          <a:p>
            <a:r>
              <a:rPr lang="en-US" b="1" u="sng" dirty="0">
                <a:solidFill>
                  <a:schemeClr val="accent6">
                    <a:lumMod val="20000"/>
                    <a:lumOff val="80000"/>
                  </a:schemeClr>
                </a:solidFill>
              </a:rPr>
              <a:t>Features of level 3:</a:t>
            </a:r>
            <a:endParaRPr lang="en-US" dirty="0">
              <a:solidFill>
                <a:schemeClr val="accent6">
                  <a:lumMod val="20000"/>
                  <a:lumOff val="80000"/>
                </a:schemeClr>
              </a:solidFill>
            </a:endParaRPr>
          </a:p>
        </p:txBody>
      </p:sp>
      <p:sp>
        <p:nvSpPr>
          <p:cNvPr id="3" name="Content Placeholder 2"/>
          <p:cNvSpPr>
            <a:spLocks noGrp="1"/>
          </p:cNvSpPr>
          <p:nvPr>
            <p:ph idx="1"/>
          </p:nvPr>
        </p:nvSpPr>
        <p:spPr>
          <a:xfrm>
            <a:off x="647300" y="919658"/>
            <a:ext cx="10131425" cy="3649133"/>
          </a:xfrm>
        </p:spPr>
        <p:txBody>
          <a:bodyPr/>
          <a:lstStyle/>
          <a:p>
            <a:r>
              <a:rPr lang="en-US" sz="2000" b="1" i="1" dirty="0">
                <a:solidFill>
                  <a:schemeClr val="accent3">
                    <a:lumMod val="60000"/>
                    <a:lumOff val="40000"/>
                  </a:schemeClr>
                </a:solidFill>
              </a:rPr>
              <a:t>There are some obstacles in this </a:t>
            </a:r>
            <a:r>
              <a:rPr lang="en-US" sz="2000" b="1" i="1" dirty="0" err="1">
                <a:solidFill>
                  <a:schemeClr val="accent3">
                    <a:lumMod val="60000"/>
                    <a:lumOff val="40000"/>
                  </a:schemeClr>
                </a:solidFill>
              </a:rPr>
              <a:t>level.You</a:t>
            </a:r>
            <a:r>
              <a:rPr lang="en-US" sz="2000" b="1" i="1" dirty="0">
                <a:solidFill>
                  <a:schemeClr val="accent3">
                    <a:lumMod val="60000"/>
                    <a:lumOff val="40000"/>
                  </a:schemeClr>
                </a:solidFill>
              </a:rPr>
              <a:t> have to cross them with any collision with </a:t>
            </a:r>
            <a:r>
              <a:rPr lang="en-US" sz="2000" b="1" i="1" dirty="0" err="1">
                <a:solidFill>
                  <a:schemeClr val="accent3">
                    <a:lumMod val="60000"/>
                    <a:lumOff val="40000"/>
                  </a:schemeClr>
                </a:solidFill>
              </a:rPr>
              <a:t>them.You</a:t>
            </a:r>
            <a:r>
              <a:rPr lang="en-US" sz="2000" b="1" i="1" dirty="0">
                <a:solidFill>
                  <a:schemeClr val="accent3">
                    <a:lumMod val="60000"/>
                    <a:lumOff val="40000"/>
                  </a:schemeClr>
                </a:solidFill>
              </a:rPr>
              <a:t> have three </a:t>
            </a:r>
            <a:r>
              <a:rPr lang="en-US" sz="2000" b="1" i="1" dirty="0" err="1">
                <a:solidFill>
                  <a:schemeClr val="accent3">
                    <a:lumMod val="60000"/>
                    <a:lumOff val="40000"/>
                  </a:schemeClr>
                </a:solidFill>
              </a:rPr>
              <a:t>lives.If</a:t>
            </a:r>
            <a:r>
              <a:rPr lang="en-US" sz="2000" b="1" i="1" dirty="0">
                <a:solidFill>
                  <a:schemeClr val="accent3">
                    <a:lumMod val="60000"/>
                    <a:lumOff val="40000"/>
                  </a:schemeClr>
                </a:solidFill>
              </a:rPr>
              <a:t> you get any collision with </a:t>
            </a:r>
            <a:r>
              <a:rPr lang="en-US" sz="2000" b="1" i="1" dirty="0" err="1">
                <a:solidFill>
                  <a:schemeClr val="accent3">
                    <a:lumMod val="60000"/>
                    <a:lumOff val="40000"/>
                  </a:schemeClr>
                </a:solidFill>
              </a:rPr>
              <a:t>them,the</a:t>
            </a:r>
            <a:r>
              <a:rPr lang="en-US" sz="2000" b="1" i="1" dirty="0">
                <a:solidFill>
                  <a:schemeClr val="accent3">
                    <a:lumMod val="60000"/>
                    <a:lumOff val="40000"/>
                  </a:schemeClr>
                </a:solidFill>
              </a:rPr>
              <a:t> number of life of the character will decrease by one and a blast will </a:t>
            </a:r>
            <a:r>
              <a:rPr lang="en-US" sz="2000" b="1" i="1" dirty="0" err="1">
                <a:solidFill>
                  <a:schemeClr val="accent3">
                    <a:lumMod val="60000"/>
                    <a:lumOff val="40000"/>
                  </a:schemeClr>
                </a:solidFill>
              </a:rPr>
              <a:t>happen.The</a:t>
            </a:r>
            <a:r>
              <a:rPr lang="en-US" sz="2000" b="1" i="1" dirty="0">
                <a:solidFill>
                  <a:schemeClr val="accent3">
                    <a:lumMod val="60000"/>
                    <a:lumOff val="40000"/>
                  </a:schemeClr>
                </a:solidFill>
              </a:rPr>
              <a:t> faster you finish the </a:t>
            </a:r>
            <a:r>
              <a:rPr lang="en-US" sz="2000" b="1" i="1" dirty="0" err="1">
                <a:solidFill>
                  <a:schemeClr val="accent3">
                    <a:lumMod val="60000"/>
                    <a:lumOff val="40000"/>
                  </a:schemeClr>
                </a:solidFill>
              </a:rPr>
              <a:t>level,the</a:t>
            </a:r>
            <a:r>
              <a:rPr lang="en-US" sz="2000" b="1" i="1" dirty="0">
                <a:solidFill>
                  <a:schemeClr val="accent3">
                    <a:lumMod val="60000"/>
                    <a:lumOff val="40000"/>
                  </a:schemeClr>
                </a:solidFill>
              </a:rPr>
              <a:t> more points you get. Moreover, when the level will be completed ,you will get extra points depending on the number of character’s life you have </a:t>
            </a:r>
            <a:r>
              <a:rPr lang="en-US" sz="2000" b="1" i="1" dirty="0" err="1">
                <a:solidFill>
                  <a:schemeClr val="accent3">
                    <a:lumMod val="60000"/>
                    <a:lumOff val="40000"/>
                  </a:schemeClr>
                </a:solidFill>
              </a:rPr>
              <a:t>saved.There</a:t>
            </a:r>
            <a:r>
              <a:rPr lang="en-US" sz="2000" b="1" i="1" dirty="0">
                <a:solidFill>
                  <a:schemeClr val="accent3">
                    <a:lumMod val="60000"/>
                    <a:lumOff val="40000"/>
                  </a:schemeClr>
                </a:solidFill>
              </a:rPr>
              <a:t> is also an extra life for rescuing your character from danger. In this level you will face obstacles from up and right at the same </a:t>
            </a:r>
            <a:r>
              <a:rPr lang="en-US" sz="2000" b="1" i="1" dirty="0" err="1">
                <a:solidFill>
                  <a:schemeClr val="accent3">
                    <a:lumMod val="60000"/>
                    <a:lumOff val="40000"/>
                  </a:schemeClr>
                </a:solidFill>
              </a:rPr>
              <a:t>time.Also</a:t>
            </a:r>
            <a:r>
              <a:rPr lang="en-US" sz="2000" b="1" i="1" dirty="0">
                <a:solidFill>
                  <a:schemeClr val="accent3">
                    <a:lumMod val="60000"/>
                    <a:lumOff val="40000"/>
                  </a:schemeClr>
                </a:solidFill>
              </a:rPr>
              <a:t> you will face some </a:t>
            </a:r>
            <a:r>
              <a:rPr lang="en-US" sz="2000" b="1" i="1" dirty="0" err="1">
                <a:solidFill>
                  <a:schemeClr val="accent3">
                    <a:lumMod val="60000"/>
                    <a:lumOff val="40000"/>
                  </a:schemeClr>
                </a:solidFill>
              </a:rPr>
              <a:t>minecrafts</a:t>
            </a:r>
            <a:r>
              <a:rPr lang="en-US" sz="2000" b="1" i="1" dirty="0">
                <a:solidFill>
                  <a:schemeClr val="accent3">
                    <a:lumMod val="60000"/>
                    <a:lumOff val="40000"/>
                  </a:schemeClr>
                </a:solidFill>
              </a:rPr>
              <a:t> which is also your </a:t>
            </a:r>
            <a:r>
              <a:rPr lang="en-US" sz="2000" b="1" i="1" dirty="0" err="1">
                <a:solidFill>
                  <a:schemeClr val="accent3">
                    <a:lumMod val="60000"/>
                    <a:lumOff val="40000"/>
                  </a:schemeClr>
                </a:solidFill>
              </a:rPr>
              <a:t>enemy.You</a:t>
            </a:r>
            <a:r>
              <a:rPr lang="en-US" sz="2000" b="1" i="1" dirty="0">
                <a:solidFill>
                  <a:schemeClr val="accent3">
                    <a:lumMod val="60000"/>
                    <a:lumOff val="40000"/>
                  </a:schemeClr>
                </a:solidFill>
              </a:rPr>
              <a:t> just have to protect yourself from the enemies and reach the end </a:t>
            </a:r>
            <a:r>
              <a:rPr lang="en-US" sz="2000" b="1" i="1" dirty="0" err="1">
                <a:solidFill>
                  <a:schemeClr val="accent3">
                    <a:lumMod val="60000"/>
                    <a:lumOff val="40000"/>
                  </a:schemeClr>
                </a:solidFill>
              </a:rPr>
              <a:t>point.As</a:t>
            </a:r>
            <a:r>
              <a:rPr lang="en-US" sz="2000" b="1" i="1" dirty="0">
                <a:solidFill>
                  <a:schemeClr val="accent3">
                    <a:lumMod val="60000"/>
                    <a:lumOff val="40000"/>
                  </a:schemeClr>
                </a:solidFill>
              </a:rPr>
              <a:t> soon as you will reach the end point , you will get the treasure and your mission will be </a:t>
            </a:r>
            <a:r>
              <a:rPr lang="en-US" sz="2000" b="1" i="1" dirty="0" err="1">
                <a:solidFill>
                  <a:schemeClr val="accent3">
                    <a:lumMod val="60000"/>
                    <a:lumOff val="40000"/>
                  </a:schemeClr>
                </a:solidFill>
              </a:rPr>
              <a:t>successful.Some</a:t>
            </a:r>
            <a:r>
              <a:rPr lang="en-US" sz="2000" b="1" i="1" dirty="0">
                <a:solidFill>
                  <a:schemeClr val="accent3">
                    <a:lumMod val="60000"/>
                    <a:lumOff val="40000"/>
                  </a:schemeClr>
                </a:solidFill>
              </a:rPr>
              <a:t> examples of the enemies are given below:</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657" y="4408798"/>
            <a:ext cx="380970" cy="5638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3650" y="4395964"/>
            <a:ext cx="471542" cy="49848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1828" y="4375631"/>
            <a:ext cx="490777" cy="51882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9241" y="4355311"/>
            <a:ext cx="509997" cy="53913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9720" y="4365464"/>
            <a:ext cx="510012" cy="539154"/>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26353" y="4375631"/>
            <a:ext cx="519637" cy="549329"/>
          </a:xfrm>
          <a:prstGeom prst="rect">
            <a:avLst/>
          </a:prstGeom>
        </p:spPr>
      </p:pic>
      <p:sp>
        <p:nvSpPr>
          <p:cNvPr id="11" name="TextBox 10"/>
          <p:cNvSpPr txBox="1"/>
          <p:nvPr/>
        </p:nvSpPr>
        <p:spPr>
          <a:xfrm>
            <a:off x="2360785" y="5138603"/>
            <a:ext cx="2415942" cy="523220"/>
          </a:xfrm>
          <a:prstGeom prst="rect">
            <a:avLst/>
          </a:prstGeom>
          <a:noFill/>
        </p:spPr>
        <p:txBody>
          <a:bodyPr wrap="square" rtlCol="0">
            <a:spAutoFit/>
          </a:bodyPr>
          <a:lstStyle/>
          <a:p>
            <a:r>
              <a:rPr lang="en-US" sz="2800" u="sng" dirty="0">
                <a:solidFill>
                  <a:srgbClr val="FFD72D"/>
                </a:solidFill>
              </a:rPr>
              <a:t>Obstacles</a:t>
            </a:r>
          </a:p>
        </p:txBody>
      </p:sp>
      <p:sp>
        <p:nvSpPr>
          <p:cNvPr id="12" name="TextBox 11"/>
          <p:cNvSpPr txBox="1"/>
          <p:nvPr/>
        </p:nvSpPr>
        <p:spPr>
          <a:xfrm>
            <a:off x="981777" y="5725873"/>
            <a:ext cx="5775158" cy="707886"/>
          </a:xfrm>
          <a:prstGeom prst="rect">
            <a:avLst/>
          </a:prstGeom>
          <a:noFill/>
        </p:spPr>
        <p:txBody>
          <a:bodyPr wrap="square" rtlCol="0">
            <a:spAutoFit/>
          </a:bodyPr>
          <a:lstStyle/>
          <a:p>
            <a:r>
              <a:rPr lang="en-US" sz="2000" b="1" i="1" dirty="0">
                <a:solidFill>
                  <a:schemeClr val="accent3">
                    <a:lumMod val="60000"/>
                    <a:lumOff val="40000"/>
                  </a:schemeClr>
                </a:solidFill>
              </a:rPr>
              <a:t>For making the level </a:t>
            </a:r>
            <a:r>
              <a:rPr lang="en-US" sz="2000" b="1" i="1" dirty="0" err="1">
                <a:solidFill>
                  <a:schemeClr val="accent3">
                    <a:lumMod val="60000"/>
                    <a:lumOff val="40000"/>
                  </a:schemeClr>
                </a:solidFill>
              </a:rPr>
              <a:t>easier,you</a:t>
            </a:r>
            <a:r>
              <a:rPr lang="en-US" sz="2000" b="1" i="1" dirty="0">
                <a:solidFill>
                  <a:schemeClr val="accent3">
                    <a:lumMod val="60000"/>
                    <a:lumOff val="40000"/>
                  </a:schemeClr>
                </a:solidFill>
              </a:rPr>
              <a:t> also get an extra life and checkpoint.</a:t>
            </a:r>
          </a:p>
        </p:txBody>
      </p:sp>
    </p:spTree>
    <p:extLst>
      <p:ext uri="{BB962C8B-B14F-4D97-AF65-F5344CB8AC3E}">
        <p14:creationId xmlns:p14="http://schemas.microsoft.com/office/powerpoint/2010/main" val="413229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 name="Picture 2" descr="A close up of a sign&#10;&#10;Description automatically generated">
            <a:extLst>
              <a:ext uri="{FF2B5EF4-FFF2-40B4-BE49-F238E27FC236}">
                <a16:creationId xmlns:a16="http://schemas.microsoft.com/office/drawing/2014/main" id="{81C1D6C3-7C9D-4492-9B45-99592599926E}"/>
              </a:ext>
            </a:extLst>
          </p:cNvPr>
          <p:cNvPicPr>
            <a:picLocks noChangeAspect="1"/>
          </p:cNvPicPr>
          <p:nvPr/>
        </p:nvPicPr>
        <p:blipFill rotWithShape="1">
          <a:blip r:embed="rId3"/>
          <a:srcRect t="1889" b="17466"/>
          <a:stretch/>
        </p:blipFill>
        <p:spPr>
          <a:xfrm>
            <a:off x="20" y="10"/>
            <a:ext cx="12191980" cy="6857990"/>
          </a:xfrm>
          <a:prstGeom prst="rect">
            <a:avLst/>
          </a:prstGeom>
        </p:spPr>
      </p:pic>
      <p:sp>
        <p:nvSpPr>
          <p:cNvPr id="4" name="Rectangle 3">
            <a:extLst>
              <a:ext uri="{FF2B5EF4-FFF2-40B4-BE49-F238E27FC236}">
                <a16:creationId xmlns:a16="http://schemas.microsoft.com/office/drawing/2014/main" id="{347D2F06-EDF2-456A-A6B0-BED4DD4353FD}"/>
              </a:ext>
            </a:extLst>
          </p:cNvPr>
          <p:cNvSpPr/>
          <p:nvPr/>
        </p:nvSpPr>
        <p:spPr>
          <a:xfrm>
            <a:off x="60960" y="1366302"/>
            <a:ext cx="3448594" cy="4893647"/>
          </a:xfrm>
          <a:prstGeom prst="rect">
            <a:avLst/>
          </a:prstGeom>
          <a:noFill/>
        </p:spPr>
        <p:txBody>
          <a:bodyPr wrap="square" lIns="91440" tIns="45720" rIns="91440" bIns="45720">
            <a:spAutoFit/>
          </a:bodyPr>
          <a:lstStyle/>
          <a:p>
            <a:pPr algn="just"/>
            <a:r>
              <a:rPr lang="en-US" sz="2400" dirty="0">
                <a:ln w="0"/>
                <a:solidFill>
                  <a:srgbClr val="002060"/>
                </a:solidFill>
              </a:rPr>
              <a:t>If you can overcome the obstacles of the level, you will be scored according to your remaining life, time elapsed and level hardness. </a:t>
            </a:r>
          </a:p>
          <a:p>
            <a:pPr marL="342900" indent="-342900" algn="just">
              <a:buFont typeface="Arial" panose="020B0604020202020204" pitchFamily="34" charset="0"/>
              <a:buChar char="•"/>
            </a:pPr>
            <a:r>
              <a:rPr lang="en-US" sz="2400" dirty="0">
                <a:ln w="0"/>
                <a:solidFill>
                  <a:srgbClr val="002060"/>
                </a:solidFill>
              </a:rPr>
              <a:t>You can then go to the next level or play the level again for a better score.</a:t>
            </a:r>
            <a:r>
              <a:rPr lang="en-US" sz="2400" b="0" cap="none" spc="0" dirty="0">
                <a:ln w="0"/>
                <a:solidFill>
                  <a:srgbClr val="002060"/>
                </a:solidFill>
                <a:effectLst/>
              </a:rPr>
              <a:t> </a:t>
            </a:r>
          </a:p>
          <a:p>
            <a:pPr marL="342900" indent="-342900" algn="just">
              <a:buFont typeface="Arial" panose="020B0604020202020204" pitchFamily="34" charset="0"/>
              <a:buChar char="•"/>
            </a:pPr>
            <a:r>
              <a:rPr lang="en-US" sz="2400" dirty="0">
                <a:ln w="0"/>
                <a:solidFill>
                  <a:srgbClr val="002060"/>
                </a:solidFill>
              </a:rPr>
              <a:t>You can also check your position in the leaderboard.</a:t>
            </a:r>
            <a:endParaRPr lang="en-US" sz="2400" b="0" cap="none" spc="0" dirty="0">
              <a:ln w="0"/>
              <a:solidFill>
                <a:srgbClr val="002060"/>
              </a:solidFill>
              <a:effectLst/>
            </a:endParaRPr>
          </a:p>
        </p:txBody>
      </p:sp>
    </p:spTree>
    <p:extLst>
      <p:ext uri="{BB962C8B-B14F-4D97-AF65-F5344CB8AC3E}">
        <p14:creationId xmlns:p14="http://schemas.microsoft.com/office/powerpoint/2010/main" val="2868134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otalTime>22</TotalTime>
  <Words>666</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ASOBU KA SHINU</vt:lpstr>
      <vt:lpstr>Story of the game:</vt:lpstr>
      <vt:lpstr>Getting player name:</vt:lpstr>
      <vt:lpstr>Functions of main menu:</vt:lpstr>
      <vt:lpstr>Functions of pause menu:</vt:lpstr>
      <vt:lpstr>HOW TO!</vt:lpstr>
      <vt:lpstr>Features of level 1 &amp; 2:</vt:lpstr>
      <vt:lpstr>Features of level 3:</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ASOBU KA SHINU</dc:title>
  <dc:creator>Mobaswirul Islam</dc:creator>
  <cp:lastModifiedBy>Mobaswirul Islam</cp:lastModifiedBy>
  <cp:revision>5</cp:revision>
  <dcterms:created xsi:type="dcterms:W3CDTF">2019-09-19T16:54:50Z</dcterms:created>
  <dcterms:modified xsi:type="dcterms:W3CDTF">2019-09-19T17:33:15Z</dcterms:modified>
</cp:coreProperties>
</file>