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746EC189-1E81-4A2D-98B6-0B15F1A713D6}">
  <a:tblStyle styleId="{746EC189-1E81-4A2D-98B6-0B15F1A713D6}" styleName="Table_0">
    <a:wholeTbl>
      <a:tcTxStyle b="off" i="off">
        <a:font>
          <a:latin typeface="Euphemia"/>
          <a:ea typeface="Euphemia"/>
          <a:cs typeface="Euphem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tcBdr/>
        <a:fill>
          <a:solidFill>
            <a:srgbClr val="CFCE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E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Euphemia"/>
          <a:ea typeface="Euphemia"/>
          <a:cs typeface="Euphem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Euphemia"/>
          <a:ea typeface="Euphemia"/>
          <a:cs typeface="Euphem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Euphemia"/>
          <a:ea typeface="Euphemia"/>
          <a:cs typeface="Euphem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Euphemia"/>
          <a:ea typeface="Euphemia"/>
          <a:cs typeface="Euphem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92" y="-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0621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 с рисунком">
  <p:cSld name="Титульный слайд с рисунком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2"/>
          <p:cNvGrpSpPr/>
          <p:nvPr/>
        </p:nvGrpSpPr>
        <p:grpSpPr>
          <a:xfrm>
            <a:off x="761136" y="1501519"/>
            <a:ext cx="10476000" cy="63125"/>
            <a:chOff x="507492" y="1501519"/>
            <a:chExt cx="8129100" cy="63125"/>
          </a:xfrm>
        </p:grpSpPr>
        <p:cxnSp>
          <p:nvCxnSpPr>
            <p:cNvPr id="42" name="Google Shape;42;p2"/>
            <p:cNvCxnSpPr/>
            <p:nvPr/>
          </p:nvCxnSpPr>
          <p:spPr>
            <a:xfrm>
              <a:off x="507492" y="1564644"/>
              <a:ext cx="81291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507492" y="1501519"/>
              <a:ext cx="81291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4" name="Google Shape;44;p2"/>
          <p:cNvSpPr/>
          <p:nvPr/>
        </p:nvSpPr>
        <p:spPr>
          <a:xfrm>
            <a:off x="0" y="5778124"/>
            <a:ext cx="12192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7342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104900" y="4511784"/>
            <a:ext cx="57342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47524" cy="229209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"/>
          <p:cNvSpPr>
            <a:spLocks noGrp="1"/>
          </p:cNvSpPr>
          <p:nvPr>
            <p:ph type="pic" idx="2"/>
          </p:nvPr>
        </p:nvSpPr>
        <p:spPr>
          <a:xfrm>
            <a:off x="6981063" y="1310656"/>
            <a:ext cx="5211000" cy="4208700"/>
          </a:xfrm>
          <a:prstGeom prst="rect">
            <a:avLst/>
          </a:prstGeom>
          <a:solidFill>
            <a:srgbClr val="DED9D6"/>
          </a:solidFill>
          <a:ln>
            <a:noFill/>
          </a:ln>
        </p:spPr>
        <p:txBody>
          <a:bodyPr spcFirstLastPara="1" wrap="square" lIns="0" tIns="1005825" rIns="0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>
            <a:spLocks noGrp="1"/>
          </p:cNvSpPr>
          <p:nvPr>
            <p:ph type="pic" idx="2"/>
          </p:nvPr>
        </p:nvSpPr>
        <p:spPr>
          <a:xfrm>
            <a:off x="4654671" y="1600199"/>
            <a:ext cx="6430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88700" rIns="0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33969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body" idx="1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 rot="5400000">
            <a:off x="7323900" y="2413825"/>
            <a:ext cx="58119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 rot="5400000">
            <a:off x="2248446" y="-778325"/>
            <a:ext cx="5811900" cy="8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132" name="Google Shape;132;p13"/>
          <p:cNvGrpSpPr/>
          <p:nvPr/>
        </p:nvGrpSpPr>
        <p:grpSpPr>
          <a:xfrm rot="5400000">
            <a:off x="-1630194" y="600963"/>
            <a:ext cx="5632704" cy="84404"/>
            <a:chOff x="1073150" y="1219201"/>
            <a:chExt cx="10058400" cy="63125"/>
          </a:xfrm>
        </p:grpSpPr>
        <p:cxnSp>
          <p:nvCxnSpPr>
            <p:cNvPr id="133" name="Google Shape;133;p13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13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 dirty="0"/>
          </a:p>
        </p:txBody>
      </p:sp>
      <p:sp>
        <p:nvSpPr>
          <p:cNvPr id="54" name="Google Shape;54;p3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body" idx="1"/>
          </p:nvPr>
        </p:nvSpPr>
        <p:spPr>
          <a:xfrm>
            <a:off x="5641848" y="1600199"/>
            <a:ext cx="54453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marL="91440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marL="137160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marL="182880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1104900" y="1600200"/>
            <a:ext cx="4384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0" y="5778124"/>
            <a:ext cx="12192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0" y="0"/>
            <a:ext cx="12192000" cy="10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100965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1104898" y="4511784"/>
            <a:ext cx="100965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72" name="Google Shape;7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4445" y="0"/>
            <a:ext cx="1747524" cy="2292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6"/>
          <p:cNvGrpSpPr/>
          <p:nvPr/>
        </p:nvGrpSpPr>
        <p:grpSpPr>
          <a:xfrm>
            <a:off x="-760973" y="-1501519"/>
            <a:ext cx="13714385" cy="7083869"/>
            <a:chOff x="-676480" y="-1501519"/>
            <a:chExt cx="12191648" cy="7083869"/>
          </a:xfrm>
        </p:grpSpPr>
        <p:grpSp>
          <p:nvGrpSpPr>
            <p:cNvPr id="75" name="Google Shape;75;p6"/>
            <p:cNvGrpSpPr/>
            <p:nvPr/>
          </p:nvGrpSpPr>
          <p:grpSpPr>
            <a:xfrm>
              <a:off x="676639" y="1501519"/>
              <a:ext cx="10838529" cy="63125"/>
              <a:chOff x="507492" y="1501519"/>
              <a:chExt cx="8129100" cy="63125"/>
            </a:xfrm>
          </p:grpSpPr>
          <p:cxnSp>
            <p:nvCxnSpPr>
              <p:cNvPr id="76" name="Google Shape;76;p6"/>
              <p:cNvCxnSpPr/>
              <p:nvPr/>
            </p:nvCxnSpPr>
            <p:spPr>
              <a:xfrm>
                <a:off x="507492" y="1564644"/>
                <a:ext cx="81291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6"/>
              <p:cNvCxnSpPr/>
              <p:nvPr/>
            </p:nvCxnSpPr>
            <p:spPr>
              <a:xfrm>
                <a:off x="507492" y="1501519"/>
                <a:ext cx="81291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8" name="Google Shape;78;p6"/>
            <p:cNvSpPr/>
            <p:nvPr/>
          </p:nvSpPr>
          <p:spPr>
            <a:xfrm>
              <a:off x="647402" y="2640850"/>
              <a:ext cx="10838700" cy="294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" name="Google Shape;79;p6"/>
            <p:cNvGrpSpPr/>
            <p:nvPr/>
          </p:nvGrpSpPr>
          <p:grpSpPr>
            <a:xfrm rot="10800000">
              <a:off x="-676480" y="-1501519"/>
              <a:ext cx="10838529" cy="63125"/>
              <a:chOff x="507492" y="1501519"/>
              <a:chExt cx="8129100" cy="63125"/>
            </a:xfrm>
          </p:grpSpPr>
          <p:cxnSp>
            <p:nvCxnSpPr>
              <p:cNvPr id="80" name="Google Shape;80;p6"/>
              <p:cNvCxnSpPr/>
              <p:nvPr/>
            </p:nvCxnSpPr>
            <p:spPr>
              <a:xfrm>
                <a:off x="507492" y="1564644"/>
                <a:ext cx="8129100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6"/>
              <p:cNvCxnSpPr/>
              <p:nvPr/>
            </p:nvCxnSpPr>
            <p:spPr>
              <a:xfrm>
                <a:off x="507492" y="1501519"/>
                <a:ext cx="81291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104899" y="2971806"/>
            <a:ext cx="10071000" cy="16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104899" y="4655956"/>
            <a:ext cx="100710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2000"/>
              <a:buNone/>
              <a:defRPr sz="2000">
                <a:solidFill>
                  <a:srgbClr val="96939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800"/>
              <a:buNone/>
              <a:defRPr sz="1800">
                <a:solidFill>
                  <a:srgbClr val="96939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49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2"/>
          </p:nvPr>
        </p:nvSpPr>
        <p:spPr>
          <a:xfrm>
            <a:off x="6172200" y="1600200"/>
            <a:ext cx="49149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4919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2"/>
          </p:nvPr>
        </p:nvSpPr>
        <p:spPr>
          <a:xfrm>
            <a:off x="1104900" y="2424112"/>
            <a:ext cx="49194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body" idx="3"/>
          </p:nvPr>
        </p:nvSpPr>
        <p:spPr>
          <a:xfrm>
            <a:off x="6166110" y="1600200"/>
            <a:ext cx="4919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body" idx="4"/>
          </p:nvPr>
        </p:nvSpPr>
        <p:spPr>
          <a:xfrm>
            <a:off x="6166110" y="2424112"/>
            <a:ext cx="4919400" cy="3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dt" idx="10"/>
          </p:nvPr>
        </p:nvSpPr>
        <p:spPr>
          <a:xfrm>
            <a:off x="1104899" y="6356351"/>
            <a:ext cx="182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ftr" idx="11"/>
          </p:nvPr>
        </p:nvSpPr>
        <p:spPr>
          <a:xfrm>
            <a:off x="2934459" y="6356350"/>
            <a:ext cx="63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9B8F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34" name="Google Shape;34;p1"/>
          <p:cNvGrpSpPr/>
          <p:nvPr/>
        </p:nvGrpSpPr>
        <p:grpSpPr>
          <a:xfrm>
            <a:off x="1065316" y="1392069"/>
            <a:ext cx="9984974" cy="84404"/>
            <a:chOff x="1073150" y="1219201"/>
            <a:chExt cx="10058400" cy="63125"/>
          </a:xfrm>
        </p:grpSpPr>
        <p:cxnSp>
          <p:nvCxnSpPr>
            <p:cNvPr id="35" name="Google Shape;35;p1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36;p1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ctrTitle"/>
          </p:nvPr>
        </p:nvSpPr>
        <p:spPr>
          <a:xfrm>
            <a:off x="1104900" y="2292094"/>
            <a:ext cx="5427600" cy="2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ru-RU" dirty="0" smtClean="0"/>
              <a:t>КОМПЬЮТЕРНЫЙ</a:t>
            </a:r>
            <a:br>
              <a:rPr lang="ru-RU" dirty="0" smtClean="0"/>
            </a:br>
            <a:r>
              <a:rPr lang="ru-RU" dirty="0" smtClean="0"/>
              <a:t>СИНТАКСИС</a:t>
            </a:r>
            <a:r>
              <a:rPr lang="ru-RU" dirty="0"/>
              <a:t/>
            </a:r>
            <a:br>
              <a:rPr lang="ru-RU" dirty="0"/>
            </a:br>
            <a:r>
              <a:rPr lang="ru-RU" sz="2800" dirty="0">
                <a:solidFill>
                  <a:schemeClr val="accent3"/>
                </a:solidFill>
              </a:rPr>
              <a:t>ВАЛЕНТНОСТИ СЛОВА</a:t>
            </a:r>
            <a:br>
              <a:rPr lang="ru-RU" sz="2800" dirty="0">
                <a:solidFill>
                  <a:schemeClr val="accent3"/>
                </a:solidFill>
              </a:rPr>
            </a:br>
            <a:r>
              <a:rPr lang="ru-RU" sz="2800" dirty="0">
                <a:solidFill>
                  <a:schemeClr val="accent3"/>
                </a:solidFill>
              </a:rPr>
              <a:t>АКТАНТЫ И СИРКОНСТАНТЫ</a:t>
            </a:r>
            <a:endParaRPr sz="2800" dirty="0">
              <a:solidFill>
                <a:schemeClr val="accent3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09" y="1311275"/>
            <a:ext cx="5948268" cy="420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Синтаксические валентности и модель управления</a:t>
            </a:r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Синтаксические валентности, свойственные всем или почти всем лексемам той или иной части речи, называются </a:t>
            </a:r>
            <a:r>
              <a:rPr lang="ru-RU" sz="1600" b="1" dirty="0">
                <a:solidFill>
                  <a:srgbClr val="7030A0"/>
                </a:solidFill>
              </a:rPr>
              <a:t>категориальными</a:t>
            </a:r>
            <a:r>
              <a:rPr lang="ru-RU" sz="1600" dirty="0">
                <a:solidFill>
                  <a:schemeClr val="dk2"/>
                </a:solidFill>
              </a:rPr>
              <a:t>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так, всякий предлог имеет активную валентность на существительное (</a:t>
            </a:r>
            <a:r>
              <a:rPr lang="ru-RU" sz="1600" i="1" dirty="0">
                <a:solidFill>
                  <a:srgbClr val="0070C0"/>
                </a:solidFill>
              </a:rPr>
              <a:t>для кота</a:t>
            </a:r>
            <a:r>
              <a:rPr lang="ru-RU" sz="1600" dirty="0">
                <a:solidFill>
                  <a:schemeClr val="dk2"/>
                </a:solidFill>
              </a:rPr>
              <a:t>) и пассивную валентность на глагол (</a:t>
            </a:r>
            <a:r>
              <a:rPr lang="ru-RU" sz="1600" i="1" dirty="0">
                <a:solidFill>
                  <a:srgbClr val="0070C0"/>
                </a:solidFill>
              </a:rPr>
              <a:t>старается для</a:t>
            </a:r>
            <a:r>
              <a:rPr lang="ru-RU" sz="1600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все глаголы (кажется) имеют активную валентность на наречие (</a:t>
            </a:r>
            <a:r>
              <a:rPr lang="ru-RU" sz="1600" i="1" dirty="0">
                <a:solidFill>
                  <a:srgbClr val="0070C0"/>
                </a:solidFill>
              </a:rPr>
              <a:t>долго думает</a:t>
            </a:r>
            <a:r>
              <a:rPr lang="ru-RU" sz="1600" dirty="0">
                <a:solidFill>
                  <a:schemeClr val="dk2"/>
                </a:solidFill>
              </a:rPr>
              <a:t>) и пассивную валентность на подчинительный союз (</a:t>
            </a:r>
            <a:r>
              <a:rPr lang="ru-RU" sz="1600" i="1" dirty="0">
                <a:solidFill>
                  <a:srgbClr val="0070C0"/>
                </a:solidFill>
              </a:rPr>
              <a:t>что думает</a:t>
            </a:r>
            <a:r>
              <a:rPr lang="ru-RU" sz="1600" dirty="0">
                <a:solidFill>
                  <a:schemeClr val="dk2"/>
                </a:solidFill>
              </a:rPr>
              <a:t>, </a:t>
            </a:r>
            <a:r>
              <a:rPr lang="ru-RU" sz="1600" i="1" dirty="0">
                <a:solidFill>
                  <a:srgbClr val="0070C0"/>
                </a:solidFill>
              </a:rPr>
              <a:t>когда думает</a:t>
            </a:r>
            <a:r>
              <a:rPr lang="ru-RU" sz="1600" dirty="0">
                <a:solidFill>
                  <a:schemeClr val="dk2"/>
                </a:solidFill>
              </a:rPr>
              <a:t>);</a:t>
            </a:r>
            <a:endParaRPr sz="1600" dirty="0">
              <a:solidFill>
                <a:schemeClr val="dk2"/>
              </a:solidFill>
            </a:endParaRPr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Синтаксические валентности, свойственные только части лексем данной части речи, называются </a:t>
            </a:r>
            <a:r>
              <a:rPr lang="ru-RU" sz="1600" b="1" dirty="0" err="1">
                <a:solidFill>
                  <a:srgbClr val="7030A0"/>
                </a:solidFill>
              </a:rPr>
              <a:t>субкатегориальными</a:t>
            </a:r>
            <a:r>
              <a:rPr lang="ru-RU" sz="1600" dirty="0">
                <a:solidFill>
                  <a:schemeClr val="dk2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не все предлоги имеют активную валентность на существительное в пред. падеже (</a:t>
            </a:r>
            <a:r>
              <a:rPr lang="ru-RU" sz="1600" i="1" dirty="0">
                <a:solidFill>
                  <a:srgbClr val="0070C0"/>
                </a:solidFill>
              </a:rPr>
              <a:t>о коте</a:t>
            </a:r>
            <a:r>
              <a:rPr lang="ru-RU" sz="1600" dirty="0">
                <a:solidFill>
                  <a:schemeClr val="dk2"/>
                </a:solidFill>
              </a:rPr>
              <a:t>, </a:t>
            </a:r>
            <a:br>
              <a:rPr lang="ru-RU" sz="1600" dirty="0">
                <a:solidFill>
                  <a:schemeClr val="dk2"/>
                </a:solidFill>
              </a:rPr>
            </a:br>
            <a:r>
              <a:rPr lang="ru-RU" sz="1600" i="1" dirty="0">
                <a:solidFill>
                  <a:srgbClr val="0070C0"/>
                </a:solidFill>
              </a:rPr>
              <a:t>на коте</a:t>
            </a:r>
            <a:r>
              <a:rPr lang="ru-RU" sz="1600" dirty="0">
                <a:solidFill>
                  <a:schemeClr val="dk2"/>
                </a:solidFill>
              </a:rPr>
              <a:t>, но *</a:t>
            </a:r>
            <a:r>
              <a:rPr lang="ru-RU" sz="1600" i="1" dirty="0">
                <a:solidFill>
                  <a:srgbClr val="0070C0"/>
                </a:solidFill>
              </a:rPr>
              <a:t>для коте</a:t>
            </a:r>
            <a:r>
              <a:rPr lang="ru-RU" sz="1600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только переходные глаголы имеют активную валентность на существительное в вин. падеже (</a:t>
            </a:r>
            <a:r>
              <a:rPr lang="ru-RU" sz="1600" i="1" dirty="0">
                <a:solidFill>
                  <a:srgbClr val="0070C0"/>
                </a:solidFill>
              </a:rPr>
              <a:t>вижу кота</a:t>
            </a:r>
            <a:r>
              <a:rPr lang="ru-RU" sz="1600" dirty="0">
                <a:solidFill>
                  <a:schemeClr val="dk2"/>
                </a:solidFill>
              </a:rPr>
              <a:t>, </a:t>
            </a:r>
            <a:r>
              <a:rPr lang="ru-RU" sz="1600" i="1" dirty="0">
                <a:solidFill>
                  <a:srgbClr val="0070C0"/>
                </a:solidFill>
              </a:rPr>
              <a:t>знаю тайну</a:t>
            </a:r>
            <a:r>
              <a:rPr lang="ru-RU" sz="1600" dirty="0">
                <a:solidFill>
                  <a:schemeClr val="dk2"/>
                </a:solidFill>
              </a:rPr>
              <a:t>, </a:t>
            </a:r>
            <a:r>
              <a:rPr lang="ru-RU" sz="1600" i="1" dirty="0">
                <a:solidFill>
                  <a:srgbClr val="0070C0"/>
                </a:solidFill>
              </a:rPr>
              <a:t>ломаю парту</a:t>
            </a:r>
            <a:r>
              <a:rPr lang="ru-RU" sz="1600" dirty="0">
                <a:solidFill>
                  <a:schemeClr val="dk2"/>
                </a:solidFill>
              </a:rPr>
              <a:t>,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chemeClr val="dk2"/>
                </a:solidFill>
              </a:rPr>
              <a:t>но *</a:t>
            </a:r>
            <a:r>
              <a:rPr lang="ru-RU" sz="1600" i="1" dirty="0">
                <a:solidFill>
                  <a:srgbClr val="0070C0"/>
                </a:solidFill>
              </a:rPr>
              <a:t>сплю кота</a:t>
            </a:r>
            <a:r>
              <a:rPr lang="ru-RU" sz="1600" dirty="0">
                <a:solidFill>
                  <a:srgbClr val="002060"/>
                </a:solidFill>
              </a:rPr>
              <a:t>, *</a:t>
            </a:r>
            <a:r>
              <a:rPr lang="ru-RU" sz="1600" i="1" dirty="0">
                <a:solidFill>
                  <a:srgbClr val="0070C0"/>
                </a:solidFill>
              </a:rPr>
              <a:t>верю тайну</a:t>
            </a:r>
            <a:r>
              <a:rPr lang="ru-RU" sz="1600" dirty="0">
                <a:solidFill>
                  <a:schemeClr val="dk2"/>
                </a:solidFill>
              </a:rPr>
              <a:t>);</a:t>
            </a:r>
            <a:endParaRPr sz="1600" dirty="0">
              <a:solidFill>
                <a:schemeClr val="dk2"/>
              </a:solidFill>
            </a:endParaRPr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Какие синтаксические валентности лексемы нам в первую очередь важно отразить в словаре?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Синтаксические валентности и модель управления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Char char="▪"/>
            </a:pPr>
            <a:r>
              <a:rPr lang="ru-RU" sz="1600" b="1" dirty="0">
                <a:solidFill>
                  <a:srgbClr val="7030A0"/>
                </a:solidFill>
              </a:rPr>
              <a:t>Модель управления </a:t>
            </a:r>
            <a:r>
              <a:rPr lang="ru-RU" sz="1600" dirty="0">
                <a:solidFill>
                  <a:schemeClr val="dk2"/>
                </a:solidFill>
              </a:rPr>
              <a:t>(или </a:t>
            </a:r>
            <a:r>
              <a:rPr lang="ru-RU" sz="1600" b="1" dirty="0">
                <a:solidFill>
                  <a:srgbClr val="7030A0"/>
                </a:solidFill>
              </a:rPr>
              <a:t>диатеза</a:t>
            </a:r>
            <a:r>
              <a:rPr lang="ru-RU" sz="1600" dirty="0">
                <a:solidFill>
                  <a:schemeClr val="dk2"/>
                </a:solidFill>
              </a:rPr>
              <a:t>) лексической единицы </a:t>
            </a:r>
            <a:r>
              <a:rPr lang="ru-RU" sz="1600" dirty="0"/>
              <a:t>—</a:t>
            </a:r>
            <a:r>
              <a:rPr lang="ru-RU" sz="1600" i="1" dirty="0"/>
              <a:t> </a:t>
            </a:r>
            <a:r>
              <a:rPr lang="ru-RU" sz="1600" dirty="0">
                <a:solidFill>
                  <a:schemeClr val="dk2"/>
                </a:solidFill>
              </a:rPr>
              <a:t>схема соответствия между её семантическими и наиболее важными синтаксическими валентностями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163-165], см. также [Апресян 1974; Мельчук 1974; </a:t>
            </a:r>
            <a:r>
              <a:rPr lang="ru-RU" sz="1600" dirty="0" err="1">
                <a:solidFill>
                  <a:schemeClr val="dk2"/>
                </a:solidFill>
              </a:rPr>
              <a:t>Sadler</a:t>
            </a:r>
            <a:r>
              <a:rPr lang="ru-RU" sz="1600" dirty="0">
                <a:solidFill>
                  <a:schemeClr val="dk2"/>
                </a:solidFill>
              </a:rPr>
              <a:t> &amp; </a:t>
            </a:r>
            <a:r>
              <a:rPr lang="ru-RU" sz="1600" dirty="0" err="1">
                <a:solidFill>
                  <a:schemeClr val="dk2"/>
                </a:solidFill>
              </a:rPr>
              <a:t>Spencer</a:t>
            </a:r>
            <a:r>
              <a:rPr lang="ru-RU" sz="1600" dirty="0">
                <a:solidFill>
                  <a:schemeClr val="dk2"/>
                </a:solidFill>
              </a:rPr>
              <a:t> 2017].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ru-RU" sz="1600" dirty="0">
                <a:solidFill>
                  <a:srgbClr val="002060"/>
                </a:solidFill>
              </a:rPr>
              <a:t>	X </a:t>
            </a:r>
            <a:r>
              <a:rPr lang="ru-RU" sz="1600" b="1" dirty="0">
                <a:solidFill>
                  <a:srgbClr val="002060"/>
                </a:solidFill>
              </a:rPr>
              <a:t>показывает</a:t>
            </a:r>
            <a:r>
              <a:rPr lang="ru-RU" sz="1600" dirty="0">
                <a:solidFill>
                  <a:srgbClr val="002060"/>
                </a:solidFill>
              </a:rPr>
              <a:t> Y Z-у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ru-RU" sz="1600" dirty="0">
                <a:solidFill>
                  <a:srgbClr val="002060"/>
                </a:solidFill>
              </a:rPr>
              <a:t>	</a:t>
            </a: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ru-RU" sz="1600" dirty="0">
                <a:solidFill>
                  <a:srgbClr val="002060"/>
                </a:solidFill>
              </a:rPr>
              <a:t>	X </a:t>
            </a:r>
            <a:r>
              <a:rPr lang="ru-RU" sz="1600" b="1" dirty="0">
                <a:solidFill>
                  <a:srgbClr val="002060"/>
                </a:solidFill>
              </a:rPr>
              <a:t>обижается</a:t>
            </a:r>
            <a:r>
              <a:rPr lang="ru-RU" sz="1600" dirty="0">
                <a:solidFill>
                  <a:srgbClr val="002060"/>
                </a:solidFill>
              </a:rPr>
              <a:t> на Y-а за Z; X обижается, что Z</a:t>
            </a: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ru-RU" sz="1600" dirty="0">
                <a:solidFill>
                  <a:srgbClr val="002060"/>
                </a:solidFill>
              </a:rPr>
              <a:t>	</a:t>
            </a:r>
            <a:r>
              <a:rPr lang="ru-RU" sz="1600" dirty="0">
                <a:solidFill>
                  <a:schemeClr val="dk2"/>
                </a:solidFill>
              </a:rPr>
              <a:t>Ср. стандартное определение </a:t>
            </a:r>
            <a:r>
              <a:rPr lang="ru-RU" sz="1600" b="1" dirty="0">
                <a:solidFill>
                  <a:srgbClr val="7030A0"/>
                </a:solidFill>
              </a:rPr>
              <a:t>залога</a:t>
            </a:r>
            <a:r>
              <a:rPr lang="ru-RU" sz="1600" dirty="0">
                <a:solidFill>
                  <a:schemeClr val="dk2"/>
                </a:solidFill>
              </a:rPr>
              <a:t> как морфологически маркированной на глаголе мены диатезы [Мельчук, </a:t>
            </a:r>
            <a:r>
              <a:rPr lang="ru-RU" sz="1600" dirty="0" err="1">
                <a:solidFill>
                  <a:schemeClr val="dk2"/>
                </a:solidFill>
              </a:rPr>
              <a:t>Холодович</a:t>
            </a:r>
            <a:r>
              <a:rPr lang="ru-RU" sz="1600" dirty="0">
                <a:solidFill>
                  <a:schemeClr val="dk2"/>
                </a:solidFill>
              </a:rPr>
              <a:t> 1970]</a:t>
            </a:r>
            <a:r>
              <a:rPr lang="en-US" sz="1600" dirty="0">
                <a:solidFill>
                  <a:schemeClr val="dk2"/>
                </a:solidFill>
              </a:rPr>
              <a:t>.</a:t>
            </a: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212" name="Google Shape;212;p2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graphicFrame>
        <p:nvGraphicFramePr>
          <p:cNvPr id="213" name="Google Shape;213;p24"/>
          <p:cNvGraphicFramePr/>
          <p:nvPr/>
        </p:nvGraphicFramePr>
        <p:xfrm>
          <a:off x="1459122" y="4102566"/>
          <a:ext cx="8127975" cy="1285260"/>
        </p:xfrm>
        <a:graphic>
          <a:graphicData uri="http://schemas.openxmlformats.org/drawingml/2006/table">
            <a:tbl>
              <a:tblPr firstRow="1" bandRow="1">
                <a:noFill/>
                <a:tableStyleId>{746EC189-1E81-4A2D-98B6-0B15F1A713D6}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Z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Nom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/>
                        <a:t>на</a:t>
                      </a:r>
                      <a:r>
                        <a:rPr lang="ru-RU" sz="1800"/>
                        <a:t> + Acc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1) </a:t>
                      </a:r>
                      <a:r>
                        <a:rPr lang="ru-RU" sz="1800" i="1"/>
                        <a:t>за</a:t>
                      </a:r>
                      <a:r>
                        <a:rPr lang="ru-RU" sz="1800"/>
                        <a:t> + Acc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2) </a:t>
                      </a:r>
                      <a:r>
                        <a:rPr lang="ru-RU" sz="1800" i="1"/>
                        <a:t>что</a:t>
                      </a:r>
                      <a:r>
                        <a:rPr lang="ru-RU" sz="1800"/>
                        <a:t> + придаточное</a:t>
                      </a:r>
                      <a:br>
                        <a:rPr lang="ru-RU" sz="1800"/>
                      </a:br>
                      <a:r>
                        <a:rPr lang="ru-RU" sz="1800"/>
                        <a:t>предложение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4" name="Google Shape;214;p24"/>
          <p:cNvGraphicFramePr/>
          <p:nvPr>
            <p:extLst>
              <p:ext uri="{D42A27DB-BD31-4B8C-83A1-F6EECF244321}">
                <p14:modId xmlns:p14="http://schemas.microsoft.com/office/powerpoint/2010/main" val="3405301224"/>
              </p:ext>
            </p:extLst>
          </p:nvPr>
        </p:nvGraphicFramePr>
        <p:xfrm>
          <a:off x="1459122" y="2776527"/>
          <a:ext cx="8127975" cy="741700"/>
        </p:xfrm>
        <a:graphic>
          <a:graphicData uri="http://schemas.openxmlformats.org/drawingml/2006/table">
            <a:tbl>
              <a:tblPr firstRow="1" bandRow="1">
                <a:noFill/>
                <a:tableStyleId>{746EC189-1E81-4A2D-98B6-0B15F1A713D6}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Z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Nom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Acc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 err="1"/>
                        <a:t>Dat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Синтаксические валентности и модель управления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ru-RU" sz="1600" dirty="0">
                <a:solidFill>
                  <a:srgbClr val="002060"/>
                </a:solidFill>
              </a:rPr>
              <a:t>	X-у </a:t>
            </a:r>
            <a:r>
              <a:rPr lang="ru-RU" sz="1600" b="1" dirty="0">
                <a:solidFill>
                  <a:srgbClr val="002060"/>
                </a:solidFill>
              </a:rPr>
              <a:t>стыдно</a:t>
            </a:r>
            <a:r>
              <a:rPr lang="ru-RU" sz="1600" dirty="0">
                <a:solidFill>
                  <a:srgbClr val="002060"/>
                </a:solidFill>
              </a:rPr>
              <a:t> (перед Y-ом) за Z / что Z / Z</a:t>
            </a: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Возможно, разные частные значения </a:t>
            </a:r>
            <a:r>
              <a:rPr lang="ru-RU" sz="1600" i="1" dirty="0">
                <a:solidFill>
                  <a:srgbClr val="0070C0"/>
                </a:solidFill>
              </a:rPr>
              <a:t>стыдно</a:t>
            </a:r>
            <a:r>
              <a:rPr lang="ru-RU" sz="1600" dirty="0">
                <a:solidFill>
                  <a:schemeClr val="dk2"/>
                </a:solidFill>
              </a:rPr>
              <a:t> имеют несколько разные наборы валентностей, </a:t>
            </a:r>
            <a:br>
              <a:rPr lang="ru-RU" sz="1600" dirty="0">
                <a:solidFill>
                  <a:schemeClr val="dk2"/>
                </a:solidFill>
              </a:rPr>
            </a:br>
            <a:r>
              <a:rPr lang="ru-RU" sz="1600" dirty="0">
                <a:solidFill>
                  <a:schemeClr val="dk2"/>
                </a:solidFill>
              </a:rPr>
              <a:t>см. [Иорданская 1984; </a:t>
            </a:r>
            <a:r>
              <a:rPr lang="ru-RU" sz="1600" dirty="0" err="1">
                <a:solidFill>
                  <a:schemeClr val="dk2"/>
                </a:solidFill>
              </a:rPr>
              <a:t>Шмелёв</a:t>
            </a:r>
            <a:r>
              <a:rPr lang="ru-RU" sz="1600" dirty="0">
                <a:solidFill>
                  <a:schemeClr val="dk2"/>
                </a:solidFill>
              </a:rPr>
              <a:t> 2002: 118-125; </a:t>
            </a:r>
            <a:r>
              <a:rPr lang="ru-RU" sz="1600" dirty="0" err="1">
                <a:solidFill>
                  <a:schemeClr val="dk2"/>
                </a:solidFill>
              </a:rPr>
              <a:t>Иоанесян</a:t>
            </a:r>
            <a:r>
              <a:rPr lang="ru-RU" sz="1600" dirty="0">
                <a:solidFill>
                  <a:schemeClr val="dk2"/>
                </a:solidFill>
              </a:rPr>
              <a:t> 2016].</a:t>
            </a:r>
            <a:endParaRPr dirty="0"/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Примеры на контаминацию Z1) и Z2) :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мне стыдно за тебя, что ты </a:t>
            </a:r>
            <a:r>
              <a:rPr lang="ru-RU" sz="1600" i="1" dirty="0" err="1">
                <a:solidFill>
                  <a:srgbClr val="0070C0"/>
                </a:solidFill>
              </a:rPr>
              <a:t>постишь</a:t>
            </a:r>
            <a:r>
              <a:rPr lang="ru-RU" sz="1600" i="1" dirty="0">
                <a:solidFill>
                  <a:srgbClr val="0070C0"/>
                </a:solidFill>
              </a:rPr>
              <a:t> древний баян </a:t>
            </a:r>
            <a:r>
              <a:rPr lang="ru-RU" sz="1600" dirty="0"/>
              <a:t>[</a:t>
            </a:r>
            <a:r>
              <a:rPr lang="ru-RU" sz="1600" dirty="0" err="1"/>
              <a:t>Pikabu</a:t>
            </a:r>
            <a:r>
              <a:rPr lang="ru-RU" sz="1600" dirty="0"/>
              <a:t> (2015)]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А мне стыдно за тебя, что тебе не стыдно и вообще </a:t>
            </a:r>
            <a:r>
              <a:rPr lang="ru-RU" sz="1600" i="1" dirty="0" err="1">
                <a:solidFill>
                  <a:srgbClr val="0070C0"/>
                </a:solidFill>
              </a:rPr>
              <a:t>пох</a:t>
            </a:r>
            <a:r>
              <a:rPr lang="ru-RU" sz="1600" i="1" dirty="0">
                <a:solidFill>
                  <a:srgbClr val="0070C0"/>
                </a:solidFill>
              </a:rPr>
              <a:t> когда оскорбляют твою нацию и национальную кухню! </a:t>
            </a:r>
            <a:r>
              <a:rPr lang="ru-RU" sz="1600" dirty="0"/>
              <a:t>[</a:t>
            </a:r>
            <a:r>
              <a:rPr lang="ru-RU" sz="1600" dirty="0" err="1"/>
              <a:t>tjournal</a:t>
            </a:r>
            <a:r>
              <a:rPr lang="ru-RU" sz="1600" dirty="0"/>
              <a:t> (2019)]</a:t>
            </a:r>
            <a:endParaRPr sz="1600" dirty="0">
              <a:solidFill>
                <a:srgbClr val="00206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221" name="Google Shape;221;p2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graphicFrame>
        <p:nvGraphicFramePr>
          <p:cNvPr id="222" name="Google Shape;222;p25"/>
          <p:cNvGraphicFramePr/>
          <p:nvPr/>
        </p:nvGraphicFramePr>
        <p:xfrm>
          <a:off x="1120212" y="1986605"/>
          <a:ext cx="8136575" cy="1559580"/>
        </p:xfrm>
        <a:graphic>
          <a:graphicData uri="http://schemas.openxmlformats.org/drawingml/2006/table">
            <a:tbl>
              <a:tblPr firstRow="1" bandRow="1">
                <a:noFill/>
                <a:tableStyleId>{746EC189-1E81-4A2D-98B6-0B15F1A713D6}</a:tableStyleId>
              </a:tblPr>
              <a:tblGrid>
                <a:gridCol w="25069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1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186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X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Z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/>
                        <a:t>Dat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i="1"/>
                        <a:t>перед</a:t>
                      </a:r>
                      <a:r>
                        <a:rPr lang="ru-RU" sz="1800"/>
                        <a:t> + Instr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1) </a:t>
                      </a:r>
                      <a:r>
                        <a:rPr lang="ru-RU" sz="1800" i="1"/>
                        <a:t>за</a:t>
                      </a:r>
                      <a:r>
                        <a:rPr lang="ru-RU" sz="1800"/>
                        <a:t> + Acc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2) </a:t>
                      </a:r>
                      <a:r>
                        <a:rPr lang="ru-RU" sz="1800" i="1"/>
                        <a:t>что</a:t>
                      </a:r>
                      <a:r>
                        <a:rPr lang="ru-RU" sz="1800"/>
                        <a:t> + придаточное</a:t>
                      </a:r>
                      <a:br>
                        <a:rPr lang="ru-RU" sz="1800"/>
                      </a:br>
                      <a:r>
                        <a:rPr lang="ru-RU" sz="1800"/>
                        <a:t>предложение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/>
                        <a:t>3) инфинитивный оборот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8654" y="1986605"/>
            <a:ext cx="1890085" cy="136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и сирконстанты</a:t>
            </a:r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(</a:t>
            </a:r>
            <a:r>
              <a:rPr lang="ru-RU" sz="1600" b="1" dirty="0">
                <a:solidFill>
                  <a:srgbClr val="7030A0"/>
                </a:solidFill>
              </a:rPr>
              <a:t>Синтаксический</a:t>
            </a:r>
            <a:r>
              <a:rPr lang="ru-RU" sz="1600" dirty="0">
                <a:solidFill>
                  <a:schemeClr val="dk2"/>
                </a:solidFill>
              </a:rPr>
              <a:t>) </a:t>
            </a:r>
            <a:r>
              <a:rPr lang="ru-RU" sz="1600" b="1" dirty="0">
                <a:solidFill>
                  <a:srgbClr val="7030A0"/>
                </a:solidFill>
              </a:rPr>
              <a:t>актант </a:t>
            </a:r>
            <a:r>
              <a:rPr lang="ru-RU" sz="1600" dirty="0">
                <a:solidFill>
                  <a:schemeClr val="dk2"/>
                </a:solidFill>
              </a:rPr>
              <a:t>предикатной лексемы </a:t>
            </a:r>
            <a:r>
              <a:rPr lang="ru-RU" sz="1600" dirty="0"/>
              <a:t>— </a:t>
            </a:r>
            <a:r>
              <a:rPr lang="ru-RU" sz="1600" dirty="0">
                <a:solidFill>
                  <a:schemeClr val="dk2"/>
                </a:solidFill>
              </a:rPr>
              <a:t>единица, которая заполняет в предложении активную синтаксическую валентность предикатной лексемы и при этом соответствует какой-то её семантической валентности (</a:t>
            </a:r>
            <a:r>
              <a:rPr lang="ru-RU" sz="1600" dirty="0" err="1">
                <a:solidFill>
                  <a:schemeClr val="dk2"/>
                </a:solidFill>
              </a:rPr>
              <a:t>партиципанту</a:t>
            </a:r>
            <a:r>
              <a:rPr lang="ru-RU" sz="1600" dirty="0">
                <a:solidFill>
                  <a:schemeClr val="dk2"/>
                </a:solidFill>
              </a:rPr>
              <a:t>).</a:t>
            </a:r>
            <a:endParaRPr sz="1600" dirty="0">
              <a:solidFill>
                <a:schemeClr val="dk2"/>
              </a:solidFill>
            </a:endParaRPr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030A0"/>
              </a:buClr>
              <a:buSzPts val="1600"/>
              <a:buChar char="▪"/>
            </a:pPr>
            <a:r>
              <a:rPr lang="ru-RU" sz="1600" b="1" dirty="0" err="1">
                <a:solidFill>
                  <a:srgbClr val="7030A0"/>
                </a:solidFill>
              </a:rPr>
              <a:t>Сирконстант</a:t>
            </a:r>
            <a:r>
              <a:rPr lang="ru-RU" sz="1600" dirty="0">
                <a:solidFill>
                  <a:schemeClr val="dk2"/>
                </a:solidFill>
              </a:rPr>
              <a:t> предикатной лексемы </a:t>
            </a:r>
            <a:r>
              <a:rPr lang="ru-RU" sz="1600" dirty="0"/>
              <a:t>— </a:t>
            </a:r>
            <a:r>
              <a:rPr lang="ru-RU" sz="1600" dirty="0">
                <a:solidFill>
                  <a:schemeClr val="dk2"/>
                </a:solidFill>
              </a:rPr>
              <a:t>единица, которая заполняет в предложении активную синтаксическую валентность предикатной лексемы и при этом не соответствует никакой её семантической валентности.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166]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</a:t>
            </a:r>
            <a:r>
              <a:rPr lang="ru-RU" sz="1600" i="1" u="sng" dirty="0">
                <a:solidFill>
                  <a:srgbClr val="0070C0"/>
                </a:solidFill>
              </a:rPr>
              <a:t>Она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сегодня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уходит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от меня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к нему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вместе с собакой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без всяких сожалений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Потому что </a:t>
            </a:r>
            <a:r>
              <a:rPr lang="ru-RU" sz="1600" i="1" u="sng" dirty="0">
                <a:solidFill>
                  <a:srgbClr val="0070C0"/>
                </a:solidFill>
              </a:rPr>
              <a:t>Васе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опять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завидно</a:t>
            </a:r>
            <a:r>
              <a:rPr lang="ru-RU" sz="1600" i="1" dirty="0">
                <a:solidFill>
                  <a:srgbClr val="0070C0"/>
                </a:solidFill>
              </a:rPr>
              <a:t>, </a:t>
            </a:r>
            <a:r>
              <a:rPr lang="ru-RU" sz="1600" i="1" u="sng" dirty="0">
                <a:solidFill>
                  <a:srgbClr val="0070C0"/>
                </a:solidFill>
              </a:rPr>
              <a:t>что у Маши столько </a:t>
            </a:r>
            <a:r>
              <a:rPr lang="ru-RU" sz="1600" i="1" u="sng" dirty="0" err="1">
                <a:solidFill>
                  <a:srgbClr val="0070C0"/>
                </a:solidFill>
              </a:rPr>
              <a:t>репостов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</a:t>
            </a:r>
            <a:r>
              <a:rPr lang="ru-RU" sz="1600" i="1" u="sng" dirty="0">
                <a:solidFill>
                  <a:srgbClr val="0070C0"/>
                </a:solidFill>
              </a:rPr>
              <a:t> до ужаса поразившая его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новость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о приезде ревизора</a:t>
            </a:r>
            <a:endParaRPr sz="1600" i="1" dirty="0">
              <a:solidFill>
                <a:srgbClr val="0070C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</a:t>
            </a:r>
            <a:r>
              <a:rPr lang="ru-RU" sz="1600" i="1" u="sng" dirty="0">
                <a:solidFill>
                  <a:srgbClr val="0070C0"/>
                </a:solidFill>
              </a:rPr>
              <a:t>всем известная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любовь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Сони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к трём апельсинам 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</a:t>
            </a:r>
            <a:r>
              <a:rPr lang="ru-RU" sz="1600" i="1" u="sng" dirty="0">
                <a:solidFill>
                  <a:srgbClr val="0070C0"/>
                </a:solidFill>
              </a:rPr>
              <a:t>всегда отличавшая Соню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любовь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к трём апельсинам</a:t>
            </a:r>
            <a:endParaRPr sz="1600" i="1" u="sng" dirty="0">
              <a:solidFill>
                <a:srgbClr val="0070C0"/>
              </a:solidFill>
            </a:endParaRPr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Из определения очевидно следует, что в </a:t>
            </a:r>
            <a:r>
              <a:rPr lang="ru-RU" sz="1600" b="1" dirty="0">
                <a:solidFill>
                  <a:schemeClr val="dk2"/>
                </a:solidFill>
              </a:rPr>
              <a:t>модели управления </a:t>
            </a:r>
            <a:r>
              <a:rPr lang="ru-RU" sz="1600" dirty="0">
                <a:solidFill>
                  <a:schemeClr val="dk2"/>
                </a:solidFill>
              </a:rPr>
              <a:t>отражаются только </a:t>
            </a:r>
            <a:r>
              <a:rPr lang="ru-RU" sz="1600" b="1" dirty="0">
                <a:solidFill>
                  <a:schemeClr val="dk2"/>
                </a:solidFill>
              </a:rPr>
              <a:t>актанты</a:t>
            </a:r>
            <a:r>
              <a:rPr lang="ru-RU" sz="1600" dirty="0">
                <a:solidFill>
                  <a:schemeClr val="dk2"/>
                </a:solidFill>
              </a:rPr>
              <a:t>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синтаксические и семантические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104900" y="1478756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Актанты далеко не всегда находятся во взаимно-однозначном соответствии с </a:t>
            </a:r>
            <a:r>
              <a:rPr lang="ru-RU" sz="1600" dirty="0" err="1">
                <a:solidFill>
                  <a:schemeClr val="dk2"/>
                </a:solidFill>
              </a:rPr>
              <a:t>партиципантами</a:t>
            </a:r>
            <a:r>
              <a:rPr lang="ru-RU" sz="1600" dirty="0">
                <a:solidFill>
                  <a:schemeClr val="dk2"/>
                </a:solidFill>
              </a:rPr>
              <a:t>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167]. Так, глагол </a:t>
            </a:r>
            <a:r>
              <a:rPr lang="ru-RU" sz="1600" i="1" dirty="0">
                <a:solidFill>
                  <a:srgbClr val="0070C0"/>
                </a:solidFill>
              </a:rPr>
              <a:t>промахнуться</a:t>
            </a:r>
            <a:r>
              <a:rPr lang="ru-RU" sz="1600" dirty="0">
                <a:solidFill>
                  <a:schemeClr val="dk2"/>
                </a:solidFill>
              </a:rPr>
              <a:t> имеет три или четыре семантические валентности: </a:t>
            </a:r>
            <a:br>
              <a:rPr lang="ru-RU" sz="1600" dirty="0">
                <a:solidFill>
                  <a:schemeClr val="dk2"/>
                </a:solidFill>
              </a:rPr>
            </a:br>
            <a:r>
              <a:rPr lang="ru-RU" sz="1600" dirty="0">
                <a:solidFill>
                  <a:schemeClr val="dk2"/>
                </a:solidFill>
              </a:rPr>
              <a:t>‘A </a:t>
            </a:r>
            <a:r>
              <a:rPr lang="ru-RU" sz="1600" dirty="0" err="1">
                <a:solidFill>
                  <a:schemeClr val="dk2"/>
                </a:solidFill>
              </a:rPr>
              <a:t>каузирует</a:t>
            </a:r>
            <a:r>
              <a:rPr lang="ru-RU" sz="1600" dirty="0">
                <a:solidFill>
                  <a:schemeClr val="dk2"/>
                </a:solidFill>
              </a:rPr>
              <a:t> B (возможно, посредством D) двигаться к C, имея целью </a:t>
            </a:r>
            <a:r>
              <a:rPr lang="ru-RU" sz="1600" dirty="0" err="1">
                <a:solidFill>
                  <a:schemeClr val="dk2"/>
                </a:solidFill>
              </a:rPr>
              <a:t>каузировать</a:t>
            </a:r>
            <a:r>
              <a:rPr lang="ru-RU" sz="1600" dirty="0">
                <a:solidFill>
                  <a:schemeClr val="dk2"/>
                </a:solidFill>
              </a:rPr>
              <a:t> контакт B и C, однако траектория B проходит мимо C’. В то же время этот глагол обычно употребляется без дополнений, соответствующих B, C и D: *</a:t>
            </a:r>
            <a:r>
              <a:rPr lang="ru-RU" sz="1600" i="1" dirty="0">
                <a:solidFill>
                  <a:srgbClr val="0070C0"/>
                </a:solidFill>
              </a:rPr>
              <a:t>Он промахнулся в окно бутылкой</a:t>
            </a:r>
            <a:r>
              <a:rPr lang="ru-RU" sz="1600" dirty="0">
                <a:solidFill>
                  <a:schemeClr val="dk2"/>
                </a:solidFill>
              </a:rPr>
              <a:t>; *</a:t>
            </a:r>
            <a:r>
              <a:rPr lang="ru-RU" sz="1600" i="1" dirty="0">
                <a:solidFill>
                  <a:srgbClr val="0070C0"/>
                </a:solidFill>
              </a:rPr>
              <a:t>Он промахнулся по зайцу пулей</a:t>
            </a:r>
            <a:r>
              <a:rPr lang="ru-RU" sz="1600" dirty="0">
                <a:solidFill>
                  <a:schemeClr val="dk2"/>
                </a:solidFill>
              </a:rPr>
              <a:t>; *</a:t>
            </a:r>
            <a:r>
              <a:rPr lang="ru-RU" sz="1600" i="1" dirty="0">
                <a:solidFill>
                  <a:srgbClr val="0070C0"/>
                </a:solidFill>
              </a:rPr>
              <a:t>Он промахнулся кулаком мне в лицо </a:t>
            </a:r>
            <a:r>
              <a:rPr lang="ru-RU" sz="1600" dirty="0">
                <a:solidFill>
                  <a:schemeClr val="dk2"/>
                </a:solidFill>
              </a:rPr>
              <a:t>[Мельчук 1</a:t>
            </a:r>
            <a:r>
              <a:rPr lang="en-US" sz="1600" dirty="0">
                <a:solidFill>
                  <a:schemeClr val="dk2"/>
                </a:solidFill>
              </a:rPr>
              <a:t>9</a:t>
            </a:r>
            <a:r>
              <a:rPr lang="ru-RU" sz="1600" dirty="0">
                <a:solidFill>
                  <a:schemeClr val="dk2"/>
                </a:solidFill>
              </a:rPr>
              <a:t>74: 134].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Подобные </a:t>
            </a:r>
            <a:r>
              <a:rPr lang="ru-RU" sz="1600" dirty="0" err="1">
                <a:solidFill>
                  <a:schemeClr val="dk2"/>
                </a:solidFill>
              </a:rPr>
              <a:t>партиципанты</a:t>
            </a:r>
            <a:r>
              <a:rPr lang="ru-RU" sz="1600" dirty="0">
                <a:solidFill>
                  <a:schemeClr val="dk2"/>
                </a:solidFill>
              </a:rPr>
              <a:t> называются </a:t>
            </a:r>
            <a:r>
              <a:rPr lang="ru-RU" sz="1600" b="1" dirty="0">
                <a:solidFill>
                  <a:srgbClr val="7030A0"/>
                </a:solidFill>
              </a:rPr>
              <a:t>нереализуемыми</a:t>
            </a:r>
            <a:r>
              <a:rPr lang="ru-RU" sz="1600" dirty="0">
                <a:solidFill>
                  <a:schemeClr val="dk2"/>
                </a:solidFill>
              </a:rPr>
              <a:t> </a:t>
            </a:r>
            <a:r>
              <a:rPr lang="ru-RU" sz="1600" b="1" dirty="0">
                <a:solidFill>
                  <a:srgbClr val="7030A0"/>
                </a:solidFill>
              </a:rPr>
              <a:t>валентностями</a:t>
            </a:r>
            <a:r>
              <a:rPr lang="ru-RU" sz="1600" dirty="0">
                <a:solidFill>
                  <a:schemeClr val="dk2"/>
                </a:solidFill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Ср., однако, крайне немногочисленные примеры в НКРЯ: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…и раз </a:t>
            </a:r>
            <a:r>
              <a:rPr lang="ru-RU" sz="1600" i="1" dirty="0" err="1">
                <a:solidFill>
                  <a:srgbClr val="0070C0"/>
                </a:solidFill>
              </a:rPr>
              <a:t>он</a:t>
            </a:r>
            <a:r>
              <a:rPr lang="ru-RU" sz="1600" baseline="-25000" dirty="0" err="1">
                <a:solidFill>
                  <a:schemeClr val="dk2"/>
                </a:solidFill>
              </a:rPr>
              <a:t>A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промахнулся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dirty="0" err="1">
                <a:solidFill>
                  <a:srgbClr val="0070C0"/>
                </a:solidFill>
              </a:rPr>
              <a:t>ногой</a:t>
            </a:r>
            <a:r>
              <a:rPr lang="ru-RU" sz="1600" baseline="-25000" dirty="0" err="1">
                <a:solidFill>
                  <a:schemeClr val="dk2"/>
                </a:solidFill>
              </a:rPr>
              <a:t>B</a:t>
            </a:r>
            <a:r>
              <a:rPr lang="ru-RU" sz="1600" i="1" dirty="0">
                <a:solidFill>
                  <a:srgbClr val="0070C0"/>
                </a:solidFill>
              </a:rPr>
              <a:t> мимо </a:t>
            </a:r>
            <a:r>
              <a:rPr lang="ru-RU" sz="1600" i="1" dirty="0" err="1">
                <a:solidFill>
                  <a:srgbClr val="0070C0"/>
                </a:solidFill>
              </a:rPr>
              <a:t>мяча</a:t>
            </a:r>
            <a:r>
              <a:rPr lang="ru-RU" sz="1600" baseline="-25000" dirty="0" err="1">
                <a:solidFill>
                  <a:schemeClr val="dk2"/>
                </a:solidFill>
              </a:rPr>
              <a:t>C</a:t>
            </a:r>
            <a:r>
              <a:rPr lang="ru-RU" sz="1600" i="1" dirty="0">
                <a:solidFill>
                  <a:srgbClr val="0070C0"/>
                </a:solidFill>
              </a:rPr>
              <a:t>, но на его счастье мяч прокатился мимо гола. </a:t>
            </a:r>
            <a:br>
              <a:rPr lang="ru-RU" sz="1600" i="1" dirty="0">
                <a:solidFill>
                  <a:srgbClr val="0070C0"/>
                </a:solidFill>
              </a:rPr>
            </a:br>
            <a:r>
              <a:rPr lang="ru-RU" sz="1600" dirty="0"/>
              <a:t>[Спорт. Первое выступление Дрезденского спорт-клуба (1911.10.15) // «Новое время», 1911]</a:t>
            </a:r>
            <a:endParaRPr sz="1600" i="1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Подскочил Лефорт. </a:t>
            </a:r>
            <a:r>
              <a:rPr lang="ru-RU" sz="1600" i="1" dirty="0" err="1">
                <a:solidFill>
                  <a:srgbClr val="0070C0"/>
                </a:solidFill>
              </a:rPr>
              <a:t>Петр</a:t>
            </a:r>
            <a:r>
              <a:rPr lang="ru-RU" sz="1600" baseline="-25000" dirty="0" err="1">
                <a:solidFill>
                  <a:schemeClr val="dk2"/>
                </a:solidFill>
              </a:rPr>
              <a:t>A</a:t>
            </a:r>
            <a:r>
              <a:rPr lang="ru-RU" sz="1600" i="1" dirty="0">
                <a:solidFill>
                  <a:srgbClr val="0070C0"/>
                </a:solidFill>
              </a:rPr>
              <a:t> ударил его локтем в лицо и второй раз </a:t>
            </a:r>
            <a:r>
              <a:rPr lang="ru-RU" sz="1600" b="1" i="1" dirty="0">
                <a:solidFill>
                  <a:srgbClr val="0070C0"/>
                </a:solidFill>
              </a:rPr>
              <a:t>промахнулся </a:t>
            </a:r>
            <a:r>
              <a:rPr lang="ru-RU" sz="1600" i="1" dirty="0" err="1">
                <a:solidFill>
                  <a:srgbClr val="0070C0"/>
                </a:solidFill>
              </a:rPr>
              <a:t>шпагой</a:t>
            </a:r>
            <a:r>
              <a:rPr lang="ru-RU" sz="1600" baseline="-25000" dirty="0" err="1">
                <a:solidFill>
                  <a:schemeClr val="dk2"/>
                </a:solidFill>
              </a:rPr>
              <a:t>B</a:t>
            </a:r>
            <a:r>
              <a:rPr lang="ru-RU" sz="1600" b="1" i="1" dirty="0">
                <a:solidFill>
                  <a:srgbClr val="0070C0"/>
                </a:solidFill>
              </a:rPr>
              <a:t> </a:t>
            </a:r>
            <a:r>
              <a:rPr lang="ru-RU" sz="1600" i="1" dirty="0">
                <a:solidFill>
                  <a:srgbClr val="0070C0"/>
                </a:solidFill>
              </a:rPr>
              <a:t>по </a:t>
            </a:r>
            <a:r>
              <a:rPr lang="ru-RU" sz="1600" i="1" dirty="0" err="1">
                <a:solidFill>
                  <a:srgbClr val="0070C0"/>
                </a:solidFill>
              </a:rPr>
              <a:t>Шеину</a:t>
            </a:r>
            <a:r>
              <a:rPr lang="ru-RU" sz="1600" baseline="-25000" dirty="0" err="1">
                <a:solidFill>
                  <a:schemeClr val="dk2"/>
                </a:solidFill>
              </a:rPr>
              <a:t>C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r>
              <a:rPr lang="ru-RU" sz="1600" dirty="0"/>
              <a:t> </a:t>
            </a:r>
            <a:br>
              <a:rPr lang="ru-RU" sz="1600" dirty="0"/>
            </a:br>
            <a:r>
              <a:rPr lang="ru-RU" sz="1600" dirty="0"/>
              <a:t>[А. Н. Толстой. Петр Первый. Книга первая (1930)]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От омерзения Глеба передёрнуло, и </a:t>
            </a:r>
            <a:r>
              <a:rPr lang="ru-RU" sz="1600" i="1" dirty="0" err="1">
                <a:solidFill>
                  <a:srgbClr val="0070C0"/>
                </a:solidFill>
              </a:rPr>
              <a:t>он</a:t>
            </a:r>
            <a:r>
              <a:rPr lang="ru-RU" sz="1600" baseline="-25000" dirty="0" err="1">
                <a:solidFill>
                  <a:schemeClr val="dk2"/>
                </a:solidFill>
              </a:rPr>
              <a:t>A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промахнулся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dirty="0" err="1">
                <a:solidFill>
                  <a:srgbClr val="0070C0"/>
                </a:solidFill>
              </a:rPr>
              <a:t>пальцем</a:t>
            </a:r>
            <a:r>
              <a:rPr lang="ru-RU" sz="1600" baseline="-25000" dirty="0" err="1">
                <a:solidFill>
                  <a:schemeClr val="dk2"/>
                </a:solidFill>
              </a:rPr>
              <a:t>B</a:t>
            </a:r>
            <a:r>
              <a:rPr lang="ru-RU" sz="1600" i="1" dirty="0">
                <a:solidFill>
                  <a:srgbClr val="0070C0"/>
                </a:solidFill>
              </a:rPr>
              <a:t> мимо клавиши </a:t>
            </a:r>
            <a:r>
              <a:rPr lang="ru-RU" sz="1600" i="1" dirty="0" err="1">
                <a:solidFill>
                  <a:srgbClr val="0070C0"/>
                </a:solidFill>
              </a:rPr>
              <a:t>стеклоподъёмника</a:t>
            </a:r>
            <a:r>
              <a:rPr lang="ru-RU" sz="1600" baseline="-25000" dirty="0" err="1">
                <a:solidFill>
                  <a:schemeClr val="dk2"/>
                </a:solidFill>
              </a:rPr>
              <a:t>C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r>
              <a:rPr lang="ru-RU" sz="1600" dirty="0"/>
              <a:t> [Алексей Иванов. </a:t>
            </a:r>
            <a:r>
              <a:rPr lang="ru-RU" sz="1600" dirty="0" err="1"/>
              <a:t>Комьюнити</a:t>
            </a:r>
            <a:r>
              <a:rPr lang="ru-RU" sz="1600" dirty="0"/>
              <a:t> (2012)]</a:t>
            </a: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синтаксические и семантические</a:t>
            </a: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117612" y="1478756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>
                <a:solidFill>
                  <a:schemeClr val="dk2"/>
                </a:solidFill>
              </a:rPr>
              <a:t>Бывает так, что семантические актанты не соответствуют никакой синтаксической валентности, поскольку не являются ни вершинами, ни зависимыми по отношению к своим предикатам [Тестелец 2001: 167]: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>
                <a:solidFill>
                  <a:srgbClr val="0070C0"/>
                </a:solidFill>
              </a:rPr>
              <a:t>Я</a:t>
            </a:r>
            <a:r>
              <a:rPr lang="ru-RU" sz="1600" baseline="-25000">
                <a:solidFill>
                  <a:schemeClr val="dk2"/>
                </a:solidFill>
              </a:rPr>
              <a:t>x</a:t>
            </a:r>
            <a:r>
              <a:rPr lang="ru-RU" sz="1600" i="1">
                <a:solidFill>
                  <a:srgbClr val="0070C0"/>
                </a:solidFill>
              </a:rPr>
              <a:t> </a:t>
            </a:r>
            <a:r>
              <a:rPr lang="ru-RU" sz="1600" b="1" i="1">
                <a:solidFill>
                  <a:srgbClr val="0070C0"/>
                </a:solidFill>
              </a:rPr>
              <a:t>изловчился</a:t>
            </a:r>
            <a:r>
              <a:rPr lang="ru-RU" sz="1600" i="1">
                <a:solidFill>
                  <a:srgbClr val="0070C0"/>
                </a:solidFill>
              </a:rPr>
              <a:t> и </a:t>
            </a:r>
            <a:r>
              <a:rPr lang="ru-RU" sz="1600">
                <a:solidFill>
                  <a:schemeClr val="dk2"/>
                </a:solidFill>
              </a:rPr>
              <a:t>[</a:t>
            </a:r>
            <a:r>
              <a:rPr lang="ru-RU" sz="1600" i="1">
                <a:solidFill>
                  <a:srgbClr val="0070C0"/>
                </a:solidFill>
              </a:rPr>
              <a:t>схватил пса за ошейник</a:t>
            </a:r>
            <a:r>
              <a:rPr lang="ru-RU" sz="1600">
                <a:solidFill>
                  <a:schemeClr val="dk2"/>
                </a:solidFill>
              </a:rPr>
              <a:t>]</a:t>
            </a:r>
            <a:r>
              <a:rPr lang="ru-RU" sz="1600" baseline="-25000">
                <a:solidFill>
                  <a:schemeClr val="dk2"/>
                </a:solidFill>
              </a:rPr>
              <a:t>P</a:t>
            </a:r>
            <a:r>
              <a:rPr lang="ru-RU" sz="1600" i="1">
                <a:solidFill>
                  <a:srgbClr val="0070C0"/>
                </a:solidFill>
              </a:rPr>
              <a:t>.</a:t>
            </a:r>
            <a:r>
              <a:rPr lang="ru-RU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>
                <a:solidFill>
                  <a:schemeClr val="dk2"/>
                </a:solidFill>
              </a:rPr>
              <a:t>Но: </a:t>
            </a:r>
            <a:r>
              <a:rPr lang="ru-RU" sz="1600" baseline="30000">
                <a:solidFill>
                  <a:schemeClr val="dk2"/>
                </a:solidFill>
              </a:rPr>
              <a:t>???</a:t>
            </a:r>
            <a:r>
              <a:rPr lang="ru-RU" sz="1600" i="1">
                <a:solidFill>
                  <a:srgbClr val="0070C0"/>
                </a:solidFill>
              </a:rPr>
              <a:t>Я</a:t>
            </a:r>
            <a:r>
              <a:rPr lang="ru-RU" sz="1600" baseline="-25000">
                <a:solidFill>
                  <a:schemeClr val="dk2"/>
                </a:solidFill>
              </a:rPr>
              <a:t>x</a:t>
            </a:r>
            <a:r>
              <a:rPr lang="ru-RU" sz="1600" i="1">
                <a:solidFill>
                  <a:srgbClr val="0070C0"/>
                </a:solidFill>
              </a:rPr>
              <a:t> </a:t>
            </a:r>
            <a:r>
              <a:rPr lang="ru-RU" sz="1600" b="1" i="1">
                <a:solidFill>
                  <a:srgbClr val="0070C0"/>
                </a:solidFill>
              </a:rPr>
              <a:t>изловчился</a:t>
            </a:r>
            <a:r>
              <a:rPr lang="ru-RU" sz="1600" i="1">
                <a:solidFill>
                  <a:srgbClr val="0070C0"/>
                </a:solidFill>
              </a:rPr>
              <a:t> </a:t>
            </a:r>
            <a:r>
              <a:rPr lang="ru-RU" sz="1600">
                <a:solidFill>
                  <a:schemeClr val="dk2"/>
                </a:solidFill>
              </a:rPr>
              <a:t>[</a:t>
            </a:r>
            <a:r>
              <a:rPr lang="ru-RU" sz="1600" i="1">
                <a:solidFill>
                  <a:srgbClr val="0070C0"/>
                </a:solidFill>
              </a:rPr>
              <a:t>схватить пса за ошейник</a:t>
            </a:r>
            <a:r>
              <a:rPr lang="ru-RU" sz="1600">
                <a:solidFill>
                  <a:schemeClr val="dk2"/>
                </a:solidFill>
              </a:rPr>
              <a:t>]</a:t>
            </a:r>
            <a:r>
              <a:rPr lang="ru-RU" sz="1600" baseline="-25000">
                <a:solidFill>
                  <a:schemeClr val="dk2"/>
                </a:solidFill>
              </a:rPr>
              <a:t>P</a:t>
            </a:r>
            <a:r>
              <a:rPr lang="ru-RU" sz="1600" i="1">
                <a:solidFill>
                  <a:srgbClr val="0070C0"/>
                </a:solidFill>
              </a:rPr>
              <a:t>.</a:t>
            </a:r>
            <a:r>
              <a:rPr lang="ru-RU" sz="1600">
                <a:solidFill>
                  <a:schemeClr val="dk2"/>
                </a:solidFill>
              </a:rPr>
              <a:t> [Богуславский 1996: 28-29].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>
                <a:solidFill>
                  <a:schemeClr val="dk2"/>
                </a:solidFill>
              </a:rPr>
              <a:t>Опять же, ср. в НКРЯ (уже 68 вхождений на </a:t>
            </a:r>
            <a:r>
              <a:rPr lang="ru-RU" sz="1600" i="1">
                <a:solidFill>
                  <a:srgbClr val="0070C0"/>
                </a:solidFill>
              </a:rPr>
              <a:t>изловчиться</a:t>
            </a:r>
            <a:r>
              <a:rPr lang="ru-RU" sz="1600">
                <a:solidFill>
                  <a:schemeClr val="dk2"/>
                </a:solidFill>
              </a:rPr>
              <a:t> на расстоянии 1 от inf,pf):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>
                <a:solidFill>
                  <a:srgbClr val="0070C0"/>
                </a:solidFill>
              </a:rPr>
              <a:t>Сергей уже задыхался, но </a:t>
            </a:r>
            <a:r>
              <a:rPr lang="ru-RU" sz="1600" b="1" i="1">
                <a:solidFill>
                  <a:srgbClr val="0070C0"/>
                </a:solidFill>
              </a:rPr>
              <a:t>изловчился</a:t>
            </a:r>
            <a:r>
              <a:rPr lang="ru-RU" sz="1600" i="1">
                <a:solidFill>
                  <a:srgbClr val="0070C0"/>
                </a:solidFill>
              </a:rPr>
              <a:t> </a:t>
            </a:r>
            <a:r>
              <a:rPr lang="ru-RU" sz="1600" i="1" u="sng">
                <a:solidFill>
                  <a:srgbClr val="0070C0"/>
                </a:solidFill>
              </a:rPr>
              <a:t>достать пистолет</a:t>
            </a:r>
            <a:r>
              <a:rPr lang="ru-RU" sz="1600" i="1">
                <a:solidFill>
                  <a:srgbClr val="0070C0"/>
                </a:solidFill>
              </a:rPr>
              <a:t> и выстрелил в этого гада… </a:t>
            </a:r>
            <a:br>
              <a:rPr lang="ru-RU" sz="1600" i="1">
                <a:solidFill>
                  <a:srgbClr val="0070C0"/>
                </a:solidFill>
              </a:rPr>
            </a:br>
            <a:r>
              <a:rPr lang="ru-RU" sz="1600"/>
              <a:t>[Даниил Корецкий. Менты не ангелы, но… (2011)]</a:t>
            </a:r>
            <a:endParaRPr sz="1600" i="1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>
                <a:solidFill>
                  <a:srgbClr val="0070C0"/>
                </a:solidFill>
              </a:rPr>
              <a:t>Наконец, Маньяк </a:t>
            </a:r>
            <a:r>
              <a:rPr lang="ru-RU" sz="1600" b="1" i="1">
                <a:solidFill>
                  <a:srgbClr val="0070C0"/>
                </a:solidFill>
              </a:rPr>
              <a:t>изловчился</a:t>
            </a:r>
            <a:r>
              <a:rPr lang="ru-RU" sz="1600" i="1">
                <a:solidFill>
                  <a:srgbClr val="0070C0"/>
                </a:solidFill>
              </a:rPr>
              <a:t> </a:t>
            </a:r>
            <a:r>
              <a:rPr lang="ru-RU" sz="1600" i="1" u="sng">
                <a:solidFill>
                  <a:srgbClr val="0070C0"/>
                </a:solidFill>
              </a:rPr>
              <a:t>прыгнуть, как обычно, на соседний дом</a:t>
            </a:r>
            <a:r>
              <a:rPr lang="ru-RU" sz="1600" i="1">
                <a:solidFill>
                  <a:srgbClr val="0070C0"/>
                </a:solidFill>
              </a:rPr>
              <a:t> ― а дома-то уже и не было. </a:t>
            </a:r>
            <a:r>
              <a:rPr lang="ru-RU" sz="1600"/>
              <a:t>[Алексей Иванов. Географ глобус пропил (2002)]</a:t>
            </a:r>
            <a:endParaRPr sz="1600" i="1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>
                <a:solidFill>
                  <a:srgbClr val="0070C0"/>
                </a:solidFill>
              </a:rPr>
              <a:t>Схватка продолжалась и в ручье, пока Оливер не </a:t>
            </a:r>
            <a:r>
              <a:rPr lang="ru-RU" sz="1600" b="1" i="1">
                <a:solidFill>
                  <a:srgbClr val="0070C0"/>
                </a:solidFill>
              </a:rPr>
              <a:t>изловчился</a:t>
            </a:r>
            <a:r>
              <a:rPr lang="ru-RU" sz="1600" i="1">
                <a:solidFill>
                  <a:srgbClr val="0070C0"/>
                </a:solidFill>
              </a:rPr>
              <a:t> </a:t>
            </a:r>
            <a:r>
              <a:rPr lang="ru-RU" sz="1600" i="1" u="sng">
                <a:solidFill>
                  <a:srgbClr val="0070C0"/>
                </a:solidFill>
              </a:rPr>
              <a:t>схватить камень и нанести несколько сильных ударов по голове кенгуру</a:t>
            </a:r>
            <a:r>
              <a:rPr lang="ru-RU" sz="1600" i="1">
                <a:solidFill>
                  <a:srgbClr val="0070C0"/>
                </a:solidFill>
              </a:rPr>
              <a:t>. </a:t>
            </a:r>
            <a:r>
              <a:rPr lang="ru-RU" sz="1600"/>
              <a:t>[Р. М. Фрумкина. Психолингвистика (2001)] </a:t>
            </a:r>
            <a:r>
              <a:rPr lang="ru-RU" sz="1600">
                <a:solidFill>
                  <a:schemeClr val="accent2"/>
                </a:solidFill>
              </a:rPr>
              <a:t>(what???)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синтаксические и семантические</a:t>
            </a:r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О чём нам говорят следующие примеры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176-177]?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Витя – </a:t>
            </a:r>
            <a:r>
              <a:rPr lang="ru-RU" sz="1600" b="1" i="1" dirty="0">
                <a:solidFill>
                  <a:srgbClr val="0070C0"/>
                </a:solidFill>
              </a:rPr>
              <a:t>учащийся </a:t>
            </a:r>
            <a:r>
              <a:rPr lang="ru-RU" sz="1600" i="1" u="sng" dirty="0">
                <a:solidFill>
                  <a:srgbClr val="0070C0"/>
                </a:solidFill>
              </a:rPr>
              <a:t>138-ой школы</a:t>
            </a:r>
            <a:r>
              <a:rPr lang="ru-RU" sz="1600" b="1" i="1" dirty="0">
                <a:solidFill>
                  <a:srgbClr val="0070C0"/>
                </a:solidFill>
              </a:rPr>
              <a:t>.</a:t>
            </a:r>
            <a:endParaRPr sz="1600" b="1" i="1" dirty="0">
              <a:solidFill>
                <a:srgbClr val="0070C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b="1" i="1" dirty="0">
                <a:solidFill>
                  <a:srgbClr val="0070C0"/>
                </a:solidFill>
              </a:rPr>
              <a:t>	</a:t>
            </a:r>
            <a:r>
              <a:rPr lang="ru-RU" sz="1600" b="1" dirty="0">
                <a:solidFill>
                  <a:schemeClr val="dk2"/>
                </a:solidFill>
              </a:rPr>
              <a:t>*</a:t>
            </a:r>
            <a:r>
              <a:rPr lang="ru-RU" sz="1600" i="1" dirty="0">
                <a:solidFill>
                  <a:srgbClr val="0070C0"/>
                </a:solidFill>
              </a:rPr>
              <a:t>Витя – </a:t>
            </a:r>
            <a:r>
              <a:rPr lang="ru-RU" sz="1600" b="1" i="1" dirty="0">
                <a:solidFill>
                  <a:srgbClr val="0070C0"/>
                </a:solidFill>
              </a:rPr>
              <a:t>школьник </a:t>
            </a:r>
            <a:r>
              <a:rPr lang="ru-RU" sz="1600" i="1" u="sng" dirty="0">
                <a:solidFill>
                  <a:srgbClr val="0070C0"/>
                </a:solidFill>
              </a:rPr>
              <a:t>138-ой школы</a:t>
            </a:r>
            <a:r>
              <a:rPr lang="ru-RU" sz="1600" b="1" i="1" dirty="0">
                <a:solidFill>
                  <a:srgbClr val="0070C0"/>
                </a:solidFill>
              </a:rPr>
              <a:t>.</a:t>
            </a:r>
            <a:endParaRPr sz="1600"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Он – </a:t>
            </a:r>
            <a:r>
              <a:rPr lang="ru-RU" sz="1600" i="1" u="sng" dirty="0">
                <a:solidFill>
                  <a:srgbClr val="0070C0"/>
                </a:solidFill>
              </a:rPr>
              <a:t>мой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соотечественник.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b="1" i="1" dirty="0">
                <a:solidFill>
                  <a:srgbClr val="0070C0"/>
                </a:solidFill>
              </a:rPr>
              <a:t>	</a:t>
            </a:r>
            <a:r>
              <a:rPr lang="ru-RU" sz="1600" b="1" dirty="0">
                <a:solidFill>
                  <a:schemeClr val="dk2"/>
                </a:solidFill>
              </a:rPr>
              <a:t>*</a:t>
            </a:r>
            <a:r>
              <a:rPr lang="ru-RU" sz="1600" i="1" dirty="0">
                <a:solidFill>
                  <a:srgbClr val="0070C0"/>
                </a:solidFill>
              </a:rPr>
              <a:t>Он – </a:t>
            </a:r>
            <a:r>
              <a:rPr lang="ru-RU" sz="1600" i="1" u="sng" dirty="0">
                <a:solidFill>
                  <a:srgbClr val="0070C0"/>
                </a:solidFill>
              </a:rPr>
              <a:t>мой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иностранец.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b="1" i="1" dirty="0">
                <a:solidFill>
                  <a:srgbClr val="0070C0"/>
                </a:solidFill>
              </a:rPr>
              <a:t>	</a:t>
            </a:r>
            <a:r>
              <a:rPr lang="ru-RU" sz="1600" b="1" dirty="0">
                <a:solidFill>
                  <a:schemeClr val="dk2"/>
                </a:solidFill>
              </a:rPr>
              <a:t>*</a:t>
            </a:r>
            <a:r>
              <a:rPr lang="ru-RU" sz="1600" i="1" dirty="0">
                <a:solidFill>
                  <a:srgbClr val="0070C0"/>
                </a:solidFill>
              </a:rPr>
              <a:t>Он – </a:t>
            </a:r>
            <a:r>
              <a:rPr lang="ru-RU" sz="1600" b="1" i="1" dirty="0">
                <a:solidFill>
                  <a:srgbClr val="0070C0"/>
                </a:solidFill>
              </a:rPr>
              <a:t>иностранец </a:t>
            </a:r>
            <a:r>
              <a:rPr lang="ru-RU" sz="1600" i="1" u="sng" dirty="0">
                <a:solidFill>
                  <a:srgbClr val="0070C0"/>
                </a:solidFill>
              </a:rPr>
              <a:t>для России</a:t>
            </a:r>
            <a:r>
              <a:rPr lang="ru-RU" sz="1600" b="1" i="1" dirty="0">
                <a:solidFill>
                  <a:srgbClr val="0070C0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b="1" i="1" dirty="0">
                <a:solidFill>
                  <a:srgbClr val="0070C0"/>
                </a:solidFill>
              </a:rPr>
              <a:t>	</a:t>
            </a:r>
            <a:r>
              <a:rPr lang="ru-RU" sz="1600" i="1" dirty="0">
                <a:solidFill>
                  <a:srgbClr val="0070C0"/>
                </a:solidFill>
              </a:rPr>
              <a:t>Витя – </a:t>
            </a:r>
            <a:r>
              <a:rPr lang="ru-RU" sz="1600" b="1" i="1" dirty="0">
                <a:solidFill>
                  <a:srgbClr val="0070C0"/>
                </a:solidFill>
              </a:rPr>
              <a:t>школьник</a:t>
            </a:r>
            <a:r>
              <a:rPr lang="ru-RU" sz="1600" i="1" dirty="0">
                <a:solidFill>
                  <a:srgbClr val="0070C0"/>
                </a:solidFill>
              </a:rPr>
              <a:t>, но я не знаю,</a:t>
            </a:r>
            <a:r>
              <a:rPr lang="ru-RU" sz="1600" b="1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в какой школе</a:t>
            </a:r>
            <a:r>
              <a:rPr lang="ru-RU" sz="1600" i="1" dirty="0">
                <a:solidFill>
                  <a:srgbClr val="0070C0"/>
                </a:solidFill>
              </a:rPr>
              <a:t> он учится</a:t>
            </a:r>
            <a:r>
              <a:rPr lang="ru-RU" sz="1600" b="1" i="1" dirty="0">
                <a:solidFill>
                  <a:srgbClr val="0070C0"/>
                </a:solidFill>
              </a:rPr>
              <a:t>.</a:t>
            </a:r>
            <a:endParaRPr sz="1600"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/>
              <a:t>	</a:t>
            </a:r>
            <a:r>
              <a:rPr lang="ru-RU" sz="1600" baseline="30000" dirty="0">
                <a:solidFill>
                  <a:schemeClr val="dk2"/>
                </a:solidFill>
              </a:rPr>
              <a:t>#</a:t>
            </a:r>
            <a:r>
              <a:rPr lang="ru-RU" sz="1600" i="1" dirty="0">
                <a:solidFill>
                  <a:srgbClr val="0070C0"/>
                </a:solidFill>
              </a:rPr>
              <a:t>Он – </a:t>
            </a:r>
            <a:r>
              <a:rPr lang="ru-RU" sz="1600" b="1" i="1" dirty="0">
                <a:solidFill>
                  <a:srgbClr val="0070C0"/>
                </a:solidFill>
              </a:rPr>
              <a:t>иностранец</a:t>
            </a:r>
            <a:r>
              <a:rPr lang="ru-RU" sz="1600" i="1" dirty="0">
                <a:solidFill>
                  <a:srgbClr val="0070C0"/>
                </a:solidFill>
              </a:rPr>
              <a:t>, но я не знаю,</a:t>
            </a:r>
            <a:r>
              <a:rPr lang="ru-RU" sz="1600" b="1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для какой страны</a:t>
            </a:r>
            <a:r>
              <a:rPr lang="ru-RU" sz="1600" b="1" i="1" dirty="0">
                <a:solidFill>
                  <a:srgbClr val="0070C0"/>
                </a:solidFill>
              </a:rPr>
              <a:t>.</a:t>
            </a:r>
            <a:endParaRPr sz="1600" b="1" i="1" dirty="0">
              <a:solidFill>
                <a:srgbClr val="0070C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</p:txBody>
      </p:sp>
      <p:sp>
        <p:nvSpPr>
          <p:cNvPr id="251" name="Google Shape;251;p2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синтаксические и семантические</a:t>
            </a:r>
            <a:endParaRPr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Как важный частный случай </a:t>
            </a:r>
            <a:r>
              <a:rPr lang="ru-RU" sz="1600" b="1" dirty="0">
                <a:solidFill>
                  <a:schemeClr val="dk2"/>
                </a:solidFill>
              </a:rPr>
              <a:t>нереализуемой валентности </a:t>
            </a:r>
            <a:r>
              <a:rPr lang="ru-RU" sz="1600" dirty="0">
                <a:solidFill>
                  <a:schemeClr val="dk2"/>
                </a:solidFill>
              </a:rPr>
              <a:t>обычно рассматривается т.н. </a:t>
            </a:r>
            <a:r>
              <a:rPr lang="ru-RU" sz="1600" b="1" dirty="0">
                <a:solidFill>
                  <a:srgbClr val="7030A0"/>
                </a:solidFill>
              </a:rPr>
              <a:t>инкорпорированный</a:t>
            </a:r>
            <a:r>
              <a:rPr lang="ru-RU" sz="1600" dirty="0">
                <a:solidFill>
                  <a:schemeClr val="dk2"/>
                </a:solidFill>
              </a:rPr>
              <a:t> или </a:t>
            </a:r>
            <a:r>
              <a:rPr lang="ru-RU" sz="1600" b="1" dirty="0">
                <a:solidFill>
                  <a:srgbClr val="7030A0"/>
                </a:solidFill>
              </a:rPr>
              <a:t>фиксированный актант </a:t>
            </a:r>
            <a:r>
              <a:rPr lang="ru-RU" sz="1600" dirty="0">
                <a:solidFill>
                  <a:schemeClr val="dk2"/>
                </a:solidFill>
              </a:rPr>
              <a:t>— </a:t>
            </a:r>
            <a:r>
              <a:rPr lang="ru-RU" sz="1600" dirty="0" err="1">
                <a:solidFill>
                  <a:schemeClr val="dk2"/>
                </a:solidFill>
              </a:rPr>
              <a:t>партиципант</a:t>
            </a:r>
            <a:r>
              <a:rPr lang="ru-RU" sz="1600" dirty="0">
                <a:solidFill>
                  <a:schemeClr val="dk2"/>
                </a:solidFill>
              </a:rPr>
              <a:t>, характеристики которого </a:t>
            </a:r>
            <a:br>
              <a:rPr lang="ru-RU" sz="1600" dirty="0">
                <a:solidFill>
                  <a:schemeClr val="dk2"/>
                </a:solidFill>
              </a:rPr>
            </a:br>
            <a:r>
              <a:rPr lang="ru-RU" sz="1600" dirty="0">
                <a:solidFill>
                  <a:schemeClr val="dk2"/>
                </a:solidFill>
              </a:rPr>
              <a:t>в основном предопределены в лексическом значении глагола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177-178]. Обычно такой </a:t>
            </a:r>
            <a:r>
              <a:rPr lang="ru-RU" sz="1600" dirty="0" err="1">
                <a:solidFill>
                  <a:schemeClr val="dk2"/>
                </a:solidFill>
              </a:rPr>
              <a:t>партиципант</a:t>
            </a:r>
            <a:r>
              <a:rPr lang="ru-RU" sz="1600" dirty="0">
                <a:solidFill>
                  <a:schemeClr val="dk2"/>
                </a:solidFill>
              </a:rPr>
              <a:t> сам собой разумеется и находит поверхностное выражение только тогда, когда нужно подчеркнуть какой-то его признак: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</a:t>
            </a:r>
            <a:r>
              <a:rPr lang="ru-RU" sz="1600" b="1" i="1" dirty="0">
                <a:solidFill>
                  <a:srgbClr val="0070C0"/>
                </a:solidFill>
              </a:rPr>
              <a:t>положил</a:t>
            </a:r>
            <a:r>
              <a:rPr lang="ru-RU" sz="1600" i="1" dirty="0">
                <a:solidFill>
                  <a:srgbClr val="0070C0"/>
                </a:solidFill>
              </a:rPr>
              <a:t> руками</a:t>
            </a:r>
            <a:r>
              <a:rPr lang="ru-RU" sz="1600" dirty="0">
                <a:solidFill>
                  <a:schemeClr val="dk2"/>
                </a:solidFill>
              </a:rPr>
              <a:t>/*</a:t>
            </a:r>
            <a:r>
              <a:rPr lang="ru-RU" sz="1600" i="1" u="sng" dirty="0">
                <a:solidFill>
                  <a:srgbClr val="0070C0"/>
                </a:solidFill>
              </a:rPr>
              <a:t>из рук</a:t>
            </a:r>
            <a:r>
              <a:rPr lang="ru-RU" sz="1600" i="1" dirty="0">
                <a:solidFill>
                  <a:srgbClr val="0070C0"/>
                </a:solidFill>
              </a:rPr>
              <a:t> на стол	</a:t>
            </a:r>
            <a:r>
              <a:rPr lang="ru-RU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Ср. </a:t>
            </a:r>
            <a:r>
              <a:rPr lang="ru-RU" sz="1600" i="1" dirty="0">
                <a:solidFill>
                  <a:srgbClr val="0070C0"/>
                </a:solidFill>
              </a:rPr>
              <a:t>Куда положил? </a:t>
            </a:r>
            <a:r>
              <a:rPr lang="ru-RU" sz="1600" dirty="0" err="1">
                <a:solidFill>
                  <a:schemeClr val="dk2"/>
                </a:solidFill>
              </a:rPr>
              <a:t>vs</a:t>
            </a:r>
            <a:r>
              <a:rPr lang="ru-RU" sz="1600" dirty="0">
                <a:solidFill>
                  <a:schemeClr val="dk2"/>
                </a:solidFill>
              </a:rPr>
              <a:t>. *</a:t>
            </a:r>
            <a:r>
              <a:rPr lang="ru-RU" sz="1600" i="1" dirty="0">
                <a:solidFill>
                  <a:srgbClr val="0070C0"/>
                </a:solidFill>
              </a:rPr>
              <a:t>Откуда положил?</a:t>
            </a:r>
            <a:r>
              <a:rPr lang="ru-RU" sz="1600" dirty="0">
                <a:solidFill>
                  <a:schemeClr val="dk2"/>
                </a:solidFill>
              </a:rPr>
              <a:t> [</a:t>
            </a:r>
            <a:r>
              <a:rPr lang="ru-RU" sz="1600" dirty="0" err="1">
                <a:solidFill>
                  <a:schemeClr val="dk2"/>
                </a:solidFill>
              </a:rPr>
              <a:t>Плунгян</a:t>
            </a:r>
            <a:r>
              <a:rPr lang="ru-RU" sz="1600" dirty="0">
                <a:solidFill>
                  <a:schemeClr val="dk2"/>
                </a:solidFill>
              </a:rPr>
              <a:t>, </a:t>
            </a:r>
            <a:r>
              <a:rPr lang="ru-RU" sz="1600" dirty="0" err="1">
                <a:solidFill>
                  <a:schemeClr val="dk2"/>
                </a:solidFill>
              </a:rPr>
              <a:t>Рахилина</a:t>
            </a:r>
            <a:r>
              <a:rPr lang="ru-RU" sz="1600" dirty="0">
                <a:solidFill>
                  <a:schemeClr val="dk2"/>
                </a:solidFill>
              </a:rPr>
              <a:t> 1998: 115]</a:t>
            </a:r>
            <a:endParaRPr sz="1600" i="1" dirty="0">
              <a:solidFill>
                <a:srgbClr val="0070C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b="1" i="1" dirty="0">
                <a:solidFill>
                  <a:srgbClr val="0070C0"/>
                </a:solidFill>
              </a:rPr>
              <a:t>	плакал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chemeClr val="dk2"/>
                </a:solidFill>
              </a:rPr>
              <a:t>*(</a:t>
            </a:r>
            <a:r>
              <a:rPr lang="ru-RU" sz="1600" i="1" dirty="0">
                <a:solidFill>
                  <a:srgbClr val="0070C0"/>
                </a:solidFill>
              </a:rPr>
              <a:t>горючими</a:t>
            </a:r>
            <a:r>
              <a:rPr lang="ru-RU" sz="1600" dirty="0">
                <a:solidFill>
                  <a:schemeClr val="dk2"/>
                </a:solidFill>
              </a:rPr>
              <a:t>)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слезами</a:t>
            </a:r>
            <a:r>
              <a:rPr lang="ru-RU" sz="1600" i="1" dirty="0">
                <a:solidFill>
                  <a:srgbClr val="0070C0"/>
                </a:solidFill>
              </a:rPr>
              <a:t> 		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b="1" i="1" dirty="0">
                <a:solidFill>
                  <a:srgbClr val="0070C0"/>
                </a:solidFill>
              </a:rPr>
              <a:t>	видимо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chemeClr val="dk2"/>
                </a:solidFill>
              </a:rPr>
              <a:t>*(</a:t>
            </a:r>
            <a:r>
              <a:rPr lang="ru-RU" sz="1600" i="1" dirty="0">
                <a:solidFill>
                  <a:srgbClr val="0070C0"/>
                </a:solidFill>
              </a:rPr>
              <a:t>невооружённым</a:t>
            </a:r>
            <a:r>
              <a:rPr lang="ru-RU" sz="1600" dirty="0">
                <a:solidFill>
                  <a:schemeClr val="dk2"/>
                </a:solidFill>
              </a:rPr>
              <a:t>)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глазом</a:t>
            </a:r>
            <a:r>
              <a:rPr lang="ru-RU" sz="1600" dirty="0">
                <a:solidFill>
                  <a:srgbClr val="0070C0"/>
                </a:solidFill>
              </a:rPr>
              <a:t>		</a:t>
            </a:r>
            <a:endParaRPr sz="1600" u="sng"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</a:t>
            </a:r>
            <a:r>
              <a:rPr lang="ru-RU" sz="1600" b="1" i="1" dirty="0">
                <a:solidFill>
                  <a:srgbClr val="0070C0"/>
                </a:solidFill>
              </a:rPr>
              <a:t>поцеловал </a:t>
            </a:r>
            <a:r>
              <a:rPr lang="ru-RU" sz="1600" dirty="0">
                <a:solidFill>
                  <a:schemeClr val="dk2"/>
                </a:solidFill>
              </a:rPr>
              <a:t>*(</a:t>
            </a:r>
            <a:r>
              <a:rPr lang="ru-RU" sz="1600" i="1" dirty="0">
                <a:solidFill>
                  <a:srgbClr val="0070C0"/>
                </a:solidFill>
              </a:rPr>
              <a:t>холодными</a:t>
            </a:r>
            <a:r>
              <a:rPr lang="ru-RU" sz="1600" dirty="0">
                <a:solidFill>
                  <a:schemeClr val="dk2"/>
                </a:solidFill>
              </a:rPr>
              <a:t>)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губами</a:t>
            </a:r>
            <a:r>
              <a:rPr lang="ru-RU" sz="1600" dirty="0">
                <a:solidFill>
                  <a:schemeClr val="dk2"/>
                </a:solidFill>
              </a:rPr>
              <a:t>			</a:t>
            </a:r>
            <a:endParaRPr sz="1600" b="1" i="1" dirty="0">
              <a:solidFill>
                <a:srgbClr val="0070C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b="1" i="1" dirty="0">
                <a:solidFill>
                  <a:srgbClr val="0070C0"/>
                </a:solidFill>
              </a:rPr>
              <a:t>	подковал </a:t>
            </a:r>
            <a:r>
              <a:rPr lang="ru-RU" sz="1600" i="1" dirty="0">
                <a:solidFill>
                  <a:srgbClr val="0070C0"/>
                </a:solidFill>
              </a:rPr>
              <a:t>на </a:t>
            </a:r>
            <a:r>
              <a:rPr lang="ru-RU" sz="1600" dirty="0">
                <a:solidFill>
                  <a:schemeClr val="dk2"/>
                </a:solidFill>
              </a:rPr>
              <a:t>*(</a:t>
            </a:r>
            <a:r>
              <a:rPr lang="ru-RU" sz="1600" i="1" dirty="0">
                <a:solidFill>
                  <a:srgbClr val="0070C0"/>
                </a:solidFill>
              </a:rPr>
              <a:t>зимние</a:t>
            </a:r>
            <a:r>
              <a:rPr lang="ru-RU" sz="1600" dirty="0">
                <a:solidFill>
                  <a:schemeClr val="dk2"/>
                </a:solidFill>
              </a:rPr>
              <a:t>)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подковы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Здесь вам не тут, здесь вас быстро отвыкнут </a:t>
            </a:r>
            <a:r>
              <a:rPr lang="ru-RU" sz="1600" b="1" i="1" dirty="0">
                <a:solidFill>
                  <a:srgbClr val="0070C0"/>
                </a:solidFill>
              </a:rPr>
              <a:t>водку пьянствовать </a:t>
            </a:r>
            <a:r>
              <a:rPr lang="ru-RU" sz="1600" i="1" dirty="0">
                <a:solidFill>
                  <a:srgbClr val="0070C0"/>
                </a:solidFill>
              </a:rPr>
              <a:t>и безобразия нарушать!</a:t>
            </a:r>
            <a:endParaRPr sz="1600" i="1" dirty="0">
              <a:solidFill>
                <a:srgbClr val="0070C0"/>
              </a:solidFill>
            </a:endParaRPr>
          </a:p>
        </p:txBody>
      </p:sp>
      <p:sp>
        <p:nvSpPr>
          <p:cNvPr id="258" name="Google Shape;258;p3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7744" y="3809951"/>
            <a:ext cx="2627792" cy="174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82" y="1478756"/>
            <a:ext cx="9982198" cy="487759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синтаксические и семантические</a:t>
            </a:r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1103382" y="1478756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</a:pPr>
            <a:r>
              <a:rPr lang="ru-RU" sz="1600" dirty="0">
                <a:solidFill>
                  <a:schemeClr val="lt1"/>
                </a:solidFill>
              </a:rPr>
              <a:t>Бывает и </a:t>
            </a:r>
            <a:r>
              <a:rPr lang="ru-RU" sz="1600" b="1" dirty="0">
                <a:solidFill>
                  <a:schemeClr val="lt1"/>
                </a:solidFill>
              </a:rPr>
              <a:t>обратное</a:t>
            </a:r>
            <a:r>
              <a:rPr lang="ru-RU" sz="1600" dirty="0">
                <a:solidFill>
                  <a:schemeClr val="lt1"/>
                </a:solidFill>
              </a:rPr>
              <a:t>: когда синтаксическая валентность не соответствует никакому </a:t>
            </a:r>
            <a:r>
              <a:rPr lang="ru-RU" sz="1600" dirty="0" err="1">
                <a:solidFill>
                  <a:schemeClr val="lt1"/>
                </a:solidFill>
              </a:rPr>
              <a:t>партиципанту</a:t>
            </a:r>
            <a:r>
              <a:rPr lang="ru-RU" sz="1600" dirty="0">
                <a:solidFill>
                  <a:schemeClr val="lt1"/>
                </a:solidFill>
              </a:rPr>
              <a:t>, поскольку заполняется специальной лексемой, имеющей означающее, но не имеющей собственного значения. Таковы, например, подлежащие-пустышки (англ. </a:t>
            </a:r>
            <a:r>
              <a:rPr lang="ru-RU" sz="1600" b="1" dirty="0" err="1">
                <a:solidFill>
                  <a:srgbClr val="C20E93"/>
                </a:solidFill>
              </a:rPr>
              <a:t>dummies</a:t>
            </a:r>
            <a:r>
              <a:rPr lang="ru-RU" sz="1600" dirty="0">
                <a:solidFill>
                  <a:schemeClr val="lt1"/>
                </a:solidFill>
              </a:rPr>
              <a:t>) в языках, где употребление глагола без выраженного подлежащего невозможно: 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</a:t>
            </a:r>
            <a:r>
              <a:rPr lang="ru-RU" sz="1600" b="1" i="1" dirty="0" err="1">
                <a:solidFill>
                  <a:srgbClr val="F9F900"/>
                </a:solidFill>
              </a:rPr>
              <a:t>It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is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raining</a:t>
            </a:r>
            <a:r>
              <a:rPr lang="ru-RU" sz="1600" i="1" dirty="0">
                <a:solidFill>
                  <a:srgbClr val="F9F900"/>
                </a:solidFill>
              </a:rPr>
              <a:t>.</a:t>
            </a:r>
            <a:r>
              <a:rPr lang="ru-RU" sz="1600" dirty="0">
                <a:solidFill>
                  <a:srgbClr val="F9F900"/>
                </a:solidFill>
              </a:rPr>
              <a:t> </a:t>
            </a:r>
            <a:endParaRPr sz="1600" dirty="0">
              <a:solidFill>
                <a:srgbClr val="F9F90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9F900"/>
              </a:buClr>
              <a:buSzPts val="1600"/>
              <a:buNone/>
            </a:pPr>
            <a:r>
              <a:rPr lang="ru-RU" sz="1600" i="1" dirty="0">
                <a:solidFill>
                  <a:srgbClr val="F9F900"/>
                </a:solidFill>
              </a:rPr>
              <a:t>	</a:t>
            </a:r>
            <a:r>
              <a:rPr lang="ru-RU" sz="1600" b="1" i="1" dirty="0" err="1">
                <a:solidFill>
                  <a:srgbClr val="F9F900"/>
                </a:solidFill>
              </a:rPr>
              <a:t>Es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regnet</a:t>
            </a:r>
            <a:r>
              <a:rPr lang="ru-RU" sz="1600" i="1" dirty="0">
                <a:solidFill>
                  <a:srgbClr val="F9F900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9F900"/>
              </a:buClr>
              <a:buSzPts val="1600"/>
              <a:buNone/>
            </a:pPr>
            <a:r>
              <a:rPr lang="ru-RU" sz="1600" i="1" dirty="0">
                <a:solidFill>
                  <a:srgbClr val="F9F900"/>
                </a:solidFill>
              </a:rPr>
              <a:t>	</a:t>
            </a:r>
            <a:r>
              <a:rPr lang="ru-RU" sz="1600" b="1" i="1" dirty="0" err="1">
                <a:solidFill>
                  <a:srgbClr val="F9F900"/>
                </a:solidFill>
              </a:rPr>
              <a:t>Il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pleut</a:t>
            </a:r>
            <a:r>
              <a:rPr lang="ru-RU" sz="1600" i="1" dirty="0">
                <a:solidFill>
                  <a:srgbClr val="F9F900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9F900"/>
              </a:buClr>
              <a:buSzPts val="1600"/>
              <a:buNone/>
            </a:pPr>
            <a:r>
              <a:rPr lang="ru-RU" sz="1600" i="1" dirty="0">
                <a:solidFill>
                  <a:srgbClr val="F9F900"/>
                </a:solidFill>
              </a:rPr>
              <a:t>	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9F900"/>
              </a:buClr>
              <a:buSzPts val="1600"/>
              <a:buNone/>
            </a:pPr>
            <a:r>
              <a:rPr lang="ru-RU" sz="1600" i="1" dirty="0">
                <a:solidFill>
                  <a:srgbClr val="F9F900"/>
                </a:solidFill>
              </a:rPr>
              <a:t>	</a:t>
            </a:r>
            <a:r>
              <a:rPr lang="ru-RU" sz="1600" b="1" i="1" dirty="0" err="1">
                <a:solidFill>
                  <a:srgbClr val="F9F900"/>
                </a:solidFill>
              </a:rPr>
              <a:t>There</a:t>
            </a:r>
            <a:r>
              <a:rPr lang="ru-RU" sz="1600" i="1" dirty="0" err="1">
                <a:solidFill>
                  <a:srgbClr val="F9F900"/>
                </a:solidFill>
              </a:rPr>
              <a:t>’s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whisky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in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the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jar</a:t>
            </a:r>
            <a:r>
              <a:rPr lang="ru-RU" sz="1600" i="1" dirty="0">
                <a:solidFill>
                  <a:srgbClr val="F9F900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9F900"/>
              </a:buClr>
              <a:buSzPts val="1600"/>
              <a:buNone/>
            </a:pPr>
            <a:r>
              <a:rPr lang="ru-RU" sz="1600" i="1" dirty="0">
                <a:solidFill>
                  <a:srgbClr val="F9F900"/>
                </a:solidFill>
              </a:rPr>
              <a:t>	</a:t>
            </a:r>
            <a:r>
              <a:rPr lang="ru-RU" sz="1600" b="1" i="1" dirty="0" err="1">
                <a:solidFill>
                  <a:srgbClr val="F9F900"/>
                </a:solidFill>
              </a:rPr>
              <a:t>There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seem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to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be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some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unicorns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in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the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garden</a:t>
            </a:r>
            <a:r>
              <a:rPr lang="ru-RU" sz="1600" i="1" dirty="0">
                <a:solidFill>
                  <a:srgbClr val="F9F900"/>
                </a:solidFill>
              </a:rPr>
              <a:t>, </a:t>
            </a:r>
            <a:r>
              <a:rPr lang="ru-RU" sz="1600" i="1" dirty="0" err="1">
                <a:solidFill>
                  <a:srgbClr val="F9F900"/>
                </a:solidFill>
              </a:rPr>
              <a:t>don’t</a:t>
            </a:r>
            <a:r>
              <a:rPr lang="ru-RU" sz="1600" i="1" dirty="0">
                <a:solidFill>
                  <a:srgbClr val="F9F900"/>
                </a:solidFill>
              </a:rPr>
              <a:t> </a:t>
            </a:r>
            <a:r>
              <a:rPr lang="ru-RU" sz="1600" i="1" dirty="0" err="1">
                <a:solidFill>
                  <a:srgbClr val="F9F900"/>
                </a:solidFill>
              </a:rPr>
              <a:t>there</a:t>
            </a:r>
            <a:r>
              <a:rPr lang="ru-RU" sz="1600" i="1" dirty="0">
                <a:solidFill>
                  <a:srgbClr val="F9F900"/>
                </a:solidFill>
              </a:rPr>
              <a:t>? </a:t>
            </a:r>
            <a:endParaRPr dirty="0"/>
          </a:p>
        </p:txBody>
      </p:sp>
      <p:sp>
        <p:nvSpPr>
          <p:cNvPr id="267" name="Google Shape;267;p3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и сирконстанты</a:t>
            </a: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Каковы грамматические различия между актантами и </a:t>
            </a:r>
            <a:r>
              <a:rPr lang="ru-RU" sz="1600" dirty="0" err="1">
                <a:solidFill>
                  <a:schemeClr val="dk2"/>
                </a:solidFill>
              </a:rPr>
              <a:t>сирконстатами</a:t>
            </a:r>
            <a:r>
              <a:rPr lang="ru-RU" sz="1600" dirty="0">
                <a:solidFill>
                  <a:schemeClr val="dk2"/>
                </a:solidFill>
              </a:rPr>
              <a:t>?</a:t>
            </a:r>
            <a:endParaRPr sz="1600" dirty="0">
              <a:solidFill>
                <a:schemeClr val="dk2"/>
              </a:solidFill>
            </a:endParaRPr>
          </a:p>
          <a:p>
            <a:pPr marL="342900" lvl="0" indent="-3429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ru-RU" sz="1600" dirty="0" err="1">
                <a:solidFill>
                  <a:schemeClr val="dk2"/>
                </a:solidFill>
              </a:rPr>
              <a:t>Сирконстанты</a:t>
            </a:r>
            <a:r>
              <a:rPr lang="ru-RU" sz="1600" dirty="0">
                <a:solidFill>
                  <a:schemeClr val="dk2"/>
                </a:solidFill>
              </a:rPr>
              <a:t>, в отличие от актантов, необязательны.</a:t>
            </a:r>
            <a:endParaRPr dirty="0"/>
          </a:p>
          <a:p>
            <a:pPr marL="342900" lvl="0" indent="-3429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chemeClr val="dk2"/>
                </a:solidFill>
              </a:rPr>
              <a:t>Вершина может иметь неограниченное число </a:t>
            </a:r>
            <a:r>
              <a:rPr lang="ru-RU" sz="1600" dirty="0" err="1">
                <a:solidFill>
                  <a:schemeClr val="dk2"/>
                </a:solidFill>
              </a:rPr>
              <a:t>сирконстантов</a:t>
            </a:r>
            <a:r>
              <a:rPr lang="ru-RU" sz="1600" dirty="0">
                <a:solidFill>
                  <a:schemeClr val="dk2"/>
                </a:solidFill>
              </a:rPr>
              <a:t> (</a:t>
            </a:r>
            <a:r>
              <a:rPr lang="ru-RU" sz="1600" i="1" dirty="0">
                <a:solidFill>
                  <a:srgbClr val="0070C0"/>
                </a:solidFill>
              </a:rPr>
              <a:t>Она уходит от меня к нему…</a:t>
            </a:r>
            <a:r>
              <a:rPr lang="ru-RU" sz="1600" dirty="0">
                <a:solidFill>
                  <a:schemeClr val="dk2"/>
                </a:solidFill>
              </a:rPr>
              <a:t>), но лишь ограниченное число актантов (см. модель управления). </a:t>
            </a:r>
            <a:endParaRPr dirty="0"/>
          </a:p>
          <a:p>
            <a:pPr marL="342900" lvl="0" indent="-3429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chemeClr val="dk2"/>
                </a:solidFill>
              </a:rPr>
              <a:t>Актанты демонстрируют меньшую вариативность оформления (опять см. модель управления), часто актант при данном предикате может оформляться единственным способом.</a:t>
            </a:r>
            <a:endParaRPr dirty="0"/>
          </a:p>
          <a:p>
            <a:pPr marL="342900" lvl="0" indent="-3429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ru-RU" sz="1600" dirty="0">
                <a:solidFill>
                  <a:schemeClr val="dk2"/>
                </a:solidFill>
              </a:rPr>
              <a:t>Актанты </a:t>
            </a:r>
            <a:r>
              <a:rPr lang="ru-RU" sz="1600" b="1" dirty="0">
                <a:solidFill>
                  <a:schemeClr val="dk2"/>
                </a:solidFill>
              </a:rPr>
              <a:t>управляемы</a:t>
            </a:r>
            <a:r>
              <a:rPr lang="ru-RU" sz="1600" dirty="0">
                <a:solidFill>
                  <a:schemeClr val="dk2"/>
                </a:solidFill>
              </a:rPr>
              <a:t>: Форма актанта определяется селективными признаками его вершины («этот глагол управляет дативом»), в то время как форма </a:t>
            </a:r>
            <a:r>
              <a:rPr lang="ru-RU" sz="1600" dirty="0" err="1">
                <a:solidFill>
                  <a:schemeClr val="dk2"/>
                </a:solidFill>
              </a:rPr>
              <a:t>сирконстанта</a:t>
            </a:r>
            <a:r>
              <a:rPr lang="ru-RU" sz="1600" dirty="0">
                <a:solidFill>
                  <a:schemeClr val="dk2"/>
                </a:solidFill>
              </a:rPr>
              <a:t> определяется его собственным значением и </a:t>
            </a:r>
            <a:r>
              <a:rPr lang="ru-RU" sz="1600" dirty="0" err="1">
                <a:solidFill>
                  <a:schemeClr val="dk2"/>
                </a:solidFill>
              </a:rPr>
              <a:t>частеречной</a:t>
            </a:r>
            <a:r>
              <a:rPr lang="ru-RU" sz="1600" dirty="0">
                <a:solidFill>
                  <a:schemeClr val="dk2"/>
                </a:solidFill>
              </a:rPr>
              <a:t> принадлежностью вершины.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</a:t>
            </a:r>
            <a:r>
              <a:rPr lang="ru-RU" sz="1600" i="1" u="sng" dirty="0">
                <a:solidFill>
                  <a:srgbClr val="0070C0"/>
                </a:solidFill>
              </a:rPr>
              <a:t>Вася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700" dirty="0">
                <a:solidFill>
                  <a:schemeClr val="dk2"/>
                </a:solidFill>
              </a:rPr>
              <a:t>(*</a:t>
            </a:r>
            <a:r>
              <a:rPr lang="ru-RU" sz="1600" i="1" dirty="0">
                <a:solidFill>
                  <a:srgbClr val="0070C0"/>
                </a:solidFill>
              </a:rPr>
              <a:t>Васе</a:t>
            </a:r>
            <a:r>
              <a:rPr lang="ru-RU" sz="1700" dirty="0">
                <a:solidFill>
                  <a:schemeClr val="dk2"/>
                </a:solidFill>
              </a:rPr>
              <a:t>/*</a:t>
            </a:r>
            <a:r>
              <a:rPr lang="ru-RU" sz="1600" i="1" dirty="0">
                <a:solidFill>
                  <a:srgbClr val="0070C0"/>
                </a:solidFill>
              </a:rPr>
              <a:t>Васю</a:t>
            </a:r>
            <a:r>
              <a:rPr lang="ru-RU" sz="1700" dirty="0">
                <a:solidFill>
                  <a:schemeClr val="dk2"/>
                </a:solidFill>
              </a:rPr>
              <a:t>)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избегает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Машу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chemeClr val="dk2"/>
                </a:solidFill>
              </a:rPr>
              <a:t>(</a:t>
            </a:r>
            <a:r>
              <a:rPr lang="ru-RU" sz="1600" baseline="30000" dirty="0">
                <a:solidFill>
                  <a:schemeClr val="dk2"/>
                </a:solidFill>
              </a:rPr>
              <a:t>?</a:t>
            </a:r>
            <a:r>
              <a:rPr lang="ru-RU" sz="1600" i="1" dirty="0">
                <a:solidFill>
                  <a:srgbClr val="0070C0"/>
                </a:solidFill>
              </a:rPr>
              <a:t>Маши</a:t>
            </a:r>
            <a:r>
              <a:rPr lang="ru-RU" sz="1600" dirty="0">
                <a:solidFill>
                  <a:schemeClr val="dk2"/>
                </a:solidFill>
              </a:rPr>
              <a:t>/*</a:t>
            </a:r>
            <a:r>
              <a:rPr lang="ru-RU" sz="1600" i="1" dirty="0">
                <a:solidFill>
                  <a:srgbClr val="0070C0"/>
                </a:solidFill>
              </a:rPr>
              <a:t>Маше</a:t>
            </a:r>
            <a:r>
              <a:rPr lang="ru-RU" sz="1600" dirty="0">
                <a:solidFill>
                  <a:schemeClr val="dk2"/>
                </a:solidFill>
              </a:rPr>
              <a:t>/*</a:t>
            </a:r>
            <a:r>
              <a:rPr lang="ru-RU" sz="1600" i="1" dirty="0">
                <a:solidFill>
                  <a:srgbClr val="0070C0"/>
                </a:solidFill>
              </a:rPr>
              <a:t>Машей</a:t>
            </a:r>
            <a:r>
              <a:rPr lang="ru-RU" sz="1600" dirty="0">
                <a:solidFill>
                  <a:schemeClr val="dk2"/>
                </a:solidFill>
              </a:rPr>
              <a:t>) </a:t>
            </a:r>
            <a:r>
              <a:rPr lang="ru-RU" sz="1600" i="1" u="sng" dirty="0">
                <a:solidFill>
                  <a:srgbClr val="0070C0"/>
                </a:solidFill>
              </a:rPr>
              <a:t>из-за своей паранойи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dirty="0">
                <a:solidFill>
                  <a:schemeClr val="dk2"/>
                </a:solidFill>
              </a:rPr>
              <a:t>/ </a:t>
            </a:r>
            <a:br>
              <a:rPr lang="ru-RU" sz="1600" dirty="0">
                <a:solidFill>
                  <a:schemeClr val="dk2"/>
                </a:solidFill>
              </a:rPr>
            </a:br>
            <a:r>
              <a:rPr lang="ru-RU" sz="1600" dirty="0">
                <a:solidFill>
                  <a:schemeClr val="dk2"/>
                </a:solidFill>
              </a:rPr>
              <a:t>/ </a:t>
            </a:r>
            <a:r>
              <a:rPr lang="ru-RU" sz="1600" i="1" u="sng" dirty="0">
                <a:solidFill>
                  <a:srgbClr val="0070C0"/>
                </a:solidFill>
              </a:rPr>
              <a:t>по причине паранойи</a:t>
            </a:r>
            <a:r>
              <a:rPr lang="ru-RU" sz="1600" dirty="0">
                <a:solidFill>
                  <a:schemeClr val="dk2"/>
                </a:solidFill>
              </a:rPr>
              <a:t> / </a:t>
            </a:r>
            <a:r>
              <a:rPr lang="ru-RU" sz="1600" i="1" u="sng" dirty="0">
                <a:solidFill>
                  <a:srgbClr val="0070C0"/>
                </a:solidFill>
              </a:rPr>
              <a:t>вследствие паранойи</a:t>
            </a:r>
            <a:r>
              <a:rPr lang="ru-RU" sz="1600" dirty="0">
                <a:solidFill>
                  <a:schemeClr val="dk2"/>
                </a:solidFill>
              </a:rPr>
              <a:t> / </a:t>
            </a:r>
            <a:r>
              <a:rPr lang="ru-RU" sz="1600" i="1" u="sng" dirty="0">
                <a:solidFill>
                  <a:srgbClr val="0070C0"/>
                </a:solidFill>
              </a:rPr>
              <a:t>потому что параноик</a:t>
            </a:r>
            <a:r>
              <a:rPr lang="ru-RU" sz="1600" dirty="0">
                <a:solidFill>
                  <a:schemeClr val="dk2"/>
                </a:solidFill>
              </a:rPr>
              <a:t> / </a:t>
            </a:r>
            <a:r>
              <a:rPr lang="ru-RU" sz="1600" i="1" u="sng" dirty="0">
                <a:solidFill>
                  <a:srgbClr val="0070C0"/>
                </a:solidFill>
              </a:rPr>
              <a:t>из-за того, что параноик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	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274" name="Google Shape;274;p3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Вводные замечания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«</a:t>
            </a:r>
            <a:r>
              <a:rPr lang="ru-RU" sz="1600" dirty="0"/>
              <a:t>Синтаксическая структура предложения определяется грамматическими свойствами входящих в него лексем, в первую очередь их селективными признаками. Грамматически правильным бывает только такое предложение, в котором селективные признаки входящих в него слов согласованы друг с другом. По аналогии с химией селективные признаки называют валентностями. Лексемы могут обладать как семантическими, так и синтаксическими валентностями</a:t>
            </a:r>
            <a:r>
              <a:rPr lang="ru-RU" sz="1600" dirty="0">
                <a:solidFill>
                  <a:schemeClr val="dk2"/>
                </a:solidFill>
              </a:rPr>
              <a:t>»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156-157].</a:t>
            </a:r>
            <a:endParaRPr dirty="0"/>
          </a:p>
          <a:p>
            <a:pPr marL="228600" lvl="0" indent="-1270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Я вижу большой красивый дом.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</a:t>
            </a:r>
            <a:r>
              <a:rPr lang="ru-RU" sz="1600" dirty="0">
                <a:solidFill>
                  <a:schemeClr val="dk2"/>
                </a:solidFill>
              </a:rPr>
              <a:t>*</a:t>
            </a:r>
            <a:r>
              <a:rPr lang="ru-RU" sz="1600" i="1" dirty="0">
                <a:solidFill>
                  <a:srgbClr val="0070C0"/>
                </a:solidFill>
              </a:rPr>
              <a:t>Я вижу большой красивый спать.</a:t>
            </a:r>
            <a:endParaRPr sz="1600" i="1" dirty="0">
              <a:solidFill>
                <a:srgbClr val="0070C0"/>
              </a:solidFill>
            </a:endParaRPr>
          </a:p>
          <a:p>
            <a:pPr marL="228600" lvl="0" indent="-1270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i="1" dirty="0">
              <a:solidFill>
                <a:srgbClr val="0070C0"/>
              </a:solidFill>
            </a:endParaRPr>
          </a:p>
          <a:p>
            <a:pPr marL="228600" lvl="0" indent="-1270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228600" lvl="0" indent="-1270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и сирконстанты: обязательность</a:t>
            </a:r>
            <a:endParaRPr/>
          </a:p>
        </p:txBody>
      </p:sp>
      <p:sp>
        <p:nvSpPr>
          <p:cNvPr id="280" name="Google Shape;280;p33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Иногда обязательность/факультативность приводится чуть ли не как главный критерий различения актантов и </a:t>
            </a:r>
            <a:r>
              <a:rPr lang="ru-RU" sz="1600" dirty="0" err="1">
                <a:solidFill>
                  <a:schemeClr val="dk2"/>
                </a:solidFill>
              </a:rPr>
              <a:t>сирконстатов</a:t>
            </a:r>
            <a:r>
              <a:rPr lang="ru-RU" sz="1600" dirty="0">
                <a:solidFill>
                  <a:schemeClr val="dk2"/>
                </a:solidFill>
              </a:rPr>
              <a:t>. Но тут всё непросто.</a:t>
            </a:r>
            <a:endParaRPr sz="1600" dirty="0">
              <a:solidFill>
                <a:schemeClr val="dk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Почти всё, что угодно, может оказаться невыраженным в результате </a:t>
            </a:r>
            <a:r>
              <a:rPr lang="ru-RU" sz="1600" b="1" dirty="0">
                <a:solidFill>
                  <a:srgbClr val="7030A0"/>
                </a:solidFill>
              </a:rPr>
              <a:t>эллипсиса</a:t>
            </a:r>
            <a:r>
              <a:rPr lang="ru-RU" sz="1600" dirty="0">
                <a:solidFill>
                  <a:schemeClr val="dk2"/>
                </a:solidFill>
              </a:rPr>
              <a:t>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</a:t>
            </a:r>
            <a:r>
              <a:rPr lang="ru-RU" sz="1600" i="1" u="sng" dirty="0">
                <a:solidFill>
                  <a:srgbClr val="0070C0"/>
                </a:solidFill>
              </a:rPr>
              <a:t>Она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тебя</a:t>
            </a:r>
            <a:r>
              <a:rPr lang="ru-RU" sz="1600" i="1" dirty="0">
                <a:solidFill>
                  <a:srgbClr val="0070C0"/>
                </a:solidFill>
              </a:rPr>
              <a:t> любит? – Нет, </a:t>
            </a:r>
            <a:r>
              <a:rPr lang="ru-RU" sz="1600" b="1" i="1" dirty="0">
                <a:solidFill>
                  <a:srgbClr val="0070C0"/>
                </a:solidFill>
              </a:rPr>
              <a:t>презирает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Даже если отвлечься от эллиптических контекстов (см. краткое обсуждение в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172-173]), обязательность заполнения различных валентностей сильно варьирует и, видимо, может зависеть от индивидуальных характеристик предиката, ср.: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 		</a:t>
            </a:r>
            <a:r>
              <a:rPr lang="ru-RU" sz="1600" i="1" dirty="0">
                <a:solidFill>
                  <a:srgbClr val="0070C0"/>
                </a:solidFill>
              </a:rPr>
              <a:t>Альбрехт рисует этюд подушек.	</a:t>
            </a:r>
            <a:r>
              <a:rPr lang="ru-RU" sz="1600" dirty="0">
                <a:solidFill>
                  <a:schemeClr val="dk2"/>
                </a:solidFill>
              </a:rPr>
              <a:t>~	</a:t>
            </a:r>
            <a:r>
              <a:rPr lang="ru-RU" sz="1600" i="1" dirty="0">
                <a:solidFill>
                  <a:srgbClr val="0070C0"/>
                </a:solidFill>
              </a:rPr>
              <a:t>Альбрехт рисует.</a:t>
            </a:r>
            <a:endParaRPr sz="1600" i="1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	</a:t>
            </a:r>
            <a:r>
              <a:rPr lang="ru-RU" sz="1600" i="1" dirty="0">
                <a:solidFill>
                  <a:srgbClr val="0070C0"/>
                </a:solidFill>
              </a:rPr>
              <a:t>Джамиля читает рукопись. 		</a:t>
            </a:r>
            <a:r>
              <a:rPr lang="ru-RU" sz="1600" dirty="0">
                <a:solidFill>
                  <a:schemeClr val="dk2"/>
                </a:solidFill>
              </a:rPr>
              <a:t>~</a:t>
            </a:r>
            <a:r>
              <a:rPr lang="ru-RU" sz="1600" i="1" dirty="0">
                <a:solidFill>
                  <a:srgbClr val="0070C0"/>
                </a:solidFill>
              </a:rPr>
              <a:t> 	Джамиля читает.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	Котёнок исследует двор. 		</a:t>
            </a:r>
            <a:r>
              <a:rPr lang="ru-RU" sz="1600" dirty="0">
                <a:solidFill>
                  <a:schemeClr val="dk2"/>
                </a:solidFill>
              </a:rPr>
              <a:t>~ 	</a:t>
            </a:r>
            <a:r>
              <a:rPr lang="ru-RU" sz="1600" baseline="30000" dirty="0">
                <a:solidFill>
                  <a:schemeClr val="dk2"/>
                </a:solidFill>
              </a:rPr>
              <a:t>?</a:t>
            </a:r>
            <a:r>
              <a:rPr lang="ru-RU" sz="1600" i="1" dirty="0">
                <a:solidFill>
                  <a:srgbClr val="0070C0"/>
                </a:solidFill>
              </a:rPr>
              <a:t>Котёнок исследует.</a:t>
            </a:r>
            <a:endParaRPr sz="1600" i="1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	</a:t>
            </a:r>
            <a:r>
              <a:rPr lang="ru-RU" sz="1600" i="1" dirty="0">
                <a:solidFill>
                  <a:srgbClr val="0070C0"/>
                </a:solidFill>
              </a:rPr>
              <a:t>Карина изучает фонетику. 		</a:t>
            </a:r>
            <a:r>
              <a:rPr lang="ru-RU" sz="1600" dirty="0">
                <a:solidFill>
                  <a:schemeClr val="dk2"/>
                </a:solidFill>
              </a:rPr>
              <a:t>~ 	*</a:t>
            </a:r>
            <a:r>
              <a:rPr lang="ru-RU" sz="1600" i="1" dirty="0">
                <a:solidFill>
                  <a:srgbClr val="0070C0"/>
                </a:solidFill>
              </a:rPr>
              <a:t>Карина изучает.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281" name="Google Shape;281;p33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00" y="4048470"/>
            <a:ext cx="1567009" cy="2123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sz="2800"/>
              <a:t>Актанты и сирконстанты: обязательность</a:t>
            </a:r>
            <a:endParaRPr/>
          </a:p>
        </p:txBody>
      </p:sp>
      <p:pic>
        <p:nvPicPr>
          <p:cNvPr id="288" name="Google Shape;288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821975" y="1600201"/>
            <a:ext cx="3132300" cy="45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>
            <a:spLocks noGrp="1"/>
          </p:cNvSpPr>
          <p:nvPr>
            <p:ph type="body" idx="2"/>
          </p:nvPr>
        </p:nvSpPr>
        <p:spPr>
          <a:xfrm>
            <a:off x="1104900" y="1600200"/>
            <a:ext cx="6397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85750" lvl="0" indent="-28575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chemeClr val="dk2"/>
                </a:solidFill>
              </a:rPr>
              <a:t>С другой стороны, встречаются случаи видимой обязательности </a:t>
            </a:r>
            <a:r>
              <a:rPr lang="ru-RU" dirty="0" err="1">
                <a:solidFill>
                  <a:schemeClr val="dk2"/>
                </a:solidFill>
              </a:rPr>
              <a:t>сирконстантов</a:t>
            </a:r>
            <a:r>
              <a:rPr lang="ru-RU" dirty="0">
                <a:solidFill>
                  <a:schemeClr val="dk2"/>
                </a:solidFill>
              </a:rPr>
              <a:t>. Ср.: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ru-RU" dirty="0">
                <a:solidFill>
                  <a:schemeClr val="dk2"/>
                </a:solidFill>
              </a:rPr>
              <a:t>	</a:t>
            </a:r>
            <a:r>
              <a:rPr lang="ru-RU" sz="1600" i="1" dirty="0">
                <a:solidFill>
                  <a:srgbClr val="0070C0"/>
                </a:solidFill>
              </a:rPr>
              <a:t>У неё </a:t>
            </a:r>
            <a:r>
              <a:rPr lang="ru-RU" sz="1600" i="1" u="sng" dirty="0">
                <a:solidFill>
                  <a:srgbClr val="0070C0"/>
                </a:solidFill>
              </a:rPr>
              <a:t>карие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глаза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dirty="0"/>
              <a:t>	</a:t>
            </a:r>
            <a:r>
              <a:rPr lang="ru-RU" baseline="30000" dirty="0"/>
              <a:t>???</a:t>
            </a:r>
            <a:r>
              <a:rPr lang="ru-RU" sz="1600" i="1" dirty="0">
                <a:solidFill>
                  <a:srgbClr val="0070C0"/>
                </a:solidFill>
              </a:rPr>
              <a:t>У неё глаза.</a:t>
            </a:r>
            <a:endParaRPr sz="1600" i="1" dirty="0">
              <a:solidFill>
                <a:srgbClr val="0070C0"/>
              </a:solidFill>
            </a:endParaRPr>
          </a:p>
          <a:p>
            <a:pPr marL="285750" lvl="0" indent="-285750" algn="l" defTabSz="2304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chemeClr val="dk2"/>
                </a:solidFill>
              </a:rPr>
              <a:t>Ещё некоторые (небесспорные) примеры «</a:t>
            </a:r>
            <a:r>
              <a:rPr lang="ru-RU" dirty="0" err="1">
                <a:solidFill>
                  <a:schemeClr val="dk2"/>
                </a:solidFill>
              </a:rPr>
              <a:t>актантоподобного</a:t>
            </a:r>
            <a:r>
              <a:rPr lang="ru-RU" dirty="0">
                <a:solidFill>
                  <a:schemeClr val="dk2"/>
                </a:solidFill>
              </a:rPr>
              <a:t>» поведения </a:t>
            </a:r>
            <a:r>
              <a:rPr lang="ru-RU" dirty="0" err="1">
                <a:solidFill>
                  <a:schemeClr val="dk2"/>
                </a:solidFill>
              </a:rPr>
              <a:t>сирконстантов</a:t>
            </a:r>
            <a:r>
              <a:rPr lang="ru-RU" dirty="0">
                <a:solidFill>
                  <a:schemeClr val="dk2"/>
                </a:solidFill>
              </a:rPr>
              <a:t> обсуждаются в [</a:t>
            </a:r>
            <a:r>
              <a:rPr lang="ru-RU" dirty="0" err="1">
                <a:solidFill>
                  <a:schemeClr val="dk2"/>
                </a:solidFill>
              </a:rPr>
              <a:t>Храковский</a:t>
            </a:r>
            <a:r>
              <a:rPr lang="ru-RU" dirty="0">
                <a:solidFill>
                  <a:schemeClr val="dk2"/>
                </a:solidFill>
              </a:rPr>
              <a:t> 1998].</a:t>
            </a:r>
            <a:endParaRPr dirty="0"/>
          </a:p>
          <a:p>
            <a:pPr marL="285750" lvl="0" indent="-285750" algn="l" defTabSz="2304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chemeClr val="dk2"/>
                </a:solidFill>
              </a:rPr>
              <a:t>Можно говорить о тенденции: «в среднем по больнице» актанты демонстрируют заметно большую склонность </a:t>
            </a:r>
            <a:br>
              <a:rPr lang="ru-RU" dirty="0">
                <a:solidFill>
                  <a:schemeClr val="dk2"/>
                </a:solidFill>
              </a:rPr>
            </a:br>
            <a:r>
              <a:rPr lang="ru-RU" dirty="0">
                <a:solidFill>
                  <a:schemeClr val="dk2"/>
                </a:solidFill>
              </a:rPr>
              <a:t>к эксплицитному выражению по сравнению с </a:t>
            </a:r>
            <a:r>
              <a:rPr lang="ru-RU" dirty="0" err="1">
                <a:solidFill>
                  <a:schemeClr val="dk2"/>
                </a:solidFill>
              </a:rPr>
              <a:t>сирконстантами</a:t>
            </a:r>
            <a:r>
              <a:rPr lang="ru-RU" dirty="0">
                <a:solidFill>
                  <a:schemeClr val="dk2"/>
                </a:solidFill>
              </a:rPr>
              <a:t>.</a:t>
            </a:r>
            <a:endParaRPr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i="1" dirty="0">
              <a:solidFill>
                <a:srgbClr val="0070C0"/>
              </a:solidFill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и сирконстанты: управляемость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В [</a:t>
            </a:r>
            <a:r>
              <a:rPr lang="ru-RU" sz="1600" dirty="0" err="1">
                <a:solidFill>
                  <a:schemeClr val="dk2"/>
                </a:solidFill>
              </a:rPr>
              <a:t>Feuillet</a:t>
            </a:r>
            <a:r>
              <a:rPr lang="ru-RU" sz="1600" dirty="0">
                <a:solidFill>
                  <a:schemeClr val="dk2"/>
                </a:solidFill>
              </a:rPr>
              <a:t> 1980; </a:t>
            </a:r>
            <a:r>
              <a:rPr lang="ru-RU" sz="1600" dirty="0" err="1">
                <a:solidFill>
                  <a:schemeClr val="dk2"/>
                </a:solidFill>
              </a:rPr>
              <a:t>Lazard</a:t>
            </a:r>
            <a:r>
              <a:rPr lang="ru-RU" sz="1600" dirty="0">
                <a:solidFill>
                  <a:schemeClr val="dk2"/>
                </a:solidFill>
              </a:rPr>
              <a:t> 1994] вводится понятие </a:t>
            </a:r>
            <a:r>
              <a:rPr lang="ru-RU" sz="1600" b="1" dirty="0" err="1">
                <a:solidFill>
                  <a:srgbClr val="7030A0"/>
                </a:solidFill>
              </a:rPr>
              <a:t>адъекта</a:t>
            </a:r>
            <a:r>
              <a:rPr lang="ru-RU" sz="1600" dirty="0">
                <a:solidFill>
                  <a:schemeClr val="dk2"/>
                </a:solidFill>
              </a:rPr>
              <a:t>: (фр. </a:t>
            </a:r>
            <a:r>
              <a:rPr lang="ru-RU" sz="1600" i="1" dirty="0" err="1">
                <a:solidFill>
                  <a:schemeClr val="dk2"/>
                </a:solidFill>
              </a:rPr>
              <a:t>adjet</a:t>
            </a:r>
            <a:r>
              <a:rPr lang="ru-RU" sz="1600" dirty="0">
                <a:solidFill>
                  <a:schemeClr val="dk2"/>
                </a:solidFill>
              </a:rPr>
              <a:t>) – зависимого, которое соответствует </a:t>
            </a:r>
            <a:r>
              <a:rPr lang="ru-RU" sz="1600" dirty="0" err="1">
                <a:solidFill>
                  <a:schemeClr val="dk2"/>
                </a:solidFill>
              </a:rPr>
              <a:t>партиципанту</a:t>
            </a:r>
            <a:r>
              <a:rPr lang="ru-RU" sz="1600" dirty="0">
                <a:solidFill>
                  <a:schemeClr val="dk2"/>
                </a:solidFill>
              </a:rPr>
              <a:t> вершины, однако имеет форму, не зависящую от последней. Соответствующая валентность заполняется обязательно, однако может быть заполнена </a:t>
            </a:r>
            <a:br>
              <a:rPr lang="ru-RU" sz="1600" dirty="0">
                <a:solidFill>
                  <a:schemeClr val="dk2"/>
                </a:solidFill>
              </a:rPr>
            </a:br>
            <a:r>
              <a:rPr lang="ru-RU" sz="1600" dirty="0">
                <a:solidFill>
                  <a:schemeClr val="dk2"/>
                </a:solidFill>
              </a:rPr>
              <a:t>более одного раза. Чаще всего </a:t>
            </a:r>
            <a:r>
              <a:rPr lang="ru-RU" sz="1600" b="1" dirty="0" err="1">
                <a:solidFill>
                  <a:schemeClr val="dk2"/>
                </a:solidFill>
              </a:rPr>
              <a:t>адъект</a:t>
            </a:r>
            <a:r>
              <a:rPr lang="ru-RU" sz="1600" dirty="0">
                <a:solidFill>
                  <a:schemeClr val="dk2"/>
                </a:solidFill>
              </a:rPr>
              <a:t> указывает на место при предикатах нахождения </a:t>
            </a:r>
            <a:br>
              <a:rPr lang="ru-RU" sz="1600" dirty="0">
                <a:solidFill>
                  <a:schemeClr val="dk2"/>
                </a:solidFill>
              </a:rPr>
            </a:br>
            <a:r>
              <a:rPr lang="ru-RU" sz="1600" dirty="0">
                <a:solidFill>
                  <a:schemeClr val="dk2"/>
                </a:solidFill>
              </a:rPr>
              <a:t>(или перемещения):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</a:t>
            </a:r>
            <a:r>
              <a:rPr lang="ru-RU" sz="1600" i="1" dirty="0" err="1">
                <a:solidFill>
                  <a:srgbClr val="0070C0"/>
                </a:solidFill>
              </a:rPr>
              <a:t>Il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 err="1">
                <a:solidFill>
                  <a:srgbClr val="0070C0"/>
                </a:solidFill>
              </a:rPr>
              <a:t>habite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 err="1">
                <a:solidFill>
                  <a:srgbClr val="0070C0"/>
                </a:solidFill>
              </a:rPr>
              <a:t>en</a:t>
            </a:r>
            <a:r>
              <a:rPr lang="ru-RU" sz="1600" i="1" u="sng" dirty="0">
                <a:solidFill>
                  <a:srgbClr val="0070C0"/>
                </a:solidFill>
              </a:rPr>
              <a:t> </a:t>
            </a:r>
            <a:r>
              <a:rPr lang="ru-RU" sz="1600" i="1" u="sng" dirty="0" err="1">
                <a:solidFill>
                  <a:srgbClr val="0070C0"/>
                </a:solidFill>
              </a:rPr>
              <a:t>ville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 err="1">
                <a:solidFill>
                  <a:srgbClr val="0070C0"/>
                </a:solidFill>
              </a:rPr>
              <a:t>chez</a:t>
            </a:r>
            <a:r>
              <a:rPr lang="ru-RU" sz="1600" i="1" u="sng" dirty="0">
                <a:solidFill>
                  <a:srgbClr val="0070C0"/>
                </a:solidFill>
              </a:rPr>
              <a:t> </a:t>
            </a:r>
            <a:r>
              <a:rPr lang="ru-RU" sz="1600" i="1" u="sng" dirty="0" err="1">
                <a:solidFill>
                  <a:srgbClr val="0070C0"/>
                </a:solidFill>
              </a:rPr>
              <a:t>ses</a:t>
            </a:r>
            <a:r>
              <a:rPr lang="ru-RU" sz="1600" i="1" u="sng" dirty="0">
                <a:solidFill>
                  <a:srgbClr val="0070C0"/>
                </a:solidFill>
              </a:rPr>
              <a:t> </a:t>
            </a:r>
            <a:r>
              <a:rPr lang="ru-RU" sz="1600" i="1" u="sng" dirty="0" err="1">
                <a:solidFill>
                  <a:srgbClr val="0070C0"/>
                </a:solidFill>
              </a:rPr>
              <a:t>parents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sz="1600" i="1" dirty="0">
              <a:solidFill>
                <a:srgbClr val="0070C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Он </a:t>
            </a:r>
            <a:r>
              <a:rPr lang="ru-RU" sz="1600" b="1" i="1" dirty="0">
                <a:solidFill>
                  <a:srgbClr val="0070C0"/>
                </a:solidFill>
              </a:rPr>
              <a:t>проживает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в городе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у своих родителей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dirty="0"/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189] расширяет понятие </a:t>
            </a:r>
            <a:r>
              <a:rPr lang="ru-RU" sz="1600" dirty="0" err="1">
                <a:solidFill>
                  <a:schemeClr val="dk2"/>
                </a:solidFill>
              </a:rPr>
              <a:t>адъекта</a:t>
            </a:r>
            <a:r>
              <a:rPr lang="ru-RU" sz="1600" dirty="0">
                <a:solidFill>
                  <a:schemeClr val="dk2"/>
                </a:solidFill>
              </a:rPr>
              <a:t>, называя так неуправляемые зависимые, выражающие семантически (а не синтаксически) обязательную валентность.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 Однажды весною, в час небывало жаркого заката, </a:t>
            </a:r>
            <a:r>
              <a:rPr lang="ru-RU" sz="1600" i="1" u="sng" dirty="0">
                <a:solidFill>
                  <a:srgbClr val="0070C0"/>
                </a:solidFill>
              </a:rPr>
              <a:t>в Москве,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на Патриарших прудах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появились</a:t>
            </a:r>
            <a:r>
              <a:rPr lang="ru-RU" sz="1600" i="1" dirty="0">
                <a:solidFill>
                  <a:srgbClr val="0070C0"/>
                </a:solidFill>
              </a:rPr>
              <a:t> два гражданина. </a:t>
            </a:r>
            <a:r>
              <a:rPr lang="ru-RU" sz="1600" dirty="0"/>
              <a:t>[Михаил Булгаков. Мастер и Маргарита (1929-1940)]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Спектакль </a:t>
            </a:r>
            <a:r>
              <a:rPr lang="ru-RU" sz="1600" b="1" i="1" dirty="0">
                <a:solidFill>
                  <a:srgbClr val="0070C0"/>
                </a:solidFill>
              </a:rPr>
              <a:t>начинается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в понедельник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в пять часов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>
                <a:solidFill>
                  <a:srgbClr val="0070C0"/>
                </a:solidFill>
              </a:rPr>
              <a:t>	</a:t>
            </a:r>
            <a:r>
              <a:rPr lang="ru-RU" sz="1600" i="1" u="sng" dirty="0">
                <a:solidFill>
                  <a:srgbClr val="0070C0"/>
                </a:solidFill>
              </a:rPr>
              <a:t>Тепло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отозвался</a:t>
            </a:r>
            <a:r>
              <a:rPr lang="ru-RU" sz="1600" i="1" dirty="0">
                <a:solidFill>
                  <a:srgbClr val="0070C0"/>
                </a:solidFill>
              </a:rPr>
              <a:t> о моей работе </a:t>
            </a:r>
            <a:r>
              <a:rPr lang="ru-RU" sz="1600" i="1" u="sng" dirty="0">
                <a:solidFill>
                  <a:srgbClr val="0070C0"/>
                </a:solidFill>
              </a:rPr>
              <a:t>в самых лестных выражениях</a:t>
            </a:r>
            <a:r>
              <a:rPr lang="ru-RU" sz="1600" i="1" dirty="0">
                <a:solidFill>
                  <a:srgbClr val="0070C0"/>
                </a:solidFill>
              </a:rPr>
              <a:t>.</a:t>
            </a:r>
            <a:endParaRPr sz="1600" i="1" dirty="0">
              <a:solidFill>
                <a:srgbClr val="0070C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Актанты и сирконстанты: управляемость</a:t>
            </a: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>
                <a:solidFill>
                  <a:schemeClr val="dk2"/>
                </a:solidFill>
              </a:rPr>
              <a:t>Таким образом, обязательность и управляемость, вообще говоря, логически независимы: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>
                <a:solidFill>
                  <a:schemeClr val="dk2"/>
                </a:solidFill>
              </a:rPr>
              <a:t>	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>
                <a:solidFill>
                  <a:schemeClr val="dk2"/>
                </a:solidFill>
              </a:rPr>
              <a:t>[Тестелец 2001: 189]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  <p:graphicFrame>
        <p:nvGraphicFramePr>
          <p:cNvPr id="305" name="Google Shape;305;p36"/>
          <p:cNvGraphicFramePr/>
          <p:nvPr>
            <p:extLst>
              <p:ext uri="{D42A27DB-BD31-4B8C-83A1-F6EECF244321}">
                <p14:modId xmlns:p14="http://schemas.microsoft.com/office/powerpoint/2010/main" val="800883731"/>
              </p:ext>
            </p:extLst>
          </p:nvPr>
        </p:nvGraphicFramePr>
        <p:xfrm>
          <a:off x="1707616" y="2247443"/>
          <a:ext cx="8463575" cy="2776250"/>
        </p:xfrm>
        <a:graphic>
          <a:graphicData uri="http://schemas.openxmlformats.org/drawingml/2006/table">
            <a:tbl>
              <a:tblPr firstRow="1" bandRow="1">
                <a:noFill/>
                <a:tableStyleId>{746EC189-1E81-4A2D-98B6-0B15F1A713D6}</a:tableStyleId>
              </a:tblPr>
              <a:tblGrid>
                <a:gridCol w="22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7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619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66550">
                <a:tc>
                  <a:txBody>
                    <a:bodyPr/>
                    <a:lstStyle/>
                    <a:p>
                      <a:pPr marL="0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Управляемые </a:t>
                      </a:r>
                      <a:endParaRPr dirty="0"/>
                    </a:p>
                    <a:p>
                      <a:pPr marL="0" marR="0" lvl="0" indent="0" algn="ctr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dirty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(актанты)</a:t>
                      </a:r>
                      <a:endParaRPr sz="1800" b="0" dirty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Неуправляемые</a:t>
                      </a:r>
                      <a:endParaRPr sz="1800" b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8200">
                <a:tc>
                  <a:txBody>
                    <a:bodyPr/>
                    <a:lstStyle/>
                    <a:p>
                      <a:pPr marL="0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chemeClr val="lt1"/>
                          </a:solidFill>
                        </a:rPr>
                        <a:t>Обязательные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 dirty="0"/>
                    </a:p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 dirty="0"/>
                        <a:t>встречаю </a:t>
                      </a:r>
                      <a:r>
                        <a:rPr lang="ru-RU" sz="1800" i="1" u="sng" dirty="0"/>
                        <a:t>друга</a:t>
                      </a:r>
                      <a:endParaRPr sz="1800" i="1" u="sng" dirty="0"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0" u="none"/>
                        <a:t>адъекты:</a:t>
                      </a:r>
                      <a:r>
                        <a:rPr lang="ru-RU" sz="1800" i="1" u="none"/>
                        <a:t> </a:t>
                      </a:r>
                      <a:endParaRPr/>
                    </a:p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/>
                        <a:t>проживаю </a:t>
                      </a:r>
                      <a:r>
                        <a:rPr lang="ru-RU" sz="1800" i="1" u="sng"/>
                        <a:t>в городе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1500">
                <a:tc>
                  <a:txBody>
                    <a:bodyPr/>
                    <a:lstStyle/>
                    <a:p>
                      <a:pPr marL="0" marR="0" lvl="0" indent="0" algn="l" defTabSz="230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chemeClr val="lt1"/>
                          </a:solidFill>
                        </a:rPr>
                        <a:t>Необязательные</a:t>
                      </a:r>
                      <a:endParaRPr/>
                    </a:p>
                    <a:p>
                      <a:pPr marL="0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 u="sng"/>
                    </a:p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 u="none"/>
                        <a:t>стираю</a:t>
                      </a:r>
                      <a:r>
                        <a:rPr lang="ru-RU" sz="1800" i="1"/>
                        <a:t> </a:t>
                      </a:r>
                      <a:r>
                        <a:rPr lang="ru-RU" sz="1800" i="0"/>
                        <a:t>(</a:t>
                      </a:r>
                      <a:r>
                        <a:rPr lang="ru-RU" sz="1800" i="1" u="sng"/>
                        <a:t>бельё</a:t>
                      </a:r>
                      <a:r>
                        <a:rPr lang="ru-RU" sz="1800" i="0"/>
                        <a:t>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0" u="none" dirty="0" err="1"/>
                        <a:t>сирконстанты</a:t>
                      </a:r>
                      <a:r>
                        <a:rPr lang="ru-RU" sz="1800" i="0" u="none" dirty="0"/>
                        <a:t>:</a:t>
                      </a:r>
                      <a:r>
                        <a:rPr lang="ru-RU" sz="1800" i="1" u="none" dirty="0"/>
                        <a:t> </a:t>
                      </a:r>
                      <a:endParaRPr dirty="0"/>
                    </a:p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 dirty="0"/>
                        <a:t>встречаю </a:t>
                      </a:r>
                      <a:r>
                        <a:rPr lang="ru-RU" sz="1800" i="0" dirty="0"/>
                        <a:t>(</a:t>
                      </a:r>
                      <a:r>
                        <a:rPr lang="ru-RU" sz="1800" i="1" u="sng" dirty="0"/>
                        <a:t>в городе</a:t>
                      </a:r>
                      <a:r>
                        <a:rPr lang="ru-RU" sz="1800" i="0" dirty="0"/>
                        <a:t>)</a:t>
                      </a:r>
                      <a:endParaRPr sz="1800" dirty="0"/>
                    </a:p>
                    <a:p>
                      <a:pPr marL="0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Литература</a:t>
            </a:r>
            <a:endParaRPr/>
          </a:p>
        </p:txBody>
      </p:sp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 dirty="0"/>
              <a:t>Апресян 1974 — Ю. Д. Апресян. </a:t>
            </a:r>
            <a:r>
              <a:rPr lang="ru-RU" sz="1600" i="1" dirty="0"/>
              <a:t>Лексическая семантика</a:t>
            </a:r>
            <a:r>
              <a:rPr lang="ru-RU" sz="1600" dirty="0"/>
              <a:t>. </a:t>
            </a:r>
            <a:r>
              <a:rPr lang="ru-RU" sz="1600" i="1" dirty="0"/>
              <a:t>Синонимические средства языка. </a:t>
            </a:r>
            <a:br>
              <a:rPr lang="ru-RU" sz="1600" i="1" dirty="0"/>
            </a:br>
            <a:r>
              <a:rPr lang="ru-RU" sz="1600" dirty="0"/>
              <a:t>М.: Наука, 1974.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 dirty="0"/>
              <a:t>Богуславский 1996 — И. М. Богуславский. </a:t>
            </a:r>
            <a:r>
              <a:rPr lang="ru-RU" sz="1600" i="1" dirty="0"/>
              <a:t>Сфера действия лексических единиц</a:t>
            </a:r>
            <a:r>
              <a:rPr lang="ru-RU" sz="1600" dirty="0"/>
              <a:t>. М.: ЯРК, 1996.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 dirty="0" err="1"/>
              <a:t>Иоанесян</a:t>
            </a:r>
            <a:r>
              <a:rPr lang="ru-RU" sz="1600" dirty="0"/>
              <a:t> 2016 — Е. Р. </a:t>
            </a:r>
            <a:r>
              <a:rPr lang="ru-RU" sz="1600" dirty="0" err="1"/>
              <a:t>Иоанесян</a:t>
            </a:r>
            <a:r>
              <a:rPr lang="ru-RU" sz="1600" dirty="0"/>
              <a:t>̆. Семантика стыда // </a:t>
            </a:r>
            <a:r>
              <a:rPr lang="ru-RU" sz="1600" i="1" dirty="0"/>
              <a:t>Лингвистика и методика преподавания иностранных языков. Периодический сборник научных трудов </a:t>
            </a:r>
            <a:r>
              <a:rPr lang="ru-RU" sz="1600" i="1" dirty="0" err="1"/>
              <a:t>ИЯз</a:t>
            </a:r>
            <a:r>
              <a:rPr lang="ru-RU" sz="1600" i="1" dirty="0"/>
              <a:t> РАН</a:t>
            </a:r>
            <a:r>
              <a:rPr lang="ru-RU" sz="1600" dirty="0"/>
              <a:t>. </a:t>
            </a:r>
            <a:r>
              <a:rPr lang="ru-RU" sz="1600" dirty="0" err="1"/>
              <a:t>Вып</a:t>
            </a:r>
            <a:r>
              <a:rPr lang="ru-RU" sz="1600" dirty="0"/>
              <a:t>. 8, 2016. С. 196-251.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 dirty="0"/>
              <a:t>Иорданская 1984 — Л. Н. Иорданская. Стыд, стыдиться, стыдно // И. А. Мельчук, А. К. </a:t>
            </a:r>
            <a:r>
              <a:rPr lang="ru-RU" sz="1600" dirty="0" err="1"/>
              <a:t>Жолковский</a:t>
            </a:r>
            <a:r>
              <a:rPr lang="ru-RU" sz="1600" dirty="0"/>
              <a:t>. </a:t>
            </a:r>
            <a:r>
              <a:rPr lang="ru-RU" sz="1600" i="1" dirty="0"/>
              <a:t>Толково-комбинаторный словарь современного русского языка: Опыт семантико-синтаксического описания русской лексики</a:t>
            </a:r>
            <a:r>
              <a:rPr lang="ru-RU" sz="1600" dirty="0"/>
              <a:t>. Вена, 1984.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 dirty="0"/>
              <a:t>Мельчук 1974 — И. А. Мельчук. </a:t>
            </a:r>
            <a:r>
              <a:rPr lang="ru-RU" sz="1600" i="1" dirty="0"/>
              <a:t>Опыт теории лингвистических моделей «Смысл ⬄ Текст». </a:t>
            </a:r>
            <a:br>
              <a:rPr lang="ru-RU" sz="1600" i="1" dirty="0"/>
            </a:br>
            <a:r>
              <a:rPr lang="ru-RU" sz="1600" dirty="0"/>
              <a:t>М.: Наука, 1974.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 dirty="0"/>
              <a:t>Мельчук, </a:t>
            </a:r>
            <a:r>
              <a:rPr lang="ru-RU" sz="1600" dirty="0" err="1"/>
              <a:t>Холодович</a:t>
            </a:r>
            <a:r>
              <a:rPr lang="ru-RU" sz="1600" dirty="0"/>
              <a:t> 1970 — И. А. Мельчук, А. А. </a:t>
            </a:r>
            <a:r>
              <a:rPr lang="ru-RU" sz="1600" dirty="0" err="1"/>
              <a:t>Холодович</a:t>
            </a:r>
            <a:r>
              <a:rPr lang="ru-RU" sz="1600" dirty="0"/>
              <a:t>. Залог: (Определение. Исчисление) // </a:t>
            </a:r>
            <a:r>
              <a:rPr lang="ru-RU" sz="1600" i="1" dirty="0"/>
              <a:t>Народы Азии и Африки. </a:t>
            </a:r>
            <a:r>
              <a:rPr lang="ru-RU" sz="1600" dirty="0"/>
              <a:t>1970, №4. С. 111-124.</a:t>
            </a: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 dirty="0"/>
              <a:t>МАС — А. П. Евгеньева (ред.). </a:t>
            </a:r>
            <a:r>
              <a:rPr lang="ru-RU" sz="1600" i="1" dirty="0"/>
              <a:t>Словарь русского языка в 4-х томах</a:t>
            </a:r>
            <a:r>
              <a:rPr lang="ru-RU" sz="1600" dirty="0"/>
              <a:t>. М.: Русский язык, 1999.</a:t>
            </a:r>
            <a:endParaRPr sz="1600" dirty="0"/>
          </a:p>
          <a:p>
            <a:pPr marL="228600" lvl="0" indent="-127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Литература</a:t>
            </a:r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/>
              <a:t>Ожегов, Шведова 1992 — С. И. Ожегов, Н. Ю. Шведова. Толковый словарь русского языка. М.: Азъ Ltd., 1992.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/>
              <a:t>Плунгян, Рахилина 1998 — В. А. Плунгян, Е. В. Рахилина. Парадоксы валентностей // </a:t>
            </a:r>
            <a:r>
              <a:rPr lang="ru-RU" sz="1600" i="1"/>
              <a:t>Семиотика и информатика</a:t>
            </a:r>
            <a:r>
              <a:rPr lang="ru-RU" sz="1600"/>
              <a:t>. 36. М.: ЯРК/Русские словари, 1998. С. 108-153.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/>
              <a:t>Тестелец 2001 — Я. Г. Тестелец. </a:t>
            </a:r>
            <a:r>
              <a:rPr lang="ru-RU" sz="1600" i="1"/>
              <a:t>Введение в общий синтаксис</a:t>
            </a:r>
            <a:r>
              <a:rPr lang="ru-RU" sz="1600"/>
              <a:t>. М.: РГГУ, 2001.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/>
              <a:t>Храковский 1998 — В. С. Храковский. Понятие сирконстанта и его статус // </a:t>
            </a:r>
            <a:r>
              <a:rPr lang="ru-RU" sz="1600" i="1"/>
              <a:t>Семиотика и информатика</a:t>
            </a:r>
            <a:r>
              <a:rPr lang="ru-RU" sz="1600"/>
              <a:t>. 36. М.: ЯРК/Русские словари, 1998. С. 141-153.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/>
              <a:t>Шмелёв 2002 — А. Д. Шмелёв. </a:t>
            </a:r>
            <a:r>
              <a:rPr lang="ru-RU" sz="1600" i="1"/>
              <a:t>Русская языковая модель мира. Материалы к словарю</a:t>
            </a:r>
            <a:r>
              <a:rPr lang="ru-RU" sz="1600"/>
              <a:t>. М: ЯСК, 2002.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/>
              <a:t>Feuillet 1980 — J. Feuillet. Les fonctions sémantiques profondes // </a:t>
            </a:r>
            <a:r>
              <a:rPr lang="ru-RU" sz="1600" i="1"/>
              <a:t>Bulletin de la Societé de linguistique </a:t>
            </a:r>
            <a:br>
              <a:rPr lang="ru-RU" sz="1600" i="1"/>
            </a:br>
            <a:r>
              <a:rPr lang="ru-RU" sz="1600" i="1"/>
              <a:t>de Paris</a:t>
            </a:r>
            <a:r>
              <a:rPr lang="ru-RU" sz="1600"/>
              <a:t>. T. 75/1. 1980. P. 1-37.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/>
              <a:t>Lazard 1994 — G. Lazard. </a:t>
            </a:r>
            <a:r>
              <a:rPr lang="ru-RU" sz="1600" i="1"/>
              <a:t>L’actance</a:t>
            </a:r>
            <a:r>
              <a:rPr lang="ru-RU" sz="1600"/>
              <a:t>. Paris: Presses universitaires de France, 1994.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ru-RU" sz="1600"/>
              <a:t>Sadler &amp; Spencer 2017 – L. Sadler, A. Spencer. Morphology and argument structure // A. Spencer, </a:t>
            </a:r>
            <a:br>
              <a:rPr lang="ru-RU" sz="1600"/>
            </a:br>
            <a:r>
              <a:rPr lang="ru-RU" sz="1600"/>
              <a:t>A. M. Zwicky (eds.). </a:t>
            </a:r>
            <a:r>
              <a:rPr lang="ru-RU" sz="1600" i="1"/>
              <a:t>The Handbook of Morphology</a:t>
            </a:r>
            <a:r>
              <a:rPr lang="ru-RU" sz="1600"/>
              <a:t>. Oxford: Wiley, 2017.</a:t>
            </a:r>
            <a:endParaRPr sz="1600"/>
          </a:p>
        </p:txBody>
      </p:sp>
      <p:sp>
        <p:nvSpPr>
          <p:cNvPr id="319" name="Google Shape;319;p3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Семантические валентности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Значение лексемы может быть представлено в виде </a:t>
            </a:r>
            <a:r>
              <a:rPr lang="ru-RU" sz="1600" b="1" dirty="0">
                <a:solidFill>
                  <a:srgbClr val="7030A0"/>
                </a:solidFill>
              </a:rPr>
              <a:t>толкования</a:t>
            </a:r>
            <a:r>
              <a:rPr lang="ru-RU" sz="1600" dirty="0">
                <a:solidFill>
                  <a:schemeClr val="dk2"/>
                </a:solidFill>
              </a:rPr>
              <a:t> </a:t>
            </a:r>
            <a:r>
              <a:rPr lang="ru-RU" sz="1600" i="1" dirty="0"/>
              <a:t>—</a:t>
            </a:r>
            <a:r>
              <a:rPr lang="ru-RU" sz="1600" dirty="0">
                <a:solidFill>
                  <a:schemeClr val="dk2"/>
                </a:solidFill>
              </a:rPr>
              <a:t> более или менее точного описания посредством других слов и/или (лучше) специального метаязыка: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/>
              <a:t>	</a:t>
            </a:r>
            <a:r>
              <a:rPr lang="ru-RU" sz="1600" b="1" dirty="0"/>
              <a:t>БЛАГОДАРНЫЙ</a:t>
            </a:r>
            <a:r>
              <a:rPr lang="ru-RU" sz="1600" dirty="0"/>
              <a:t>, -</a:t>
            </a:r>
            <a:r>
              <a:rPr lang="ru-RU" sz="1600" i="1" dirty="0" err="1"/>
              <a:t>ая</a:t>
            </a:r>
            <a:r>
              <a:rPr lang="ru-RU" sz="1600" dirty="0"/>
              <a:t>, -</a:t>
            </a:r>
            <a:r>
              <a:rPr lang="ru-RU" sz="1600" i="1" dirty="0" err="1"/>
              <a:t>ое</a:t>
            </a:r>
            <a:r>
              <a:rPr lang="ru-RU" sz="1600" dirty="0"/>
              <a:t>; -</a:t>
            </a:r>
            <a:r>
              <a:rPr lang="ru-RU" sz="1600" i="1" dirty="0" err="1"/>
              <a:t>рен</a:t>
            </a:r>
            <a:r>
              <a:rPr lang="ru-RU" sz="1600" dirty="0"/>
              <a:t>, -</a:t>
            </a:r>
            <a:r>
              <a:rPr lang="ru-RU" sz="1600" i="1" dirty="0" err="1"/>
              <a:t>рна</a:t>
            </a:r>
            <a:r>
              <a:rPr lang="ru-RU" sz="1600" dirty="0"/>
              <a:t>. 1. Чувствующий или выражающий благодарность. </a:t>
            </a:r>
            <a:br>
              <a:rPr lang="ru-RU" sz="1600" dirty="0"/>
            </a:br>
            <a:r>
              <a:rPr lang="ru-RU" sz="1600" i="1" dirty="0"/>
              <a:t>Б. взгляд. Я вам очень благодарен. </a:t>
            </a:r>
            <a:r>
              <a:rPr lang="ru-RU" sz="1600" dirty="0"/>
              <a:t>&lt;…&gt; II сущ. </a:t>
            </a:r>
            <a:r>
              <a:rPr lang="ru-RU" sz="1600" i="1" dirty="0"/>
              <a:t>благодарность</a:t>
            </a:r>
            <a:r>
              <a:rPr lang="ru-RU" sz="1600" dirty="0"/>
              <a:t>, -</a:t>
            </a:r>
            <a:r>
              <a:rPr lang="ru-RU" sz="1600" i="1" dirty="0"/>
              <a:t>и</a:t>
            </a:r>
            <a:r>
              <a:rPr lang="ru-RU" sz="1600" dirty="0"/>
              <a:t>, ж. [Ожегов, Шведова 1992].</a:t>
            </a:r>
            <a:endParaRPr sz="1600" i="1" dirty="0">
              <a:solidFill>
                <a:srgbClr val="0070C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b="1" dirty="0"/>
              <a:t>	БЛАГОДА́РНЫЙ</a:t>
            </a:r>
            <a:r>
              <a:rPr lang="ru-RU" sz="1600" dirty="0"/>
              <a:t>, -</a:t>
            </a:r>
            <a:r>
              <a:rPr lang="ru-RU" sz="1600" i="1" dirty="0" err="1"/>
              <a:t>ая</a:t>
            </a:r>
            <a:r>
              <a:rPr lang="ru-RU" sz="1600" dirty="0"/>
              <a:t>, -</a:t>
            </a:r>
            <a:r>
              <a:rPr lang="ru-RU" sz="1600" i="1" dirty="0" err="1"/>
              <a:t>ое</a:t>
            </a:r>
            <a:r>
              <a:rPr lang="ru-RU" sz="1600" dirty="0"/>
              <a:t>; -</a:t>
            </a:r>
            <a:r>
              <a:rPr lang="ru-RU" sz="1600" i="1" dirty="0" err="1"/>
              <a:t>рен</a:t>
            </a:r>
            <a:r>
              <a:rPr lang="ru-RU" sz="1600" dirty="0"/>
              <a:t>, -</a:t>
            </a:r>
            <a:r>
              <a:rPr lang="ru-RU" sz="1600" i="1" dirty="0" err="1"/>
              <a:t>рна</a:t>
            </a:r>
            <a:r>
              <a:rPr lang="ru-RU" sz="1600" dirty="0"/>
              <a:t>, -</a:t>
            </a:r>
            <a:r>
              <a:rPr lang="ru-RU" sz="1600" i="1" dirty="0" err="1"/>
              <a:t>рно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b="1" dirty="0"/>
              <a:t>1.</a:t>
            </a:r>
            <a:r>
              <a:rPr lang="ru-RU" sz="1600" dirty="0"/>
              <a:t> Чувствующий признательность, признательный кому-л. </a:t>
            </a:r>
            <a:r>
              <a:rPr lang="ru-RU" sz="1600" i="1" dirty="0"/>
              <a:t>— Мы очень благодарны Печорину за то, что он доставил нам случай с вами познакомиться.</a:t>
            </a:r>
            <a:r>
              <a:rPr lang="ru-RU" sz="1600" dirty="0"/>
              <a:t> Лермонтов, Княгиня Лиговская. </a:t>
            </a:r>
            <a:r>
              <a:rPr lang="ru-RU" sz="1600" i="1" dirty="0"/>
              <a:t>Больные были несказанно благодарны веселому боцману за его лекарство.</a:t>
            </a:r>
            <a:r>
              <a:rPr lang="ru-RU" sz="1600" dirty="0"/>
              <a:t> Горбатов, Боцман с «</a:t>
            </a:r>
            <a:r>
              <a:rPr lang="ru-RU" sz="1600" dirty="0" err="1"/>
              <a:t>Громобоя</a:t>
            </a:r>
            <a:r>
              <a:rPr lang="ru-RU" sz="1600" dirty="0"/>
              <a:t>». || Выражающий признательность. </a:t>
            </a:r>
            <a:r>
              <a:rPr lang="ru-RU" sz="1600" i="1" dirty="0"/>
              <a:t>Благодарный взгляд.</a:t>
            </a:r>
            <a:r>
              <a:rPr lang="ru-RU" sz="1600" dirty="0"/>
              <a:t> □ </a:t>
            </a:r>
            <a:r>
              <a:rPr lang="ru-RU" sz="1600" i="1" dirty="0"/>
              <a:t>Маша с таким ясным и благодарным лицом пошла навстречу </a:t>
            </a:r>
            <a:r>
              <a:rPr lang="ru-RU" sz="1600" i="1" dirty="0" err="1"/>
              <a:t>Кистеру</a:t>
            </a:r>
            <a:r>
              <a:rPr lang="ru-RU" sz="1600" i="1" dirty="0"/>
              <a:t>, — что у него сердце забилось от радости.</a:t>
            </a:r>
            <a:r>
              <a:rPr lang="ru-RU" sz="1600" dirty="0"/>
              <a:t> Тургенев, Бретер. [МАС]</a:t>
            </a:r>
            <a:endParaRPr sz="1600"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b="1" dirty="0"/>
              <a:t>	Х благодарен Y-y за Z </a:t>
            </a:r>
            <a:r>
              <a:rPr lang="ru-RU" sz="1600" dirty="0"/>
              <a:t>= 'Считая, что Y сделал Х-у добро Z, Х чувствует себя обязанным компенсировать Z словесным признанием или ответным добрым поступком' (в словарях здесь круг — </a:t>
            </a:r>
            <a:r>
              <a:rPr lang="ru-RU" sz="1600" i="1" dirty="0"/>
              <a:t>благодарный</a:t>
            </a:r>
            <a:r>
              <a:rPr lang="ru-RU" sz="1600" dirty="0"/>
              <a:t> толкуется через </a:t>
            </a:r>
            <a:r>
              <a:rPr lang="ru-RU" sz="1600" i="1" dirty="0"/>
              <a:t>признательный</a:t>
            </a:r>
            <a:r>
              <a:rPr lang="ru-RU" sz="1600" dirty="0"/>
              <a:t> и наоборот). [Апресян 1974: 107]</a:t>
            </a:r>
            <a:endParaRPr sz="1600" dirty="0"/>
          </a:p>
          <a:p>
            <a:pPr marL="228600" lvl="0" indent="-1270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 dirty="0"/>
              <a:t>Семантические валентности</a:t>
            </a:r>
            <a:endParaRPr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В хорошем толковании обычно есть </a:t>
            </a:r>
            <a:r>
              <a:rPr lang="ru-RU" sz="1600" b="1" dirty="0">
                <a:solidFill>
                  <a:srgbClr val="7030A0"/>
                </a:solidFill>
              </a:rPr>
              <a:t>переменные</a:t>
            </a:r>
            <a:r>
              <a:rPr lang="ru-RU" sz="1600" dirty="0">
                <a:solidFill>
                  <a:schemeClr val="dk2"/>
                </a:solidFill>
              </a:rPr>
              <a:t> </a:t>
            </a:r>
            <a:r>
              <a:rPr lang="ru-RU" sz="1600" i="1" dirty="0"/>
              <a:t>— </a:t>
            </a:r>
            <a:r>
              <a:rPr lang="ru-RU" sz="1600" dirty="0">
                <a:solidFill>
                  <a:schemeClr val="dk2"/>
                </a:solidFill>
              </a:rPr>
              <a:t>неопределённые части, допускающие различное конкретное наполнение: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dirty="0"/>
              <a:t>	</a:t>
            </a:r>
            <a:r>
              <a:rPr lang="ru-RU" sz="1600" b="1" dirty="0"/>
              <a:t>БЛАГОДАРНЫЙ</a:t>
            </a:r>
            <a:r>
              <a:rPr lang="ru-RU" sz="1600" dirty="0"/>
              <a:t>, -</a:t>
            </a:r>
            <a:r>
              <a:rPr lang="ru-RU" sz="1600" i="1" dirty="0" err="1"/>
              <a:t>ая</a:t>
            </a:r>
            <a:r>
              <a:rPr lang="ru-RU" sz="1600" dirty="0"/>
              <a:t>, -</a:t>
            </a:r>
            <a:r>
              <a:rPr lang="ru-RU" sz="1600" i="1" dirty="0" err="1"/>
              <a:t>ое</a:t>
            </a:r>
            <a:r>
              <a:rPr lang="ru-RU" sz="1600" dirty="0"/>
              <a:t>; -</a:t>
            </a:r>
            <a:r>
              <a:rPr lang="ru-RU" sz="1600" i="1" dirty="0" err="1"/>
              <a:t>рен</a:t>
            </a:r>
            <a:r>
              <a:rPr lang="ru-RU" sz="1600" dirty="0"/>
              <a:t>, -</a:t>
            </a:r>
            <a:r>
              <a:rPr lang="ru-RU" sz="1600" i="1" dirty="0" err="1"/>
              <a:t>рна</a:t>
            </a:r>
            <a:r>
              <a:rPr lang="ru-RU" sz="1600" dirty="0"/>
              <a:t>. 1. Чувствующий или выражающий благодарность. </a:t>
            </a:r>
            <a:br>
              <a:rPr lang="ru-RU" sz="1600" dirty="0"/>
            </a:br>
            <a:r>
              <a:rPr lang="ru-RU" sz="1600" i="1" dirty="0"/>
              <a:t>Б. взгляд. Я вам очень благодарен. </a:t>
            </a:r>
            <a:r>
              <a:rPr lang="ru-RU" sz="1600" dirty="0"/>
              <a:t>&lt;…&gt; II сущ. </a:t>
            </a:r>
            <a:r>
              <a:rPr lang="ru-RU" sz="1600" i="1" dirty="0"/>
              <a:t>благодарность</a:t>
            </a:r>
            <a:r>
              <a:rPr lang="ru-RU" sz="1600" dirty="0"/>
              <a:t>, -</a:t>
            </a:r>
            <a:r>
              <a:rPr lang="ru-RU" sz="1600" i="1" dirty="0"/>
              <a:t>и</a:t>
            </a:r>
            <a:r>
              <a:rPr lang="ru-RU" sz="1600" dirty="0"/>
              <a:t>, ж. [Ожегов, Шведова 1992].</a:t>
            </a:r>
            <a:endParaRPr sz="1600" i="1" dirty="0">
              <a:solidFill>
                <a:srgbClr val="0070C0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b="1" dirty="0"/>
              <a:t>	БЛАГОДА́РНЫЙ</a:t>
            </a:r>
            <a:r>
              <a:rPr lang="ru-RU" sz="1600" dirty="0"/>
              <a:t>, -</a:t>
            </a:r>
            <a:r>
              <a:rPr lang="ru-RU" sz="1600" i="1" dirty="0" err="1"/>
              <a:t>ая</a:t>
            </a:r>
            <a:r>
              <a:rPr lang="ru-RU" sz="1600" dirty="0"/>
              <a:t>, -</a:t>
            </a:r>
            <a:r>
              <a:rPr lang="ru-RU" sz="1600" i="1" dirty="0" err="1"/>
              <a:t>ое</a:t>
            </a:r>
            <a:r>
              <a:rPr lang="ru-RU" sz="1600" dirty="0"/>
              <a:t>; -</a:t>
            </a:r>
            <a:r>
              <a:rPr lang="ru-RU" sz="1600" i="1" dirty="0" err="1"/>
              <a:t>рен</a:t>
            </a:r>
            <a:r>
              <a:rPr lang="ru-RU" sz="1600" dirty="0"/>
              <a:t>, -</a:t>
            </a:r>
            <a:r>
              <a:rPr lang="ru-RU" sz="1600" i="1" dirty="0" err="1"/>
              <a:t>рна</a:t>
            </a:r>
            <a:r>
              <a:rPr lang="ru-RU" sz="1600" dirty="0"/>
              <a:t>, -</a:t>
            </a:r>
            <a:r>
              <a:rPr lang="ru-RU" sz="1600" i="1" dirty="0" err="1"/>
              <a:t>рно</a:t>
            </a:r>
            <a:r>
              <a:rPr lang="ru-RU" sz="1600" dirty="0"/>
              <a:t>. </a:t>
            </a:r>
            <a:br>
              <a:rPr lang="ru-RU" sz="1600" dirty="0"/>
            </a:br>
            <a:r>
              <a:rPr lang="ru-RU" sz="1600" b="1" dirty="0"/>
              <a:t>1.</a:t>
            </a:r>
            <a:r>
              <a:rPr lang="ru-RU" sz="1600" dirty="0"/>
              <a:t> Чувствующий признательность, признательный </a:t>
            </a:r>
            <a:r>
              <a:rPr lang="ru-RU" sz="1600" b="1" dirty="0">
                <a:solidFill>
                  <a:srgbClr val="C00000"/>
                </a:solidFill>
              </a:rPr>
              <a:t>кому-л.</a:t>
            </a:r>
            <a:r>
              <a:rPr lang="ru-RU" sz="1600" dirty="0"/>
              <a:t> </a:t>
            </a:r>
            <a:r>
              <a:rPr lang="ru-RU" sz="1600" i="1" dirty="0"/>
              <a:t>— Мы очень благодарны Печорину за то, что он доставил нам случай с вами познакомиться.</a:t>
            </a:r>
            <a:r>
              <a:rPr lang="ru-RU" sz="1600" dirty="0"/>
              <a:t> Лермонтов, Княгиня Лиговская. </a:t>
            </a:r>
            <a:r>
              <a:rPr lang="ru-RU" sz="1600" i="1" dirty="0"/>
              <a:t>Больные были несказанно благодарны веселому боцману за его лекарство.</a:t>
            </a:r>
            <a:r>
              <a:rPr lang="ru-RU" sz="1600" dirty="0"/>
              <a:t> Горбатов, Боцман с «</a:t>
            </a:r>
            <a:r>
              <a:rPr lang="ru-RU" sz="1600" dirty="0" err="1"/>
              <a:t>Громобоя</a:t>
            </a:r>
            <a:r>
              <a:rPr lang="ru-RU" sz="1600" dirty="0"/>
              <a:t>». || Выражающий признательность. </a:t>
            </a:r>
            <a:r>
              <a:rPr lang="ru-RU" sz="1600" i="1" dirty="0"/>
              <a:t>Благодарный взгляд.</a:t>
            </a:r>
            <a:r>
              <a:rPr lang="ru-RU" sz="1600" dirty="0"/>
              <a:t> □ </a:t>
            </a:r>
            <a:r>
              <a:rPr lang="ru-RU" sz="1600" i="1" dirty="0"/>
              <a:t>Маша с таким ясным и благодарным лицом пошла навстречу </a:t>
            </a:r>
            <a:r>
              <a:rPr lang="ru-RU" sz="1600" i="1" dirty="0" err="1"/>
              <a:t>Кистеру</a:t>
            </a:r>
            <a:r>
              <a:rPr lang="ru-RU" sz="1600" i="1" dirty="0"/>
              <a:t>, — что у него сердце забилось от радости.</a:t>
            </a:r>
            <a:r>
              <a:rPr lang="ru-RU" sz="1600" dirty="0"/>
              <a:t> Тургенев, Бретер. [МАС]</a:t>
            </a:r>
            <a:endParaRPr sz="1600"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b="1" dirty="0"/>
              <a:t>	Х благодарен Y-y за Z </a:t>
            </a:r>
            <a:r>
              <a:rPr lang="ru-RU" sz="1600" dirty="0"/>
              <a:t>= 'Считая, что </a:t>
            </a:r>
            <a:r>
              <a:rPr lang="ru-RU" sz="1600" b="1" dirty="0">
                <a:solidFill>
                  <a:srgbClr val="C00000"/>
                </a:solidFill>
              </a:rPr>
              <a:t>Y </a:t>
            </a:r>
            <a:r>
              <a:rPr lang="ru-RU" sz="1600" dirty="0"/>
              <a:t>сделал </a:t>
            </a:r>
            <a:r>
              <a:rPr lang="ru-RU" sz="1600" b="1" dirty="0">
                <a:solidFill>
                  <a:srgbClr val="C00000"/>
                </a:solidFill>
              </a:rPr>
              <a:t>Х</a:t>
            </a:r>
            <a:r>
              <a:rPr lang="ru-RU" sz="1600" dirty="0"/>
              <a:t>-у добро </a:t>
            </a:r>
            <a:r>
              <a:rPr lang="ru-RU" sz="1600" b="1" dirty="0">
                <a:solidFill>
                  <a:srgbClr val="C00000"/>
                </a:solidFill>
              </a:rPr>
              <a:t>Z</a:t>
            </a:r>
            <a:r>
              <a:rPr lang="ru-RU" sz="1600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Х</a:t>
            </a:r>
            <a:r>
              <a:rPr lang="ru-RU" sz="1600" dirty="0"/>
              <a:t> чувствует себя обязанным компенсировать </a:t>
            </a:r>
            <a:r>
              <a:rPr lang="ru-RU" sz="1600" b="1" dirty="0">
                <a:solidFill>
                  <a:srgbClr val="C00000"/>
                </a:solidFill>
              </a:rPr>
              <a:t>Z</a:t>
            </a:r>
            <a:r>
              <a:rPr lang="ru-RU" sz="1600" dirty="0"/>
              <a:t> словесным признанием или ответным добрым поступком' (в словарях здесь круг — </a:t>
            </a:r>
            <a:r>
              <a:rPr lang="ru-RU" sz="1600" i="1" dirty="0"/>
              <a:t>благодарный</a:t>
            </a:r>
            <a:r>
              <a:rPr lang="ru-RU" sz="1600" dirty="0"/>
              <a:t> толкуется через </a:t>
            </a:r>
            <a:r>
              <a:rPr lang="ru-RU" sz="1600" i="1" dirty="0"/>
              <a:t>признательный</a:t>
            </a:r>
            <a:r>
              <a:rPr lang="ru-RU" sz="1600" dirty="0"/>
              <a:t> и наоборот). [Апресян 1974: 107]</a:t>
            </a:r>
            <a:endParaRPr sz="1600" dirty="0"/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Переменные части толкования так же важны, как и постоянные. Без благодетеля Y или добра Z не может быть ‘благодарности’, в лучшем случае это какое-то другое хорошее чувство (см. также другие примеры в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158-160]).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113495" y="136549"/>
            <a:ext cx="9972087" cy="105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r>
              <a:rPr lang="ru-RU" dirty="0"/>
              <a:t>Семантические валентности</a:t>
            </a:r>
            <a:endParaRPr dirty="0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Char char="▪"/>
            </a:pPr>
            <a:r>
              <a:rPr lang="ru-RU" sz="1600" b="1" dirty="0">
                <a:solidFill>
                  <a:srgbClr val="7030A0"/>
                </a:solidFill>
              </a:rPr>
              <a:t>Семантическая валентность</a:t>
            </a:r>
            <a:r>
              <a:rPr lang="ru-RU" sz="1600" dirty="0">
                <a:solidFill>
                  <a:schemeClr val="dk2"/>
                </a:solidFill>
              </a:rPr>
              <a:t>, или </a:t>
            </a:r>
            <a:r>
              <a:rPr lang="ru-RU" sz="1600" b="1" dirty="0" err="1">
                <a:solidFill>
                  <a:srgbClr val="7030A0"/>
                </a:solidFill>
              </a:rPr>
              <a:t>партиципант</a:t>
            </a:r>
            <a:r>
              <a:rPr lang="ru-RU" sz="1600" dirty="0">
                <a:solidFill>
                  <a:schemeClr val="dk2"/>
                </a:solidFill>
              </a:rPr>
              <a:t>, лексической единицы </a:t>
            </a:r>
            <a:r>
              <a:rPr lang="ru-RU" sz="1600" i="1" dirty="0"/>
              <a:t>— </a:t>
            </a:r>
            <a:r>
              <a:rPr lang="ru-RU" sz="1600" dirty="0">
                <a:solidFill>
                  <a:schemeClr val="dk2"/>
                </a:solidFill>
              </a:rPr>
              <a:t>любая несвязанная переменная, входящая в её толкование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158].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030A0"/>
              </a:buClr>
              <a:buSzPts val="1600"/>
              <a:buChar char="▪"/>
            </a:pPr>
            <a:r>
              <a:rPr lang="ru-RU" sz="1600" b="1" dirty="0">
                <a:solidFill>
                  <a:srgbClr val="7030A0"/>
                </a:solidFill>
              </a:rPr>
              <a:t>Предикат</a:t>
            </a:r>
            <a:r>
              <a:rPr lang="ru-RU" sz="1600" dirty="0">
                <a:solidFill>
                  <a:schemeClr val="dk2"/>
                </a:solidFill>
              </a:rPr>
              <a:t> </a:t>
            </a:r>
            <a:r>
              <a:rPr lang="ru-RU" sz="1600" i="1" dirty="0"/>
              <a:t>— </a:t>
            </a:r>
            <a:r>
              <a:rPr lang="ru-RU" sz="1600" dirty="0">
                <a:solidFill>
                  <a:schemeClr val="dk2"/>
                </a:solidFill>
              </a:rPr>
              <a:t>любая лексическая единица, имеющая в своём толковании один или несколько </a:t>
            </a:r>
            <a:r>
              <a:rPr lang="ru-RU" sz="1600" dirty="0" err="1">
                <a:solidFill>
                  <a:schemeClr val="dk2"/>
                </a:solidFill>
              </a:rPr>
              <a:t>партиципантов</a:t>
            </a:r>
            <a:r>
              <a:rPr lang="ru-RU" sz="1600" dirty="0">
                <a:solidFill>
                  <a:schemeClr val="dk2"/>
                </a:solidFill>
              </a:rPr>
              <a:t>. (В лингвистике также популярно употребление слова «предикат» в значении, близком к традиционному термину «сказуемое»).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«</a:t>
            </a:r>
            <a:r>
              <a:rPr lang="ru-RU" sz="1600" dirty="0"/>
              <a:t>Выражение, содержащее переменную неполно, но эта неполнота в точности соответствует неполноте значения самого слова </a:t>
            </a:r>
            <a:r>
              <a:rPr lang="ru-RU" sz="1600" i="1" dirty="0"/>
              <a:t>—</a:t>
            </a:r>
            <a:r>
              <a:rPr lang="ru-RU" sz="1600" dirty="0"/>
              <a:t> в значении глагола </a:t>
            </a:r>
            <a:r>
              <a:rPr lang="ru-RU" sz="1600" i="1" dirty="0"/>
              <a:t>рубить</a:t>
            </a:r>
            <a:r>
              <a:rPr lang="ru-RU" sz="1600" dirty="0"/>
              <a:t> никак не указано, кто, чем и что рубит, а лишь подразумевается, что эти три участника ситуации должны быть в наличии, когда происходит событие, обозначаемое словом </a:t>
            </a:r>
            <a:r>
              <a:rPr lang="ru-RU" sz="1600" i="1" dirty="0"/>
              <a:t>рубить</a:t>
            </a:r>
            <a:r>
              <a:rPr lang="ru-RU" sz="1600" dirty="0">
                <a:solidFill>
                  <a:schemeClr val="dk2"/>
                </a:solidFill>
              </a:rPr>
              <a:t>» [Там же].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«</a:t>
            </a:r>
            <a:r>
              <a:rPr lang="ru-RU" sz="1600" dirty="0"/>
              <a:t>Слово имеет столько валентностей, сколько участников ситуации необходимо упомянуть, чтобы истолковать его исчерпывающим и </a:t>
            </a:r>
            <a:r>
              <a:rPr lang="ru-RU" sz="1600" dirty="0" err="1"/>
              <a:t>неизбыточным</a:t>
            </a:r>
            <a:r>
              <a:rPr lang="ru-RU" sz="1600" dirty="0"/>
              <a:t> образом</a:t>
            </a:r>
            <a:r>
              <a:rPr lang="ru-RU" sz="1600" dirty="0">
                <a:solidFill>
                  <a:schemeClr val="dk2"/>
                </a:solidFill>
              </a:rPr>
              <a:t>» [Богуславский 1996: 23].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Вообще говоря, сколько семантических валентностей (и каких) имеется у того или иного предиката, может быть вопросом дискуссионным, поскольку толковать слова — изящное искусство. Но об этом позже, в лекциях по семантике (</a:t>
            </a:r>
            <a:r>
              <a:rPr lang="ru-RU" sz="1600" dirty="0" err="1"/>
              <a:t>إن</a:t>
            </a:r>
            <a:r>
              <a:rPr lang="ru-RU" sz="1600" dirty="0"/>
              <a:t> </a:t>
            </a:r>
            <a:r>
              <a:rPr lang="ru-RU" sz="1600" dirty="0" err="1"/>
              <a:t>شاء</a:t>
            </a:r>
            <a:r>
              <a:rPr lang="ru-RU" sz="1600" dirty="0"/>
              <a:t> </a:t>
            </a:r>
            <a:r>
              <a:rPr lang="ru-RU" sz="1600" dirty="0" err="1"/>
              <a:t>الله</a:t>
            </a:r>
            <a:r>
              <a:rPr lang="ru-RU" sz="1600" dirty="0">
                <a:solidFill>
                  <a:schemeClr val="dk2"/>
                </a:solidFill>
              </a:rPr>
              <a:t>). См. также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168-172].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Семантические валентности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2635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b="1" dirty="0"/>
              <a:t>любовь </a:t>
            </a:r>
            <a:r>
              <a:rPr lang="ru-RU" sz="1600" b="1" dirty="0">
                <a:solidFill>
                  <a:srgbClr val="C00000"/>
                </a:solidFill>
              </a:rPr>
              <a:t>Х</a:t>
            </a:r>
            <a:r>
              <a:rPr lang="ru-RU" sz="1600" b="1" dirty="0"/>
              <a:t>-а к </a:t>
            </a:r>
            <a:r>
              <a:rPr lang="ru-RU" sz="1600" b="1" dirty="0">
                <a:solidFill>
                  <a:srgbClr val="C00000"/>
                </a:solidFill>
              </a:rPr>
              <a:t>Y</a:t>
            </a:r>
            <a:r>
              <a:rPr lang="ru-RU" sz="1600" b="1" dirty="0"/>
              <a:t>-y </a:t>
            </a:r>
            <a:r>
              <a:rPr lang="ru-RU" sz="1600" dirty="0"/>
              <a:t>(например, </a:t>
            </a:r>
            <a:r>
              <a:rPr lang="ru-RU" sz="1600" i="1" dirty="0"/>
              <a:t>любовь к книгам</a:t>
            </a:r>
            <a:r>
              <a:rPr lang="ru-RU" sz="1600" dirty="0"/>
              <a:t>, </a:t>
            </a:r>
            <a:r>
              <a:rPr lang="ru-RU" sz="1600" i="1" dirty="0"/>
              <a:t>к природе</a:t>
            </a:r>
            <a:r>
              <a:rPr lang="ru-RU" sz="1600" dirty="0"/>
              <a:t>, </a:t>
            </a:r>
            <a:r>
              <a:rPr lang="ru-RU" sz="1600" i="1" dirty="0"/>
              <a:t>к искусству</a:t>
            </a:r>
            <a:r>
              <a:rPr lang="ru-RU" sz="1600" dirty="0"/>
              <a:t>, </a:t>
            </a:r>
            <a:r>
              <a:rPr lang="ru-RU" sz="1600" i="1" dirty="0"/>
              <a:t>к детям</a:t>
            </a:r>
            <a:r>
              <a:rPr lang="ru-RU" sz="1600" dirty="0"/>
              <a:t>, </a:t>
            </a:r>
            <a:r>
              <a:rPr lang="ru-RU" sz="1600" i="1" dirty="0"/>
              <a:t>к родителям</a:t>
            </a:r>
            <a:r>
              <a:rPr lang="ru-RU" sz="1600" dirty="0"/>
              <a:t>, </a:t>
            </a:r>
            <a:r>
              <a:rPr lang="ru-RU" sz="1600" i="1" dirty="0"/>
              <a:t>к родине</a:t>
            </a:r>
            <a:r>
              <a:rPr lang="ru-RU" sz="1600" dirty="0"/>
              <a:t>) = 'Чувство, испытываемое Х-ом по отношению к Y-у, который приятен Х-у и вызывает у Х-а желание быть в контакте с Y-ом </a:t>
            </a:r>
            <a:r>
              <a:rPr lang="ru-RU" sz="1600" b="1" dirty="0"/>
              <a:t>или</a:t>
            </a:r>
            <a:r>
              <a:rPr lang="ru-RU" sz="1600" dirty="0"/>
              <a:t> </a:t>
            </a:r>
            <a:r>
              <a:rPr lang="ru-RU" sz="1600" dirty="0" err="1"/>
              <a:t>каузировать</a:t>
            </a:r>
            <a:r>
              <a:rPr lang="ru-RU" sz="1600" dirty="0"/>
              <a:t> Y-у добро’. </a:t>
            </a:r>
            <a:endParaRPr dirty="0"/>
          </a:p>
          <a:p>
            <a:pPr marL="0" lvl="0" indent="26352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b="1" dirty="0">
                <a:solidFill>
                  <a:srgbClr val="C00000"/>
                </a:solidFill>
              </a:rPr>
              <a:t>Х</a:t>
            </a:r>
            <a:r>
              <a:rPr lang="ru-RU" sz="1600" b="1" dirty="0"/>
              <a:t> осторожен </a:t>
            </a:r>
            <a:r>
              <a:rPr lang="ru-RU" sz="1600" dirty="0"/>
              <a:t>= 'Х-у свойственно избегать ситуаций, которые могут быть опасными или неприятными для Х-а, и поэтому X стремится действовать с учётом всех тех факторов, которые, по его мнению, могут </a:t>
            </a:r>
            <a:r>
              <a:rPr lang="ru-RU" sz="1600" dirty="0" err="1"/>
              <a:t>каузировать</a:t>
            </a:r>
            <a:r>
              <a:rPr lang="ru-RU" sz="1600" dirty="0"/>
              <a:t> такую ситуацию. </a:t>
            </a:r>
            <a:endParaRPr dirty="0"/>
          </a:p>
          <a:p>
            <a:pPr marL="0" lvl="0" indent="26352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b="1" dirty="0">
                <a:solidFill>
                  <a:srgbClr val="C00000"/>
                </a:solidFill>
              </a:rPr>
              <a:t>Х</a:t>
            </a:r>
            <a:r>
              <a:rPr lang="ru-RU" sz="1600" dirty="0"/>
              <a:t> </a:t>
            </a:r>
            <a:r>
              <a:rPr lang="ru-RU" sz="1600" b="1" dirty="0"/>
              <a:t>завидует </a:t>
            </a:r>
            <a:r>
              <a:rPr lang="ru-RU" sz="1600" b="1" dirty="0">
                <a:solidFill>
                  <a:srgbClr val="C00000"/>
                </a:solidFill>
              </a:rPr>
              <a:t>Z</a:t>
            </a:r>
            <a:r>
              <a:rPr lang="ru-RU" sz="1600" b="1" dirty="0"/>
              <a:t>-y </a:t>
            </a:r>
            <a:r>
              <a:rPr lang="ru-RU" sz="1600" b="1" dirty="0">
                <a:solidFill>
                  <a:srgbClr val="C00000"/>
                </a:solidFill>
              </a:rPr>
              <a:t>Y</a:t>
            </a:r>
            <a:r>
              <a:rPr lang="ru-RU" sz="1600" b="1" dirty="0"/>
              <a:t>-a </a:t>
            </a:r>
            <a:r>
              <a:rPr lang="ru-RU" sz="1600" dirty="0"/>
              <a:t>= 'X не имеет Z-a, и Y имеет Z, и Х испытывает отрицательную эмоцию, </a:t>
            </a:r>
            <a:r>
              <a:rPr lang="ru-RU" sz="1600" dirty="0" err="1"/>
              <a:t>каузируемую</a:t>
            </a:r>
            <a:r>
              <a:rPr lang="ru-RU" sz="1600" dirty="0"/>
              <a:t> желанием, чтобы Y не имел Z-a, а Х имел Z'.</a:t>
            </a:r>
            <a:endParaRPr sz="1600" dirty="0"/>
          </a:p>
          <a:p>
            <a:pPr marL="0" lvl="0" indent="26352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b="1" dirty="0">
                <a:solidFill>
                  <a:srgbClr val="C00000"/>
                </a:solidFill>
              </a:rPr>
              <a:t>А</a:t>
            </a:r>
            <a:r>
              <a:rPr lang="ru-RU" sz="1600" b="1" dirty="0"/>
              <a:t> бьет </a:t>
            </a:r>
            <a:r>
              <a:rPr lang="ru-RU" sz="1600" b="1" dirty="0">
                <a:solidFill>
                  <a:srgbClr val="C00000"/>
                </a:solidFill>
              </a:rPr>
              <a:t>Y</a:t>
            </a:r>
            <a:r>
              <a:rPr lang="ru-RU" sz="1600" b="1" dirty="0"/>
              <a:t>-a</a:t>
            </a:r>
            <a:r>
              <a:rPr lang="ru-RU" sz="1600" dirty="0"/>
              <a:t> </a:t>
            </a:r>
            <a:r>
              <a:rPr lang="ru-RU" sz="1600" b="1" dirty="0">
                <a:solidFill>
                  <a:srgbClr val="C00000"/>
                </a:solidFill>
              </a:rPr>
              <a:t>Х</a:t>
            </a:r>
            <a:r>
              <a:rPr lang="ru-RU" sz="1600" b="1" dirty="0"/>
              <a:t>-ом</a:t>
            </a:r>
            <a:r>
              <a:rPr lang="ru-RU" sz="1600" dirty="0"/>
              <a:t> = 'А ударяет Y-a Х-ом много раз подряд, стараясь причинить Y-y физическую боль'. </a:t>
            </a:r>
            <a:r>
              <a:rPr lang="ru-RU" dirty="0"/>
              <a:t>	</a:t>
            </a:r>
            <a:endParaRPr dirty="0"/>
          </a:p>
          <a:p>
            <a:pPr marL="0" lvl="0" indent="26352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</a:pPr>
            <a:r>
              <a:rPr lang="ru-RU" sz="1600" b="1" dirty="0">
                <a:solidFill>
                  <a:srgbClr val="C00000"/>
                </a:solidFill>
              </a:rPr>
              <a:t>А</a:t>
            </a:r>
            <a:r>
              <a:rPr lang="ru-RU" sz="1600" b="1" dirty="0"/>
              <a:t> отстает от </a:t>
            </a:r>
            <a:r>
              <a:rPr lang="ru-RU" sz="1600" b="1" dirty="0">
                <a:solidFill>
                  <a:srgbClr val="C00000"/>
                </a:solidFill>
              </a:rPr>
              <a:t>В</a:t>
            </a:r>
            <a:r>
              <a:rPr lang="ru-RU" sz="1600" b="1" dirty="0"/>
              <a:t> </a:t>
            </a:r>
            <a:r>
              <a:rPr lang="ru-RU" sz="1600" dirty="0"/>
              <a:t>= 'А и В перемещаются в одном направлении, и расстояние между А и В увеличивается, и А находится позади В'.</a:t>
            </a:r>
            <a:endParaRPr dirty="0"/>
          </a:p>
          <a:p>
            <a:pPr marL="0" lvl="0" indent="263525" algn="l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 b="1" dirty="0">
                <a:solidFill>
                  <a:srgbClr val="C00000"/>
                </a:solidFill>
              </a:rPr>
              <a:t>А</a:t>
            </a:r>
            <a:r>
              <a:rPr lang="ru-RU" sz="1600" b="1" dirty="0"/>
              <a:t> едет из </a:t>
            </a:r>
            <a:r>
              <a:rPr lang="ru-RU" sz="1600" b="1" dirty="0">
                <a:solidFill>
                  <a:srgbClr val="C00000"/>
                </a:solidFill>
              </a:rPr>
              <a:t>Y</a:t>
            </a:r>
            <a:r>
              <a:rPr lang="ru-RU" sz="1600" b="1" dirty="0"/>
              <a:t>-a в</a:t>
            </a:r>
            <a:r>
              <a:rPr lang="ru-RU" sz="1600" dirty="0"/>
              <a:t> </a:t>
            </a:r>
            <a:r>
              <a:rPr lang="ru-RU" sz="1600" b="1" dirty="0">
                <a:solidFill>
                  <a:srgbClr val="C00000"/>
                </a:solidFill>
              </a:rPr>
              <a:t>Z</a:t>
            </a:r>
            <a:r>
              <a:rPr lang="ru-RU" sz="1600" b="1" dirty="0"/>
              <a:t> на </a:t>
            </a:r>
            <a:r>
              <a:rPr lang="ru-RU" sz="1600" b="1" dirty="0">
                <a:solidFill>
                  <a:srgbClr val="C00000"/>
                </a:solidFill>
              </a:rPr>
              <a:t>W</a:t>
            </a:r>
            <a:r>
              <a:rPr lang="ru-RU" sz="1600" dirty="0"/>
              <a:t> = 'А перемещается из Y-a в Z, потому что А находится на W, которое перемещается из Y-a в Z, и перемещение из Y-a в Z входит в число целей А'.</a:t>
            </a:r>
            <a:endParaRPr dirty="0"/>
          </a:p>
          <a:p>
            <a:pPr marL="0" lvl="0" indent="263525" algn="r" rtl="0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[Апресян 1974: 107-109]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Семантические актанты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В предложении семантические валентности предиката заполняются конкретными языковыми выражениями:</a:t>
            </a:r>
            <a:endParaRPr dirty="0"/>
          </a:p>
          <a:p>
            <a:pPr marL="363537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u="sng" dirty="0" err="1">
                <a:solidFill>
                  <a:srgbClr val="0070C0"/>
                </a:solidFill>
              </a:rPr>
              <a:t>Больные</a:t>
            </a:r>
            <a:r>
              <a:rPr lang="ru-RU" sz="1600" baseline="-25000" dirty="0" err="1">
                <a:solidFill>
                  <a:srgbClr val="FF0000"/>
                </a:solidFill>
              </a:rPr>
              <a:t>X</a:t>
            </a:r>
            <a:r>
              <a:rPr lang="ru-RU" sz="1600" i="1" dirty="0">
                <a:solidFill>
                  <a:srgbClr val="0070C0"/>
                </a:solidFill>
              </a:rPr>
              <a:t> были несказанно </a:t>
            </a:r>
            <a:r>
              <a:rPr lang="ru-RU" sz="1600" b="1" i="1" dirty="0">
                <a:solidFill>
                  <a:srgbClr val="0070C0"/>
                </a:solidFill>
              </a:rPr>
              <a:t>благодарны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веселому </a:t>
            </a:r>
            <a:r>
              <a:rPr lang="ru-RU" sz="1600" i="1" u="sng" dirty="0" err="1">
                <a:solidFill>
                  <a:srgbClr val="0070C0"/>
                </a:solidFill>
              </a:rPr>
              <a:t>боцману</a:t>
            </a:r>
            <a:r>
              <a:rPr lang="ru-RU" sz="1600" baseline="-25000" dirty="0" err="1">
                <a:solidFill>
                  <a:srgbClr val="FF0000"/>
                </a:solidFill>
              </a:rPr>
              <a:t>Y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за его </a:t>
            </a:r>
            <a:r>
              <a:rPr lang="ru-RU" sz="1600" i="1" u="sng" dirty="0" err="1">
                <a:solidFill>
                  <a:srgbClr val="0070C0"/>
                </a:solidFill>
              </a:rPr>
              <a:t>лекарство</a:t>
            </a:r>
            <a:r>
              <a:rPr lang="ru-RU" sz="1600" baseline="-25000" dirty="0" err="1">
                <a:solidFill>
                  <a:srgbClr val="FF0000"/>
                </a:solidFill>
              </a:rPr>
              <a:t>Z</a:t>
            </a:r>
            <a:r>
              <a:rPr lang="ru-RU" sz="1600" i="1" dirty="0"/>
              <a:t>. </a:t>
            </a:r>
            <a:r>
              <a:rPr lang="ru-RU" sz="1600" i="1" dirty="0">
                <a:solidFill>
                  <a:srgbClr val="0070C0"/>
                </a:solidFill>
              </a:rPr>
              <a:t>	</a:t>
            </a:r>
            <a:endParaRPr sz="1600" i="1" dirty="0">
              <a:solidFill>
                <a:srgbClr val="0070C0"/>
              </a:solidFill>
            </a:endParaRPr>
          </a:p>
          <a:p>
            <a:pPr marL="363537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u="sng" dirty="0" err="1">
                <a:solidFill>
                  <a:srgbClr val="0070C0"/>
                </a:solidFill>
              </a:rPr>
              <a:t>Мы</a:t>
            </a:r>
            <a:r>
              <a:rPr lang="ru-RU" sz="1600" baseline="-25000" dirty="0" err="1">
                <a:solidFill>
                  <a:srgbClr val="FF0000"/>
                </a:solidFill>
              </a:rPr>
              <a:t>X</a:t>
            </a:r>
            <a:r>
              <a:rPr lang="ru-RU" sz="1600" i="1" dirty="0"/>
              <a:t> </a:t>
            </a:r>
            <a:r>
              <a:rPr lang="ru-RU" sz="1600" i="1" dirty="0">
                <a:solidFill>
                  <a:srgbClr val="0070C0"/>
                </a:solidFill>
              </a:rPr>
              <a:t>очень </a:t>
            </a:r>
            <a:r>
              <a:rPr lang="ru-RU" sz="1600" b="1" i="1" dirty="0">
                <a:solidFill>
                  <a:srgbClr val="0070C0"/>
                </a:solidFill>
              </a:rPr>
              <a:t>благодарны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 err="1">
                <a:solidFill>
                  <a:srgbClr val="0070C0"/>
                </a:solidFill>
              </a:rPr>
              <a:t>Печорину</a:t>
            </a:r>
            <a:r>
              <a:rPr lang="ru-RU" sz="1600" baseline="-25000" dirty="0" err="1">
                <a:solidFill>
                  <a:srgbClr val="FF0000"/>
                </a:solidFill>
              </a:rPr>
              <a:t>Y</a:t>
            </a:r>
            <a:r>
              <a:rPr lang="ru-RU" sz="1600" i="1" dirty="0"/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за то, что он доставил нам случай с вами </a:t>
            </a:r>
            <a:r>
              <a:rPr lang="ru-RU" sz="1600" i="1" u="sng" dirty="0" err="1">
                <a:solidFill>
                  <a:srgbClr val="0070C0"/>
                </a:solidFill>
              </a:rPr>
              <a:t>познакомиться</a:t>
            </a:r>
            <a:r>
              <a:rPr lang="ru-RU" sz="1600" baseline="-25000" dirty="0" err="1">
                <a:solidFill>
                  <a:srgbClr val="FF0000"/>
                </a:solidFill>
              </a:rPr>
              <a:t>Z</a:t>
            </a:r>
            <a:r>
              <a:rPr lang="ru-RU" sz="1600" dirty="0">
                <a:solidFill>
                  <a:schemeClr val="dk2"/>
                </a:solidFill>
              </a:rPr>
              <a:t>.</a:t>
            </a:r>
            <a:endParaRPr dirty="0"/>
          </a:p>
          <a:p>
            <a:pPr marL="363537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b="1" i="1" dirty="0">
                <a:solidFill>
                  <a:srgbClr val="0070C0"/>
                </a:solidFill>
              </a:rPr>
              <a:t>Ехал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из </a:t>
            </a:r>
            <a:r>
              <a:rPr lang="ru-RU" sz="1600" i="1" u="sng" dirty="0" err="1">
                <a:solidFill>
                  <a:srgbClr val="0070C0"/>
                </a:solidFill>
              </a:rPr>
              <a:t>Магадана</a:t>
            </a:r>
            <a:r>
              <a:rPr lang="ru-RU" sz="1600" baseline="-25000" dirty="0" err="1">
                <a:solidFill>
                  <a:srgbClr val="FF0000"/>
                </a:solidFill>
              </a:rPr>
              <a:t>Y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на океанском </a:t>
            </a:r>
            <a:r>
              <a:rPr lang="ru-RU" sz="1600" i="1" u="sng" dirty="0" err="1">
                <a:solidFill>
                  <a:srgbClr val="0070C0"/>
                </a:solidFill>
              </a:rPr>
              <a:t>пароходе</a:t>
            </a:r>
            <a:r>
              <a:rPr lang="ru-RU" sz="1600" baseline="-25000" dirty="0" err="1">
                <a:solidFill>
                  <a:srgbClr val="FF0000"/>
                </a:solidFill>
              </a:rPr>
              <a:t>W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вновь назначенный начальник </a:t>
            </a:r>
            <a:r>
              <a:rPr lang="ru-RU" sz="1600" i="1" u="sng" dirty="0" err="1">
                <a:solidFill>
                  <a:srgbClr val="0070C0"/>
                </a:solidFill>
              </a:rPr>
              <a:t>лагеря</a:t>
            </a:r>
            <a:r>
              <a:rPr lang="ru-RU" sz="1600" baseline="-25000" dirty="0" err="1">
                <a:solidFill>
                  <a:srgbClr val="FF0000"/>
                </a:solidFill>
              </a:rPr>
              <a:t>A</a:t>
            </a:r>
            <a:r>
              <a:rPr lang="ru-RU" sz="1600" i="1" dirty="0">
                <a:solidFill>
                  <a:srgbClr val="0070C0"/>
                </a:solidFill>
              </a:rPr>
              <a:t>.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[Ю. О. Домбровский. Факультет ненужных вещей, часть 4 (1978)]</a:t>
            </a:r>
            <a:endParaRPr sz="1600" dirty="0"/>
          </a:p>
          <a:p>
            <a:pPr marL="363537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70C0"/>
              </a:buClr>
              <a:buSzPts val="1600"/>
              <a:buNone/>
            </a:pPr>
            <a:r>
              <a:rPr lang="ru-RU" sz="1600" i="1" dirty="0" err="1">
                <a:solidFill>
                  <a:srgbClr val="0070C0"/>
                </a:solidFill>
              </a:rPr>
              <a:t>Декадентствующий</a:t>
            </a:r>
            <a:r>
              <a:rPr lang="ru-RU" sz="1600" i="1" dirty="0">
                <a:solidFill>
                  <a:srgbClr val="0070C0"/>
                </a:solidFill>
              </a:rPr>
              <a:t> эстет Марк </a:t>
            </a:r>
            <a:r>
              <a:rPr lang="ru-RU" sz="1600" i="1" dirty="0" err="1">
                <a:solidFill>
                  <a:srgbClr val="0070C0"/>
                </a:solidFill>
              </a:rPr>
              <a:t>Алмонд</a:t>
            </a:r>
            <a:r>
              <a:rPr lang="ru-RU" sz="1600" i="1" dirty="0">
                <a:solidFill>
                  <a:srgbClr val="0070C0"/>
                </a:solidFill>
              </a:rPr>
              <a:t>, </a:t>
            </a:r>
            <a:r>
              <a:rPr lang="ru-RU" sz="1600" i="1" u="sng" dirty="0" err="1">
                <a:solidFill>
                  <a:srgbClr val="0070C0"/>
                </a:solidFill>
              </a:rPr>
              <a:t>который</a:t>
            </a:r>
            <a:r>
              <a:rPr lang="ru-RU" sz="1600" baseline="-25000" dirty="0" err="1">
                <a:solidFill>
                  <a:srgbClr val="FF0000"/>
                </a:solidFill>
              </a:rPr>
              <a:t>A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b="1" i="1" dirty="0">
                <a:solidFill>
                  <a:srgbClr val="0070C0"/>
                </a:solidFill>
              </a:rPr>
              <a:t>едет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на тройке с </a:t>
            </a:r>
            <a:r>
              <a:rPr lang="ru-RU" sz="1600" i="1" u="sng" dirty="0" err="1">
                <a:solidFill>
                  <a:srgbClr val="0070C0"/>
                </a:solidFill>
              </a:rPr>
              <a:t>бубенцами</a:t>
            </a:r>
            <a:r>
              <a:rPr lang="ru-RU" sz="1600" baseline="-25000" dirty="0" err="1">
                <a:solidFill>
                  <a:srgbClr val="FF0000"/>
                </a:solidFill>
              </a:rPr>
              <a:t>W</a:t>
            </a:r>
            <a:r>
              <a:rPr lang="ru-RU" sz="1600" i="1" dirty="0">
                <a:solidFill>
                  <a:srgbClr val="0070C0"/>
                </a:solidFill>
              </a:rPr>
              <a:t> </a:t>
            </a:r>
            <a:r>
              <a:rPr lang="ru-RU" sz="1600" i="1" u="sng" dirty="0">
                <a:solidFill>
                  <a:srgbClr val="0070C0"/>
                </a:solidFill>
              </a:rPr>
              <a:t>в </a:t>
            </a:r>
            <a:r>
              <a:rPr lang="ru-RU" sz="1600" i="1" u="sng" dirty="0" err="1">
                <a:solidFill>
                  <a:srgbClr val="0070C0"/>
                </a:solidFill>
              </a:rPr>
              <a:t>Россию</a:t>
            </a:r>
            <a:r>
              <a:rPr lang="ru-RU" sz="1600" baseline="-25000" dirty="0" err="1">
                <a:solidFill>
                  <a:srgbClr val="FF0000"/>
                </a:solidFill>
              </a:rPr>
              <a:t>Z</a:t>
            </a:r>
            <a:r>
              <a:rPr lang="ru-RU" sz="1600" i="1" dirty="0">
                <a:solidFill>
                  <a:srgbClr val="0070C0"/>
                </a:solidFill>
              </a:rPr>
              <a:t> записывать пластинку русских романсов с </a:t>
            </a:r>
            <a:r>
              <a:rPr lang="ru-RU" sz="1600" i="1" dirty="0" err="1">
                <a:solidFill>
                  <a:srgbClr val="0070C0"/>
                </a:solidFill>
              </a:rPr>
              <a:t>Баяновой</a:t>
            </a:r>
            <a:r>
              <a:rPr lang="ru-RU" sz="1600" i="1" dirty="0">
                <a:solidFill>
                  <a:srgbClr val="0070C0"/>
                </a:solidFill>
              </a:rPr>
              <a:t> и Гребенщиковым,.. </a:t>
            </a:r>
            <a:r>
              <a:rPr lang="ru-RU" sz="1600" dirty="0"/>
              <a:t>[Алексей </a:t>
            </a:r>
            <a:r>
              <a:rPr lang="ru-RU" sz="1600" dirty="0" err="1"/>
              <a:t>Крижевский</a:t>
            </a:r>
            <a:r>
              <a:rPr lang="ru-RU" sz="1600" dirty="0"/>
              <a:t>. Огонь, вода и зеленые чешуйки. Ансамбль «4'33» выпускает новый альбом // «Известия», 2002.09.08]</a:t>
            </a:r>
            <a:endParaRPr sz="1600" dirty="0">
              <a:solidFill>
                <a:schemeClr val="dk2"/>
              </a:solidFill>
            </a:endParaRPr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Такие выражения называются </a:t>
            </a:r>
            <a:r>
              <a:rPr lang="ru-RU" sz="1600" b="1" dirty="0">
                <a:solidFill>
                  <a:srgbClr val="7030A0"/>
                </a:solidFill>
              </a:rPr>
              <a:t>семантическими актантами </a:t>
            </a:r>
            <a:r>
              <a:rPr lang="ru-RU" sz="1600" dirty="0">
                <a:solidFill>
                  <a:schemeClr val="dk2"/>
                </a:solidFill>
              </a:rPr>
              <a:t>предиката.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160]</a:t>
            </a:r>
            <a:endParaRPr sz="1600" dirty="0">
              <a:solidFill>
                <a:schemeClr val="dk2"/>
              </a:solidFill>
            </a:endParaRPr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Семантические актанты сами могут быть предикатами и иметь собственные семантические актанты, ср. </a:t>
            </a:r>
            <a:r>
              <a:rPr lang="ru-RU" sz="1600" i="1" dirty="0">
                <a:solidFill>
                  <a:srgbClr val="0070C0"/>
                </a:solidFill>
              </a:rPr>
              <a:t>Власти </a:t>
            </a:r>
            <a:r>
              <a:rPr lang="ru-RU" sz="1600" b="1" i="1" dirty="0">
                <a:solidFill>
                  <a:srgbClr val="0070C0"/>
                </a:solidFill>
              </a:rPr>
              <a:t>разрешили</a:t>
            </a:r>
            <a:r>
              <a:rPr lang="ru-RU" sz="1600" i="1" dirty="0">
                <a:solidFill>
                  <a:srgbClr val="0070C0"/>
                </a:solidFill>
              </a:rPr>
              <a:t> оппозиции </a:t>
            </a:r>
            <a:r>
              <a:rPr lang="ru-RU" sz="1600" b="1" i="1" u="sng" dirty="0">
                <a:solidFill>
                  <a:srgbClr val="0070C0"/>
                </a:solidFill>
              </a:rPr>
              <a:t>провести</a:t>
            </a:r>
            <a:r>
              <a:rPr lang="ru-RU" sz="1600" i="1" u="sng" dirty="0">
                <a:solidFill>
                  <a:srgbClr val="0070C0"/>
                </a:solidFill>
              </a:rPr>
              <a:t> митинг </a:t>
            </a:r>
            <a:r>
              <a:rPr lang="ru-RU" sz="1600" dirty="0">
                <a:solidFill>
                  <a:schemeClr val="dk2"/>
                </a:solidFill>
              </a:rPr>
              <a:t>[Там же: 161].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Синтаксические валентности</a:t>
            </a: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defTabSz="230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Char char="▪"/>
            </a:pPr>
            <a:r>
              <a:rPr lang="ru-RU" sz="1600" b="1" dirty="0">
                <a:solidFill>
                  <a:srgbClr val="7030A0"/>
                </a:solidFill>
              </a:rPr>
              <a:t>Синтаксическая валентность </a:t>
            </a:r>
            <a:r>
              <a:rPr lang="ru-RU" sz="1600" dirty="0">
                <a:solidFill>
                  <a:schemeClr val="dk2"/>
                </a:solidFill>
              </a:rPr>
              <a:t>лексической единицы </a:t>
            </a:r>
            <a:r>
              <a:rPr lang="ru-RU" sz="1600" dirty="0"/>
              <a:t>—</a:t>
            </a:r>
            <a:r>
              <a:rPr lang="ru-RU" sz="1600" i="1" dirty="0"/>
              <a:t> </a:t>
            </a:r>
            <a:r>
              <a:rPr lang="ru-RU" sz="1600" dirty="0">
                <a:solidFill>
                  <a:schemeClr val="dk2"/>
                </a:solidFill>
              </a:rPr>
              <a:t>возможность присоединения ею в качестве вершины или зависимого лексемы определённой части речи (или составляющей определённой фразовой категории) 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81, 162].</a:t>
            </a:r>
            <a:endParaRPr dirty="0"/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Синтаксическая валентность на </a:t>
            </a:r>
            <a:r>
              <a:rPr lang="ru-RU" sz="1600" b="1" dirty="0">
                <a:solidFill>
                  <a:schemeClr val="dk2"/>
                </a:solidFill>
              </a:rPr>
              <a:t>зависимое</a:t>
            </a:r>
            <a:r>
              <a:rPr lang="ru-RU" sz="1600" dirty="0">
                <a:solidFill>
                  <a:schemeClr val="dk2"/>
                </a:solidFill>
              </a:rPr>
              <a:t> называется </a:t>
            </a:r>
            <a:r>
              <a:rPr lang="ru-RU" sz="1600" b="1" dirty="0">
                <a:solidFill>
                  <a:srgbClr val="7030A0"/>
                </a:solidFill>
              </a:rPr>
              <a:t>активной</a:t>
            </a:r>
            <a:r>
              <a:rPr lang="ru-RU" sz="1600" dirty="0">
                <a:solidFill>
                  <a:schemeClr val="dk2"/>
                </a:solidFill>
              </a:rPr>
              <a:t> или </a:t>
            </a:r>
            <a:r>
              <a:rPr lang="ru-RU" sz="1600" b="1" dirty="0">
                <a:solidFill>
                  <a:srgbClr val="7030A0"/>
                </a:solidFill>
              </a:rPr>
              <a:t>внутренней</a:t>
            </a:r>
            <a:r>
              <a:rPr lang="ru-RU" sz="1600" dirty="0">
                <a:solidFill>
                  <a:schemeClr val="dk2"/>
                </a:solidFill>
              </a:rPr>
              <a:t>, а синтаксическая валентность на </a:t>
            </a:r>
            <a:r>
              <a:rPr lang="ru-RU" sz="1600" b="1" dirty="0">
                <a:solidFill>
                  <a:schemeClr val="dk2"/>
                </a:solidFill>
              </a:rPr>
              <a:t>вершину</a:t>
            </a:r>
            <a:r>
              <a:rPr lang="ru-RU" sz="1600" dirty="0">
                <a:solidFill>
                  <a:schemeClr val="dk2"/>
                </a:solidFill>
              </a:rPr>
              <a:t> — </a:t>
            </a:r>
            <a:r>
              <a:rPr lang="ru-RU" sz="1600" b="1" dirty="0">
                <a:solidFill>
                  <a:srgbClr val="7030A0"/>
                </a:solidFill>
              </a:rPr>
              <a:t>пассивной</a:t>
            </a:r>
            <a:r>
              <a:rPr lang="ru-RU" sz="1600" dirty="0">
                <a:solidFill>
                  <a:schemeClr val="dk2"/>
                </a:solidFill>
              </a:rPr>
              <a:t> или </a:t>
            </a:r>
            <a:r>
              <a:rPr lang="ru-RU" sz="1600" b="1" dirty="0">
                <a:solidFill>
                  <a:srgbClr val="7030A0"/>
                </a:solidFill>
              </a:rPr>
              <a:t>внешней</a:t>
            </a:r>
            <a:r>
              <a:rPr lang="ru-RU" sz="1600" dirty="0">
                <a:solidFill>
                  <a:schemeClr val="dk2"/>
                </a:solidFill>
              </a:rPr>
              <a:t>.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прилагательное </a:t>
            </a:r>
            <a:r>
              <a:rPr lang="ru-RU" sz="1600" i="1" dirty="0">
                <a:solidFill>
                  <a:srgbClr val="0070C0"/>
                </a:solidFill>
              </a:rPr>
              <a:t>красивый</a:t>
            </a:r>
            <a:r>
              <a:rPr lang="ru-RU" sz="1600" dirty="0">
                <a:solidFill>
                  <a:schemeClr val="dk2"/>
                </a:solidFill>
              </a:rPr>
              <a:t> имеет пассивную валентность на существительное (</a:t>
            </a:r>
            <a:r>
              <a:rPr lang="ru-RU" sz="1600" i="1" dirty="0">
                <a:solidFill>
                  <a:srgbClr val="0070C0"/>
                </a:solidFill>
              </a:rPr>
              <a:t>красивый кот</a:t>
            </a:r>
            <a:r>
              <a:rPr lang="ru-RU" sz="1600" dirty="0">
                <a:solidFill>
                  <a:schemeClr val="dk2"/>
                </a:solidFill>
              </a:rPr>
              <a:t>) и активную валентность на наречие/предложную группу (</a:t>
            </a:r>
            <a:r>
              <a:rPr lang="ru-RU" sz="1600" i="1" dirty="0">
                <a:solidFill>
                  <a:srgbClr val="0070C0"/>
                </a:solidFill>
              </a:rPr>
              <a:t>очень красивый</a:t>
            </a:r>
            <a:r>
              <a:rPr lang="ru-RU" sz="1600" dirty="0">
                <a:solidFill>
                  <a:schemeClr val="dk2"/>
                </a:solidFill>
              </a:rPr>
              <a:t>/</a:t>
            </a:r>
            <a:r>
              <a:rPr lang="ru-RU" sz="1600" i="1" dirty="0">
                <a:solidFill>
                  <a:srgbClr val="0070C0"/>
                </a:solidFill>
              </a:rPr>
              <a:t>до невозможности красивый</a:t>
            </a:r>
            <a:r>
              <a:rPr lang="ru-RU" sz="1600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наречие в сравнительной степени </a:t>
            </a:r>
            <a:r>
              <a:rPr lang="ru-RU" sz="1600" i="1" dirty="0">
                <a:solidFill>
                  <a:srgbClr val="0070C0"/>
                </a:solidFill>
              </a:rPr>
              <a:t>лучше</a:t>
            </a:r>
            <a:r>
              <a:rPr lang="ru-RU" sz="1600" dirty="0">
                <a:solidFill>
                  <a:schemeClr val="dk2"/>
                </a:solidFill>
              </a:rPr>
              <a:t> имеет пассивную валентность на глагол (</a:t>
            </a:r>
            <a:r>
              <a:rPr lang="ru-RU" sz="1600" i="1" dirty="0">
                <a:solidFill>
                  <a:srgbClr val="0070C0"/>
                </a:solidFill>
              </a:rPr>
              <a:t>работает лучше</a:t>
            </a:r>
            <a:r>
              <a:rPr lang="ru-RU" sz="1600" dirty="0">
                <a:solidFill>
                  <a:schemeClr val="dk2"/>
                </a:solidFill>
              </a:rPr>
              <a:t>) и активную валентность на эталон сравнения, который может быть выражен именной группой или сравнительным оборотом (</a:t>
            </a:r>
            <a:r>
              <a:rPr lang="ru-RU" sz="1600" i="1" dirty="0">
                <a:solidFill>
                  <a:srgbClr val="0070C0"/>
                </a:solidFill>
              </a:rPr>
              <a:t>лучше меня</a:t>
            </a:r>
            <a:r>
              <a:rPr lang="ru-RU" sz="1600" dirty="0">
                <a:solidFill>
                  <a:schemeClr val="dk2"/>
                </a:solidFill>
              </a:rPr>
              <a:t>/</a:t>
            </a:r>
            <a:r>
              <a:rPr lang="ru-RU" sz="1600" i="1" dirty="0">
                <a:solidFill>
                  <a:srgbClr val="0070C0"/>
                </a:solidFill>
              </a:rPr>
              <a:t>лучше, чем я</a:t>
            </a:r>
            <a:r>
              <a:rPr lang="ru-RU" sz="1600" dirty="0">
                <a:solidFill>
                  <a:schemeClr val="dk2"/>
                </a:solidFill>
              </a:rPr>
              <a:t>);</a:t>
            </a:r>
            <a:endParaRPr dirty="0"/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какими валентностями обладает глагол в личной форме: </a:t>
            </a:r>
            <a:r>
              <a:rPr lang="ru-RU" sz="1600" i="1" dirty="0">
                <a:solidFill>
                  <a:srgbClr val="0070C0"/>
                </a:solidFill>
              </a:rPr>
              <a:t>уходит</a:t>
            </a:r>
            <a:r>
              <a:rPr lang="ru-RU" sz="1600" dirty="0">
                <a:solidFill>
                  <a:schemeClr val="dk2"/>
                </a:solidFill>
              </a:rPr>
              <a:t>? </a:t>
            </a:r>
            <a:r>
              <a:rPr lang="ru-RU" sz="1600" i="1" dirty="0">
                <a:solidFill>
                  <a:srgbClr val="0070C0"/>
                </a:solidFill>
              </a:rPr>
              <a:t>бьёт</a:t>
            </a:r>
            <a:r>
              <a:rPr lang="ru-RU" sz="1600" dirty="0">
                <a:solidFill>
                  <a:schemeClr val="dk2"/>
                </a:solidFill>
              </a:rPr>
              <a:t>? </a:t>
            </a:r>
            <a:r>
              <a:rPr lang="ru-RU" sz="1600" i="1" dirty="0">
                <a:solidFill>
                  <a:srgbClr val="0070C0"/>
                </a:solidFill>
              </a:rPr>
              <a:t>знает</a:t>
            </a:r>
            <a:r>
              <a:rPr lang="ru-RU" sz="1600" dirty="0">
                <a:solidFill>
                  <a:schemeClr val="dk2"/>
                </a:solidFill>
              </a:rPr>
              <a:t>? </a:t>
            </a:r>
            <a:endParaRPr sz="1600" dirty="0">
              <a:solidFill>
                <a:schemeClr val="dk2"/>
              </a:solidFill>
            </a:endParaRPr>
          </a:p>
          <a:p>
            <a:pPr marL="228600" lvl="0" indent="-22860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Какие синтаксические валентности лексемы — активные или пассивные — в основном задаются её </a:t>
            </a:r>
            <a:r>
              <a:rPr lang="ru-RU" sz="1600" dirty="0" err="1">
                <a:solidFill>
                  <a:schemeClr val="dk2"/>
                </a:solidFill>
              </a:rPr>
              <a:t>частеречной</a:t>
            </a:r>
            <a:r>
              <a:rPr lang="ru-RU" sz="1600" dirty="0">
                <a:solidFill>
                  <a:schemeClr val="dk2"/>
                </a:solidFill>
              </a:rPr>
              <a:t> принадлежностью? Что можно сказать об оставшемся типе валентностей?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defTabSz="230400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rgbClr val="002060"/>
              </a:solidFill>
            </a:endParaRPr>
          </a:p>
        </p:txBody>
      </p:sp>
      <p:sp>
        <p:nvSpPr>
          <p:cNvPr id="190" name="Google Shape;190;p21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-RU"/>
              <a:t>Синтаксические vs. семантические валентности</a:t>
            </a: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</a:pPr>
            <a:r>
              <a:rPr lang="ru-RU" sz="1600" dirty="0">
                <a:solidFill>
                  <a:schemeClr val="dk2"/>
                </a:solidFill>
              </a:rPr>
              <a:t>Синтаксические валентности могут как соответствовать, так и не соответствовать </a:t>
            </a:r>
            <a:r>
              <a:rPr lang="ru-RU" sz="1600" dirty="0" err="1">
                <a:solidFill>
                  <a:schemeClr val="dk2"/>
                </a:solidFill>
              </a:rPr>
              <a:t>партиципантам</a:t>
            </a:r>
            <a:r>
              <a:rPr lang="ru-RU" sz="1600" dirty="0">
                <a:solidFill>
                  <a:schemeClr val="dk2"/>
                </a:solidFill>
              </a:rPr>
              <a:t> (семантическим валентностям). Ср.: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	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ru-RU" sz="1600" dirty="0">
                <a:solidFill>
                  <a:schemeClr val="dk2"/>
                </a:solidFill>
              </a:rPr>
              <a:t>[</a:t>
            </a:r>
            <a:r>
              <a:rPr lang="ru-RU" sz="1600" dirty="0" err="1">
                <a:solidFill>
                  <a:schemeClr val="dk2"/>
                </a:solidFill>
              </a:rPr>
              <a:t>Тестелец</a:t>
            </a:r>
            <a:r>
              <a:rPr lang="ru-RU" sz="1600" dirty="0">
                <a:solidFill>
                  <a:schemeClr val="dk2"/>
                </a:solidFill>
              </a:rPr>
              <a:t> 2001: 163]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197" name="Google Shape;197;p22"/>
          <p:cNvSpPr txBox="1">
            <a:spLocks noGrp="1"/>
          </p:cNvSpPr>
          <p:nvPr>
            <p:ph type="sldNum" idx="12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graphicFrame>
        <p:nvGraphicFramePr>
          <p:cNvPr id="198" name="Google Shape;198;p22"/>
          <p:cNvGraphicFramePr/>
          <p:nvPr>
            <p:extLst>
              <p:ext uri="{D42A27DB-BD31-4B8C-83A1-F6EECF244321}">
                <p14:modId xmlns:p14="http://schemas.microsoft.com/office/powerpoint/2010/main" val="4205449485"/>
              </p:ext>
            </p:extLst>
          </p:nvPr>
        </p:nvGraphicFramePr>
        <p:xfrm>
          <a:off x="1707616" y="2247442"/>
          <a:ext cx="8463600" cy="3156825"/>
        </p:xfrm>
        <a:graphic>
          <a:graphicData uri="http://schemas.openxmlformats.org/drawingml/2006/table">
            <a:tbl>
              <a:tblPr firstRow="1" bandRow="1">
                <a:noFill/>
                <a:tableStyleId>{746EC189-1E81-4A2D-98B6-0B15F1A713D6}</a:tableStyleId>
              </a:tblPr>
              <a:tblGrid>
                <a:gridCol w="282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1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13950">
                <a:tc>
                  <a:txBody>
                    <a:bodyPr/>
                    <a:lstStyle/>
                    <a:p>
                      <a:pPr marL="0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Соответствует партиципанту</a:t>
                      </a:r>
                      <a:endParaRPr sz="1800" b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 соответствует партиципанту</a:t>
                      </a:r>
                      <a:endParaRPr sz="1800" b="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47050">
                <a:tc>
                  <a:txBody>
                    <a:bodyPr/>
                    <a:lstStyle/>
                    <a:p>
                      <a:pPr marL="0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lt1"/>
                          </a:solidFill>
                        </a:rPr>
                        <a:t>Активная валентность</a:t>
                      </a:r>
                      <a:endParaRPr sz="1800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/>
                        <a:t>лучше </a:t>
                      </a:r>
                      <a:r>
                        <a:rPr lang="ru-RU" sz="1800" i="1" u="sng"/>
                        <a:t>меня</a:t>
                      </a:r>
                      <a:endParaRPr/>
                    </a:p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 u="sng"/>
                        <a:t>Иван</a:t>
                      </a:r>
                      <a:r>
                        <a:rPr lang="ru-RU" sz="1800" i="1"/>
                        <a:t> уходит</a:t>
                      </a:r>
                      <a:endParaRPr/>
                    </a:p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/>
                        <a:t>вид </a:t>
                      </a:r>
                      <a:r>
                        <a:rPr lang="ru-RU" sz="1800" i="1" u="sng"/>
                        <a:t>на</a:t>
                      </a:r>
                      <a:endParaRPr sz="1800" i="1" u="sng"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tc>
                  <a:txBody>
                    <a:bodyPr/>
                    <a:lstStyle/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 u="none"/>
                        <a:t>пишет</a:t>
                      </a:r>
                      <a:r>
                        <a:rPr lang="ru-RU" sz="1800" i="1"/>
                        <a:t> </a:t>
                      </a:r>
                      <a:r>
                        <a:rPr lang="ru-RU" sz="1800" i="1" u="sng"/>
                        <a:t>хорошо</a:t>
                      </a:r>
                      <a:endParaRPr/>
                    </a:p>
                    <a:p>
                      <a:pPr marL="363537" marR="0" lvl="0" indent="0" algn="l" defTabSz="230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i="1" u="sng"/>
                        <a:t>очень</a:t>
                      </a:r>
                      <a:r>
                        <a:rPr lang="ru-RU" sz="1800" i="1" u="none"/>
                        <a:t> </a:t>
                      </a:r>
                      <a:r>
                        <a:rPr lang="ru-RU" sz="1800" i="1"/>
                        <a:t>красивый разговаривают </a:t>
                      </a:r>
                      <a:r>
                        <a:rPr lang="ru-RU" sz="1800" i="1" u="sng"/>
                        <a:t>в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EDEC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95825">
                <a:tc>
                  <a:txBody>
                    <a:bodyPr/>
                    <a:lstStyle/>
                    <a:p>
                      <a:pPr marL="0" marR="0" lvl="0" indent="0" algn="l" defTabSz="230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>
                          <a:solidFill>
                            <a:schemeClr val="lt1"/>
                          </a:solidFill>
                        </a:rPr>
                        <a:t>Пассивная валентность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 u="sng"/>
                        <a:t>пишет</a:t>
                      </a:r>
                      <a:r>
                        <a:rPr lang="ru-RU" sz="1800" i="1"/>
                        <a:t> хорошо</a:t>
                      </a:r>
                      <a:endParaRPr/>
                    </a:p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/>
                        <a:t>красивый </a:t>
                      </a:r>
                      <a:r>
                        <a:rPr lang="ru-RU" sz="1800" i="1" u="sng"/>
                        <a:t>конверт</a:t>
                      </a:r>
                      <a:endParaRPr/>
                    </a:p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 u="sng"/>
                        <a:t>источник</a:t>
                      </a:r>
                      <a:r>
                        <a:rPr lang="ru-RU" sz="1800" i="1"/>
                        <a:t> шума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363537" marR="0" lvl="0" indent="0" algn="l" defTabSz="230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i="1" u="none" dirty="0"/>
                        <a:t>Иван</a:t>
                      </a:r>
                      <a:r>
                        <a:rPr lang="ru-RU" sz="1800" i="1" dirty="0"/>
                        <a:t> </a:t>
                      </a:r>
                      <a:r>
                        <a:rPr lang="ru-RU" sz="1800" i="1" u="sng" dirty="0"/>
                        <a:t>уходит</a:t>
                      </a:r>
                      <a:endParaRPr dirty="0"/>
                    </a:p>
                    <a:p>
                      <a:pPr marL="363537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i="1" u="sng" dirty="0"/>
                        <a:t>разговаривают</a:t>
                      </a:r>
                      <a:r>
                        <a:rPr lang="ru-RU" sz="1800" i="1" dirty="0"/>
                        <a:t> </a:t>
                      </a:r>
                      <a:r>
                        <a:rPr lang="ru-RU" sz="1800" i="1" u="none" dirty="0"/>
                        <a:t>в</a:t>
                      </a:r>
                      <a:endParaRPr dirty="0"/>
                    </a:p>
                    <a:p>
                      <a:pPr marL="363537" marR="0" lvl="0" indent="0" algn="l" defTabSz="230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ru-RU" sz="1800" i="1" u="sng" dirty="0"/>
                        <a:t>что</a:t>
                      </a:r>
                      <a:r>
                        <a:rPr lang="ru-RU" sz="1800" i="1" dirty="0"/>
                        <a:t> уходит</a:t>
                      </a:r>
                      <a:endParaRPr dirty="0"/>
                    </a:p>
                    <a:p>
                      <a:pPr marL="0" marR="0" lvl="0" indent="0" algn="l" defTabSz="23040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Научная литература 16 х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1423</Words>
  <Application>Microsoft Office PowerPoint</Application>
  <PresentationFormat>Произвольный</PresentationFormat>
  <Paragraphs>268</Paragraphs>
  <Slides>25</Slides>
  <Notes>25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Научная литература 16 х 9</vt:lpstr>
      <vt:lpstr>КОМПЬЮТЕРНЫЙ СИНТАКСИС ВАЛЕНТНОСТИ СЛОВА АКТАНТЫ И СИРКОНСТАНТЫ</vt:lpstr>
      <vt:lpstr>Вводные замечания</vt:lpstr>
      <vt:lpstr>Семантические валентности</vt:lpstr>
      <vt:lpstr>Семантические валентности</vt:lpstr>
      <vt:lpstr>Семантические валентности</vt:lpstr>
      <vt:lpstr>Семантические валентности</vt:lpstr>
      <vt:lpstr>Семантические актанты</vt:lpstr>
      <vt:lpstr>Синтаксические валентности</vt:lpstr>
      <vt:lpstr>Синтаксические vs. семантические валентности</vt:lpstr>
      <vt:lpstr>Синтаксические валентности и модель управления</vt:lpstr>
      <vt:lpstr>Синтаксические валентности и модель управления</vt:lpstr>
      <vt:lpstr>Синтаксические валентности и модель управления</vt:lpstr>
      <vt:lpstr>Актанты и сирконстанты</vt:lpstr>
      <vt:lpstr>Актанты синтаксические и семантические</vt:lpstr>
      <vt:lpstr>Актанты синтаксические и семантические</vt:lpstr>
      <vt:lpstr>Актанты синтаксические и семантические</vt:lpstr>
      <vt:lpstr>Актанты синтаксические и семантические</vt:lpstr>
      <vt:lpstr>Актанты синтаксические и семантические</vt:lpstr>
      <vt:lpstr>Актанты и сирконстанты</vt:lpstr>
      <vt:lpstr>Актанты и сирконстанты: обязательность</vt:lpstr>
      <vt:lpstr>Актанты и сирконстанты: обязательность</vt:lpstr>
      <vt:lpstr>Актанты и сирконстанты: управляемость</vt:lpstr>
      <vt:lpstr>Актанты и сирконстанты: управляемость</vt:lpstr>
      <vt:lpstr>Литература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СИНТАКСИС №3: ВАЛЕНТНОСТИ СЛОВА АКТАНТЫ И СИРКОНСТАНТЫ</dc:title>
  <dc:creator>Евгений Соколов</dc:creator>
  <cp:lastModifiedBy>Евгений Соколов</cp:lastModifiedBy>
  <cp:revision>11</cp:revision>
  <dcterms:modified xsi:type="dcterms:W3CDTF">2024-12-11T17:08:58Z</dcterms:modified>
</cp:coreProperties>
</file>