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54"/>
  </p:normalViewPr>
  <p:slideViewPr>
    <p:cSldViewPr snapToGrid="0" showGuides="1">
      <p:cViewPr varScale="1">
        <p:scale>
          <a:sx n="104" d="100"/>
          <a:sy n="104" d="100"/>
        </p:scale>
        <p:origin x="7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DA541-D06E-9140-9D0F-D116251AF19D}" type="datetimeFigureOut">
              <a:rPr lang="en-JP" smtClean="0"/>
              <a:t>2025/05/26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4D262-2092-0A43-91BE-C880B4AF6F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100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A9D7-2A6B-FF8B-704A-45F53FB21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2FEF6-5483-A0A0-7412-23242351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B09F-29BF-CF94-ABD3-DF806E8A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682D-87B6-AD42-BCFE-0D861F768BBA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B196-C9FA-5432-522D-290260B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51FE-EF9A-63A5-A8E6-7440B1CF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31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C89F-68A5-FA7E-4CE0-1A5D002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680BE-9CE5-9DEA-A7C7-DE81362B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F45D-360B-7765-47CB-3250F0C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9EF0-B9B4-AC47-823B-447E0178014C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6601-55BC-1903-0A70-AA3D2FE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14E1-2FE4-AC1B-5A62-EB01BA25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4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CBEA6-3D9B-DB2D-27E0-57734D7D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15E6-6BEB-80B2-F8E6-54303A0F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35F1-4418-3555-7125-E98237F0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FEB6-1B0E-CA42-AC1D-8DB1E0E41201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F241-6C5C-8898-96EF-B2938BE4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4B91-9DB4-06C6-9C7D-9F0CD11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234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BA1E-1A18-C79C-3BA5-696D839C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A191-8804-9F90-B2C8-061C26A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7B6B-4EE1-0C29-A86C-2FD3B986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5AC-7249-C946-A040-6939BC09026D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3FA3-2ABC-8940-443D-AE996516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6931-1B9D-4C5A-6F3B-60D678B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1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5EB3-8898-7CC0-8148-A690C1A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970F-A2C8-B03C-212C-5541A89D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7E8D-B791-5468-BD24-1AE75F87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CD9-9D7C-9B47-A2A3-7ECE89CA64B6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A872-7901-2621-4288-A4B4F36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35C9-A41D-06FB-0208-2CFF0AC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9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29E0-371F-9693-9DDF-64F53D56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947D-1EAC-F530-6D88-7FDC2841B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00476-2010-F4A8-4BA3-9AFB727E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1A88-0B30-4064-CD0E-43B1D1FF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352-1E09-A941-BCBB-B546AA3D0246}" type="datetime1">
              <a:rPr lang="en-US" smtClean="0"/>
              <a:t>5/26/25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3767-FA0C-5EF4-F617-7C8FE82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B5C6-358D-DE17-C9EB-7096ACA0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8867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B2AF-5F58-7FC1-2301-729CFC8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41C5-25D1-2EE4-E431-DC980B9C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3750-4C25-F1CA-A1EC-EC99ADF5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62450-7512-9D90-6DE4-9BB00C49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6A44B-D33D-923F-262D-35FFF2DE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93C20-65BB-4A65-8F78-EA3752D9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44B7-69BA-BF4E-9C50-D7C83E2CDED6}" type="datetime1">
              <a:rPr lang="en-US" smtClean="0"/>
              <a:t>5/26/25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C9B36-5E5F-09BB-EA4E-55F297A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F9CC6-0C9E-25D2-C1A6-1DEA4CE0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87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D8C9-656D-80F6-9C29-C49E76C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7EE64-CC4F-C831-7ABB-04D18C9D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9AE-328B-7148-BC59-CEEFF52101B0}" type="datetime1">
              <a:rPr lang="en-US" smtClean="0"/>
              <a:t>5/26/25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47EFD-CF6C-C952-88B2-F924F48F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075E-DDA7-DC04-5A30-4FCF1398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39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FFB75-AAB0-8DB1-E28A-2D1826DE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BDAD-0DC9-B343-B2D4-7A7AB104881C}" type="datetime1">
              <a:rPr lang="en-US" smtClean="0"/>
              <a:t>5/26/25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74B77-6E57-F7DA-EAAF-B18C4763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01446-C202-8EC2-B7E3-93277377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608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5F3B-12EA-950D-D87A-E5318D4D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0F63-A901-8F52-0D16-3D3F957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5057-F926-C797-5A1D-EF9C5DA8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EB70-E606-C83F-8AA4-A38B12CA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76C-967B-614A-B0A5-CE3207BD58AD}" type="datetime1">
              <a:rPr lang="en-US" smtClean="0"/>
              <a:t>5/26/25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B3060-EF7A-19B3-9F98-1BAEEE2E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C112D-9F18-2AC0-7E9B-C249DC94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87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832C-672B-B9A0-B4D0-13B06F4E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61148-9C3E-9C30-494B-D63830AB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A7AB-F7D7-A163-E1CB-E2C7716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AEDB-787C-1FD7-8156-85874735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E2F-A308-1840-8399-FBED1BD8042C}" type="datetime1">
              <a:rPr lang="en-US" smtClean="0"/>
              <a:t>5/26/25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5188-596F-E9DB-2EE5-F39EA7CE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4005-367E-5F0A-9816-463212AE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860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8A8CF-1965-CB5C-77A2-920C0F99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959D-A254-573F-1550-98270B06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3BF6-4298-0DC2-7DFD-3CF634E1A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D42D-7D62-BD4E-8F15-C0C16C007707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9B91-354C-ED13-3287-3AE121BA3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E9D-6044-4896-8541-02BC1B3F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7DFF-7157-2D48-AD79-751E606EAD9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57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066A-013F-7CC2-F79A-48D4B8BF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902030302020204" pitchFamily="66" charset="0"/>
              </a:rPr>
              <a:t>CacaoScope</a:t>
            </a:r>
            <a:r>
              <a:rPr lang="en-US" dirty="0">
                <a:latin typeface="Comic Sans MS" panose="030F0902030302020204" pitchFamily="66" charset="0"/>
              </a:rPr>
              <a:t> AI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8CB9-0330-CD29-894C-8C7DB51EF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Transforming Cocoa Traceability and Quality with AI in Côte d’Ivoire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1197-8D86-D2AB-35E9-FB7F692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6383-1591-414F-9806-C9D8C5F8A357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7C21-017A-6461-38AE-2329E69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279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918F-E54B-A439-D307-14377281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Ask &amp; Use of Funds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94CB-7F36-125B-DA06-10B46994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We are raising $150,000 in a Seed round to fuel our pilot and scale.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0288-A033-1C23-7CC3-1999A21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8F19-1417-3C4E-A981-5F679F28D36E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B76F2-8B13-82D4-FC9C-4F74128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161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F175-62C9-271E-44BC-77673BF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Impact &amp; Vision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A716-F0B5-4B3E-15DE-880EF5D5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Transforming lives and leading the global shift to ethical cocoa.</a:t>
            </a: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Farmer Empowerment</a:t>
            </a:r>
            <a:r>
              <a:rPr lang="en-US" b="1" dirty="0"/>
              <a:t>:</a:t>
            </a:r>
            <a:r>
              <a:rPr lang="en-US" dirty="0">
                <a:latin typeface="Comic Sans MS" panose="030F0902030302020204" pitchFamily="66" charset="0"/>
              </a:rPr>
              <a:t> Increase income for </a:t>
            </a:r>
            <a:r>
              <a:rPr lang="en-US" b="1" dirty="0">
                <a:latin typeface="Comic Sans MS" panose="030F0902030302020204" pitchFamily="66" charset="0"/>
              </a:rPr>
              <a:t>1M+ cocoa farmers</a:t>
            </a:r>
            <a:r>
              <a:rPr lang="en-US" dirty="0">
                <a:latin typeface="Comic Sans MS" panose="030F0902030302020204" pitchFamily="66" charset="0"/>
              </a:rPr>
              <a:t>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Market Leadership:</a:t>
            </a:r>
            <a:r>
              <a:rPr lang="en-US" dirty="0">
                <a:latin typeface="Comic Sans MS" panose="030F0902030302020204" pitchFamily="66" charset="0"/>
              </a:rPr>
              <a:t> Establish Côte d’Ivoire as the leader in transparent, ethical cocoa.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Expansion: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Expand to Togo and other valuable crops (coffee, shea, cashew).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Global Alignment:</a:t>
            </a:r>
            <a:r>
              <a:rPr lang="en-US" dirty="0">
                <a:latin typeface="Comic Sans MS" panose="030F0902030302020204" pitchFamily="66" charset="0"/>
              </a:rPr>
              <a:t> Aligns with </a:t>
            </a:r>
            <a:r>
              <a:rPr lang="en-US" b="1" dirty="0">
                <a:latin typeface="Comic Sans MS" panose="030F0902030302020204" pitchFamily="66" charset="0"/>
              </a:rPr>
              <a:t>SDGs 1, 8, 9, 12, 13</a:t>
            </a:r>
            <a:r>
              <a:rPr lang="en-US" dirty="0">
                <a:latin typeface="Comic Sans MS" panose="030F0902030302020204" pitchFamily="66" charset="0"/>
              </a:rPr>
              <a:t> for sustainable development.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F3DE-6390-2A58-42DD-16D039DC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F07-EA49-EF46-9A6F-720B3B5452B9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9B28-FA8F-2009-B987-4072493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695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9D3F-1304-7F66-1E1A-072A3DC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Let’s Partner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1013-D5BF-8A3C-906D-E5C480B9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Join us in building the future of ethical cocoa trade.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2CF67-781B-D4A0-576E-603BBB66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5DFD-500F-F245-8CCA-E80C7FCBBA2F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2854-464F-D0AB-2AFE-0CB41444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26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9499-9702-4B73-D8BC-C224BE33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  <a:p>
            <a:endParaRPr lang="en-JP" dirty="0"/>
          </a:p>
          <a:p>
            <a:pPr marL="3657600" lvl="8" indent="0">
              <a:buNone/>
            </a:pPr>
            <a:r>
              <a:rPr lang="en-JP" sz="4000" dirty="0">
                <a:latin typeface="Comic Sans MS" panose="030F0902030302020204" pitchFamily="66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6B95-BCB8-8D1F-DECF-9A0F58E4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E5AC-7249-C946-A040-6939BC09026D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2B3D0-82FA-53E2-0CBC-A0F15AAE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52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8C24-01AB-5D2E-B630-EDBABB5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Problem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AF25-FB84-C9A8-5764-DBBA7901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mic Sans MS" panose="030F0902030302020204" pitchFamily="66" charset="0"/>
              </a:rPr>
              <a:t>Cocoa production lacks transparency and quality consistency.</a:t>
            </a:r>
            <a:endParaRPr lang="en-US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Côte d’Ivoire is the world’s top cocoa exporter, but faces significant challenges: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No digital traceability from farm to export.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Lack of standardized quality assessment.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Small farmers are underpaid due to information asymmetry.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Exporters face reputation and compliance risks (e.g., EU deforestation law).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EE08-81B8-F647-71F2-597720F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520B-E7F3-BC4A-B4C8-7913143E0D1C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61544-A6FA-F4B6-B656-6887428E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188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44F3-D019-88EF-48FD-A3BB2AB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Opportunity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795E-0DF9-3D32-8FFA-7AA08B04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</a:rPr>
              <a:t>Brands</a:t>
            </a:r>
            <a:r>
              <a:rPr lang="en-US" dirty="0">
                <a:latin typeface="Comic Sans MS" panose="030F0902030302020204" pitchFamily="66" charset="0"/>
              </a:rPr>
              <a:t> are seeking traceable, ethically sourced cocoa.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Governments</a:t>
            </a:r>
            <a:r>
              <a:rPr lang="en-US" dirty="0">
                <a:latin typeface="Comic Sans MS" panose="030F0902030302020204" pitchFamily="66" charset="0"/>
              </a:rPr>
              <a:t> are pushing for digitization and sustainable sourcing.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Côte d’Ivoire’s National Cocoa Strategy</a:t>
            </a:r>
            <a:r>
              <a:rPr lang="en-US" dirty="0">
                <a:latin typeface="Comic Sans MS" panose="030F0902030302020204" pitchFamily="66" charset="0"/>
              </a:rPr>
              <a:t> calls for value chain innovation.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First-mover advantage</a:t>
            </a:r>
            <a:r>
              <a:rPr lang="en-US" dirty="0">
                <a:latin typeface="Comic Sans MS" panose="030F0902030302020204" pitchFamily="66" charset="0"/>
              </a:rPr>
              <a:t> for digital traceability &amp; AI grading in a critical market.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BD95-41E0-C573-E684-0CCE812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C916-77EC-214E-A9F8-001B7C9D646C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5BAB-83F2-1B02-18B6-75125E15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7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00E-7448-2ACA-5D82-8749EB32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Our Solution – </a:t>
            </a:r>
            <a:r>
              <a:rPr lang="en-US" dirty="0" err="1">
                <a:latin typeface="Comic Sans MS" panose="030F0902030302020204" pitchFamily="66" charset="0"/>
              </a:rPr>
              <a:t>CacaoScope</a:t>
            </a:r>
            <a:r>
              <a:rPr lang="en-US" dirty="0">
                <a:latin typeface="Comic Sans MS" panose="030F0902030302020204" pitchFamily="66" charset="0"/>
              </a:rPr>
              <a:t> AI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BBF0-9B34-805D-DFBC-3B472EF8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A mobile, AI-driven platform for cocoa quality and traceability.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AI Grading: Mobile image recognition for bean size, color, and defects.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IoT Sensors: Real-time data on fermentation and drying.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Offline-First App: Accessible in remote areas via solar-powered tablets.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Blockchain Integration: Immutable traceability from farm to port.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Export Labels: QR codes for full transparency to consumers and buyer.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73CE-17F3-5722-425B-F3C193B7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B8C3-6ECD-2F47-A4F4-9CEF14BFBA1E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AEBB-C156-427D-EE97-1B8CD29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403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0171-E0E7-56DC-94B6-1EDD3DF1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Why Now?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600D-A782-DA91-B5CF-2DF620C6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mic Sans MS" panose="030F0902030302020204" pitchFamily="66" charset="0"/>
              </a:rPr>
              <a:t>The perfect storm of regulatory, technological, and governmental alignment.</a:t>
            </a: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Urgent Need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Cocoa traceability is becoming </a:t>
            </a:r>
            <a:r>
              <a:rPr lang="en-US" b="1" dirty="0">
                <a:latin typeface="Comic Sans MS" panose="030F0902030302020204" pitchFamily="66" charset="0"/>
              </a:rPr>
              <a:t>mandatory</a:t>
            </a:r>
            <a:r>
              <a:rPr lang="en-US" dirty="0">
                <a:latin typeface="Comic Sans MS" panose="030F0902030302020204" pitchFamily="66" charset="0"/>
              </a:rPr>
              <a:t> (EU 2024 regulation).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Tech Readiness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Smartphones and solar technology are now </a:t>
            </a:r>
            <a:r>
              <a:rPr lang="en-US" b="1" dirty="0">
                <a:latin typeface="Comic Sans MS" panose="030F0902030302020204" pitchFamily="66" charset="0"/>
              </a:rPr>
              <a:t>viable</a:t>
            </a:r>
            <a:r>
              <a:rPr lang="en-US" dirty="0">
                <a:latin typeface="Comic Sans MS" panose="030F0902030302020204" pitchFamily="66" charset="0"/>
              </a:rPr>
              <a:t> in rural West Africa.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Global Trend:</a:t>
            </a:r>
            <a:r>
              <a:rPr lang="en-US" dirty="0">
                <a:latin typeface="Comic Sans MS" panose="030F0902030302020204" pitchFamily="66" charset="0"/>
              </a:rPr>
              <a:t> </a:t>
            </a:r>
            <a:r>
              <a:rPr lang="en-US" b="1" dirty="0">
                <a:latin typeface="Comic Sans MS" panose="030F0902030302020204" pitchFamily="66" charset="0"/>
              </a:rPr>
              <a:t>AI adoption</a:t>
            </a:r>
            <a:r>
              <a:rPr lang="en-US" dirty="0">
                <a:latin typeface="Comic Sans MS" panose="030F0902030302020204" pitchFamily="66" charset="0"/>
              </a:rPr>
              <a:t> is rapidly growing in agriculture worldwide.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Local Support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Côte d’Ivoire's government actively promotes digital innovation in </a:t>
            </a:r>
            <a:r>
              <a:rPr lang="en-US" dirty="0" err="1">
                <a:latin typeface="Comic Sans MS" panose="030F0902030302020204" pitchFamily="66" charset="0"/>
              </a:rPr>
              <a:t>agri</a:t>
            </a:r>
            <a:r>
              <a:rPr lang="en-US" dirty="0">
                <a:latin typeface="Comic Sans MS" panose="030F0902030302020204" pitchFamily="66" charset="0"/>
              </a:rPr>
              <a:t>-export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4983-0EA4-C70C-445F-7524D8C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C5AE-F447-A04F-AF11-E78CDD9EDFBD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F342-86AE-7846-D9EA-641F73AB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68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09F0-A75B-0718-2E97-7631107D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Traction (Pilot Phase)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EA7E-6BB5-B886-892A-0CD65E30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Building momentum with key partnerships and promising pilot results.</a:t>
            </a: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Pilot Launch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Starting in December </a:t>
            </a:r>
            <a:r>
              <a:rPr lang="en-US" b="1" dirty="0">
                <a:latin typeface="Comic Sans MS" panose="030F0902030302020204" pitchFamily="66" charset="0"/>
              </a:rPr>
              <a:t>2025</a:t>
            </a:r>
            <a:r>
              <a:rPr lang="en-US" dirty="0">
                <a:latin typeface="Comic Sans MS" panose="030F0902030302020204" pitchFamily="66" charset="0"/>
              </a:rPr>
              <a:t> with two cooperatives in San Pedro and Man.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Farmer Reach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Involving more than </a:t>
            </a:r>
            <a:r>
              <a:rPr lang="en-US" b="1" dirty="0">
                <a:latin typeface="Comic Sans MS" panose="030F0902030302020204" pitchFamily="66" charset="0"/>
              </a:rPr>
              <a:t>300 farmers</a:t>
            </a:r>
            <a:r>
              <a:rPr lang="en-US" dirty="0">
                <a:latin typeface="Comic Sans MS" panose="030F0902030302020204" pitchFamily="66" charset="0"/>
              </a:rPr>
              <a:t>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Strategic Partnerships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Discussions underway with Conseil du Café-Cacao and ANADER.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Brand Interest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A Japan-based chocolate brand is interested in traceable sourcing.</a:t>
            </a: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Strong Support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Backed by </a:t>
            </a:r>
            <a:r>
              <a:rPr lang="en-US" b="1" dirty="0">
                <a:latin typeface="Comic Sans MS" panose="030F0902030302020204" pitchFamily="66" charset="0"/>
              </a:rPr>
              <a:t>JAPAN CONNECT</a:t>
            </a:r>
            <a:r>
              <a:rPr lang="en-US" dirty="0">
                <a:latin typeface="Comic Sans MS" panose="030F0902030302020204" pitchFamily="66" charset="0"/>
              </a:rPr>
              <a:t> for infrastructure and scalability.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50AF-D15F-1A2B-0318-5B302E9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88B6-5104-6A45-9B46-12A9F2A19CFB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214E4-93DC-AC4F-2D75-5AD1C48D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788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942-5889-CB49-516F-7D5A43C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Business Model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D417-3475-3672-D7FC-B10C9C11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1D80-DC0E-9508-61B7-24B67096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9836-247D-8540-8E90-603C33C03FD9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028F-A3D5-D1EB-8109-C47686FA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201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548-A7FF-479F-D3AC-E313C5FE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Competitive Advantage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0133-E6CC-33A4-40E3-1A1D6B24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mic Sans MS" panose="030F0902030302020204" pitchFamily="66" charset="0"/>
              </a:rPr>
              <a:t>Uniquely positioned for the West African cocoa market.</a:t>
            </a: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Hyper-Localized: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Designed for rural Côte d’Ivoire (offline-first, local languages).</a:t>
            </a:r>
          </a:p>
          <a:p>
            <a:pPr marL="45720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Cost-Effective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Low-cost, solar-powered system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Policy Aligned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Integrated with government and export policies.</a:t>
            </a:r>
          </a:p>
          <a:p>
            <a:pPr marL="45720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Integrated Solution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Comic Sans MS" panose="030F0902030302020204" pitchFamily="66" charset="0"/>
              </a:rPr>
              <a:t>First to offer AI-based grading </a:t>
            </a:r>
            <a:r>
              <a:rPr lang="en-US" b="1" dirty="0">
                <a:latin typeface="Comic Sans MS" panose="030F0902030302020204" pitchFamily="66" charset="0"/>
              </a:rPr>
              <a:t>plus</a:t>
            </a:r>
            <a:r>
              <a:rPr lang="en-US" dirty="0">
                <a:latin typeface="Comic Sans MS" panose="030F0902030302020204" pitchFamily="66" charset="0"/>
              </a:rPr>
              <a:t> full traceability in one tool.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1A3A-A9F8-9010-3BD9-7E2007C4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D3D9-1B5E-4448-A505-9D17491501E9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8E645-378C-6BCE-3CD6-073EF684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315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1099-9ABC-C6AF-A7A0-F5641F2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Team</a:t>
            </a:r>
            <a:endParaRPr lang="en-JP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77D3-8AE8-9E82-3817-A1BAADC5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Experienced leaders with deep understanding of both technology and local context</a:t>
            </a:r>
            <a:r>
              <a:rPr lang="en-US" b="1" dirty="0"/>
              <a:t>.</a:t>
            </a:r>
            <a:endParaRPr lang="en-US" dirty="0"/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Natsuko Ando:</a:t>
            </a:r>
            <a:r>
              <a:rPr lang="en-US" dirty="0">
                <a:latin typeface="Comic Sans MS" panose="030F0902030302020204" pitchFamily="66" charset="0"/>
              </a:rPr>
              <a:t> Co-founder (JAPAN CONNECT VP), social entrepreneur with a proven track record.</a:t>
            </a:r>
          </a:p>
          <a:p>
            <a:pPr marL="45720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b="1" dirty="0" err="1">
                <a:latin typeface="Comic Sans MS" panose="030F0902030302020204" pitchFamily="66" charset="0"/>
              </a:rPr>
              <a:t>Gnona</a:t>
            </a:r>
            <a:r>
              <a:rPr lang="en-US" b="1" dirty="0">
                <a:latin typeface="Comic Sans MS" panose="030F0902030302020204" pitchFamily="66" charset="0"/>
              </a:rPr>
              <a:t> </a:t>
            </a:r>
            <a:r>
              <a:rPr lang="en-US" b="1" dirty="0" err="1">
                <a:latin typeface="Comic Sans MS" panose="030F0902030302020204" pitchFamily="66" charset="0"/>
              </a:rPr>
              <a:t>Dovi</a:t>
            </a:r>
            <a:r>
              <a:rPr lang="en-US" b="1" dirty="0">
                <a:latin typeface="Comic Sans MS" panose="030F0902030302020204" pitchFamily="66" charset="0"/>
              </a:rPr>
              <a:t> Ayi Serge:</a:t>
            </a:r>
            <a:r>
              <a:rPr lang="en-US" dirty="0">
                <a:latin typeface="Comic Sans MS" panose="030F0902030302020204" pitchFamily="66" charset="0"/>
              </a:rPr>
              <a:t> Co-founder (Dove Innovations CEO), a startup leader in West Africa with strong regional connections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mic Sans MS" panose="030F0902030302020204" pitchFamily="66" charset="0"/>
              </a:rPr>
              <a:t>Ezoa</a:t>
            </a:r>
            <a:r>
              <a:rPr lang="en-US" dirty="0">
                <a:latin typeface="Comic Sans MS" panose="030F0902030302020204" pitchFamily="66" charset="0"/>
              </a:rPr>
              <a:t>: AI Engineer (Nagoya Institute of Technology)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latin typeface="Comic Sans MS" panose="030F0902030302020204" pitchFamily="66" charset="0"/>
              </a:rPr>
              <a:t>Supported by:</a:t>
            </a:r>
            <a:r>
              <a:rPr lang="en-US" dirty="0">
                <a:latin typeface="Comic Sans MS" panose="030F0902030302020204" pitchFamily="66" charset="0"/>
              </a:rPr>
              <a:t> Talented engineer (Japan) , experienced logistics partners, and invaluable African advisors.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60FB-9C45-91D7-D7E9-1F34CF0F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BA-8FB2-7347-A8DC-C99DB2566A09}" type="datetime1">
              <a:rPr lang="en-US" smtClean="0"/>
              <a:t>5/26/25</a:t>
            </a:fld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B278D-05B6-1670-2427-50A98AB3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7DFF-7157-2D48-AD79-751E606EAD9F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19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610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CacaoScope AI</vt:lpstr>
      <vt:lpstr>Problem</vt:lpstr>
      <vt:lpstr>Opportunity</vt:lpstr>
      <vt:lpstr>Our Solution – CacaoScope AI</vt:lpstr>
      <vt:lpstr>Why Now?</vt:lpstr>
      <vt:lpstr>Traction (Pilot Phase)</vt:lpstr>
      <vt:lpstr>Business Model</vt:lpstr>
      <vt:lpstr>Competitive Advantage</vt:lpstr>
      <vt:lpstr>Team</vt:lpstr>
      <vt:lpstr>Ask &amp; Use of Funds</vt:lpstr>
      <vt:lpstr>Impact &amp; Vision</vt:lpstr>
      <vt:lpstr>Let’s Partner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CacaoScope AI</dc:title>
  <dc:creator>DJANGORAN Ezoa Avotchi Michel</dc:creator>
  <cp:lastModifiedBy>DJANGORAN Ezoa Avotchi Michel</cp:lastModifiedBy>
  <cp:revision>2</cp:revision>
  <dcterms:created xsi:type="dcterms:W3CDTF">2025-05-24T02:50:40Z</dcterms:created>
  <dcterms:modified xsi:type="dcterms:W3CDTF">2025-05-26T05:28:34Z</dcterms:modified>
</cp:coreProperties>
</file>