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4" r:id="rId1"/>
  </p:sldMasterIdLst>
  <p:sldIdLst>
    <p:sldId id="256" r:id="rId2"/>
    <p:sldId id="258" r:id="rId3"/>
    <p:sldId id="259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1300786"/>
            <a:ext cx="8687713" cy="2509213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0"/>
            <a:ext cx="8687713" cy="1371599"/>
          </a:xfrm>
        </p:spPr>
        <p:txBody>
          <a:bodyPr>
            <a:normAutofit/>
          </a:bodyPr>
          <a:lstStyle>
            <a:lvl1pPr marL="0" indent="0" algn="ctr">
              <a:buNone/>
              <a:defRPr sz="21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4289374"/>
            <a:ext cx="10361733" cy="81161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435" y="698261"/>
            <a:ext cx="9819974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6" y="5108728"/>
            <a:ext cx="10361753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6" y="609599"/>
            <a:ext cx="10361753" cy="3427245"/>
          </a:xfrm>
        </p:spPr>
        <p:txBody>
          <a:bodyPr anchor="ctr"/>
          <a:lstStyle>
            <a:lvl1pPr algn="ctr">
              <a:defRPr sz="3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4204821"/>
            <a:ext cx="10361753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1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6" y="4372797"/>
            <a:ext cx="10361753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227" y="75416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4809" y="29935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97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2138722"/>
            <a:ext cx="10361753" cy="2511835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4662335"/>
            <a:ext cx="1036175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36" y="609600"/>
            <a:ext cx="10361753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36" y="2367093"/>
            <a:ext cx="329811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36" y="2943356"/>
            <a:ext cx="3298117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1230" y="2367093"/>
            <a:ext cx="329066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192" y="2943356"/>
            <a:ext cx="330249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367093"/>
            <a:ext cx="330406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1222" y="2943356"/>
            <a:ext cx="3304067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36" y="610772"/>
            <a:ext cx="10361753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36" y="4204820"/>
            <a:ext cx="329555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536" y="2367093"/>
            <a:ext cx="3295551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36" y="4781082"/>
            <a:ext cx="3295551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02" y="4204820"/>
            <a:ext cx="330096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0191" y="2367093"/>
            <a:ext cx="330249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81081"/>
            <a:ext cx="330249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4204820"/>
            <a:ext cx="32998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1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1222" y="2367093"/>
            <a:ext cx="3304067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097" y="4781079"/>
            <a:ext cx="3304192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9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537" y="2367094"/>
            <a:ext cx="10361753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8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2"/>
            <a:ext cx="2552661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537" y="609602"/>
            <a:ext cx="7656730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10361127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6" y="828563"/>
            <a:ext cx="10349056" cy="2736819"/>
          </a:xfrm>
        </p:spPr>
        <p:txBody>
          <a:bodyPr anchor="b">
            <a:normAutofit/>
          </a:bodyPr>
          <a:lstStyle>
            <a:lvl1pPr>
              <a:defRPr sz="3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36" y="3657458"/>
            <a:ext cx="10349056" cy="1368183"/>
          </a:xfrm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bg1">
                    <a:lumMod val="50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536" y="2367093"/>
            <a:ext cx="510469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0593" y="2367093"/>
            <a:ext cx="510407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9" y="2371018"/>
            <a:ext cx="4872205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5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537" y="3051013"/>
            <a:ext cx="510469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4757" y="2371018"/>
            <a:ext cx="488053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5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0593" y="3051013"/>
            <a:ext cx="510407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3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609600"/>
            <a:ext cx="3934663" cy="2023252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6740" y="609601"/>
            <a:ext cx="6198548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37" y="2632852"/>
            <a:ext cx="3934664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37" y="609600"/>
            <a:ext cx="5933423" cy="2023254"/>
          </a:xfrm>
        </p:spPr>
        <p:txBody>
          <a:bodyPr anchor="b"/>
          <a:lstStyle>
            <a:lvl1pPr algn="ctr">
              <a:defRPr sz="3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0" y="609601"/>
            <a:ext cx="3254510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632852"/>
            <a:ext cx="5933403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37" y="618518"/>
            <a:ext cx="1036175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37" y="2367094"/>
            <a:ext cx="10361753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7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37" y="5883276"/>
            <a:ext cx="6671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64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  <p:sldLayoutId id="2147484261" r:id="rId17"/>
  </p:sldLayoutIdLs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9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79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5"/>
          <p:cNvCxnSpPr/>
          <p:nvPr/>
        </p:nvCxnSpPr>
        <p:spPr>
          <a:xfrm>
            <a:off x="0" y="201168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7498080" y="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7498080" y="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3383280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45C996-89BC-109A-6E11-D54930A209A8}"/>
              </a:ext>
            </a:extLst>
          </p:cNvPr>
          <p:cNvSpPr txBox="1"/>
          <p:nvPr/>
        </p:nvSpPr>
        <p:spPr>
          <a:xfrm>
            <a:off x="1502454" y="1517005"/>
            <a:ext cx="61327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4400" b="1" dirty="0"/>
              <a:t>Delivering Business Value with ML at NZ Post</a:t>
            </a:r>
            <a:endParaRPr lang="en-US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9B64C-161F-A9D6-53FE-CD16ED3B5127}"/>
              </a:ext>
            </a:extLst>
          </p:cNvPr>
          <p:cNvSpPr txBox="1"/>
          <p:nvPr/>
        </p:nvSpPr>
        <p:spPr>
          <a:xfrm>
            <a:off x="7351396" y="5017829"/>
            <a:ext cx="4628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Eric Zheng – Data Scientist</a:t>
            </a:r>
          </a:p>
          <a:p>
            <a:r>
              <a:rPr lang="en-NZ" dirty="0"/>
              <a:t>Executive Briefing for Mantel Group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CCC18E-B233-A6BF-B9E0-29C14F2C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340" y="1764344"/>
            <a:ext cx="2460345" cy="9518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17568E7-ED4B-A53A-58DA-4F76C51037B9}"/>
              </a:ext>
            </a:extLst>
          </p:cNvPr>
          <p:cNvSpPr/>
          <p:nvPr/>
        </p:nvSpPr>
        <p:spPr>
          <a:xfrm>
            <a:off x="5033646" y="870258"/>
            <a:ext cx="3307219" cy="49251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en-US" b="1">
                <a:solidFill>
                  <a:schemeClr val="accent5"/>
                </a:solidFill>
              </a:rPr>
              <a:t>On-Prem  MLFlow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320" y="182880"/>
            <a:ext cx="638104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Project </a:t>
            </a:r>
            <a:r>
              <a:rPr lang="en-US" dirty="0"/>
              <a:t>A</a:t>
            </a:r>
            <a:r>
              <a:rPr dirty="0"/>
              <a:t> – Employee Churn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09" y="1041975"/>
            <a:ext cx="35887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b="1" dirty="0"/>
              <a:t>HR data drop → </a:t>
            </a:r>
            <a:r>
              <a:rPr lang="en-NZ" b="1" dirty="0" err="1"/>
              <a:t>latest_data.csv</a:t>
            </a:r>
            <a:r>
              <a:rPr lang="en-NZ" dirty="0"/>
              <a:t> (single source of truth)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/>
              <a:t>NSSM-managed </a:t>
            </a:r>
            <a:r>
              <a:rPr lang="en-NZ" b="1" dirty="0" err="1"/>
              <a:t>watch_data.py</a:t>
            </a:r>
            <a:r>
              <a:rPr lang="en-NZ" b="1" dirty="0"/>
              <a:t>(watchdog)</a:t>
            </a:r>
            <a:r>
              <a:rPr lang="en-NZ" dirty="0"/>
              <a:t> spots the change and kicks off the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 err="1"/>
              <a:t>Sklearn</a:t>
            </a:r>
            <a:r>
              <a:rPr lang="en-NZ" b="1" dirty="0"/>
              <a:t> model retrains</a:t>
            </a:r>
            <a:r>
              <a:rPr lang="en-NZ" dirty="0"/>
              <a:t>; metrics + artefacts logged to </a:t>
            </a:r>
            <a:r>
              <a:rPr lang="en-NZ" b="1" dirty="0" err="1"/>
              <a:t>MLflow</a:t>
            </a:r>
            <a:r>
              <a:rPr lang="en-NZ" b="1" dirty="0"/>
              <a:t> Registry</a:t>
            </a: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 err="1"/>
              <a:t>batch_to_snowflake.py</a:t>
            </a:r>
            <a:r>
              <a:rPr lang="en-NZ" dirty="0"/>
              <a:t> bulk-loads churn scores into a Snowflake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/>
              <a:t>Power BI dashboard</a:t>
            </a:r>
            <a:r>
              <a:rPr lang="en-NZ" dirty="0"/>
              <a:t> refreshes to surface high-risk employees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5647380" y="1053288"/>
            <a:ext cx="1964617" cy="443483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latest_data.csv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5733360" y="2079046"/>
            <a:ext cx="1679617" cy="5111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watch_data.py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753619" y="3251517"/>
            <a:ext cx="1679617" cy="642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</a:t>
            </a:r>
            <a:r>
              <a:rPr dirty="0"/>
              <a:t>rain</a:t>
            </a:r>
            <a:r>
              <a:rPr lang="en-US" dirty="0"/>
              <a:t>/Test Model </a:t>
            </a:r>
            <a:r>
              <a:rPr dirty="0"/>
              <a:t>(</a:t>
            </a:r>
            <a:r>
              <a:rPr dirty="0" err="1"/>
              <a:t>Sklearn</a:t>
            </a:r>
            <a:r>
              <a:rPr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3620" y="4450720"/>
            <a:ext cx="1679617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batch_to_snowflake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9132639" y="4577531"/>
            <a:ext cx="1612416" cy="484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 </a:t>
            </a:r>
            <a:endParaRPr dirty="0"/>
          </a:p>
        </p:txBody>
      </p:sp>
      <p:cxnSp>
        <p:nvCxnSpPr>
          <p:cNvPr id="9" name="Connector 8"/>
          <p:cNvCxnSpPr/>
          <p:nvPr/>
        </p:nvCxnSpPr>
        <p:spPr>
          <a:xfrm>
            <a:off x="0" y="192024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301752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0" y="411480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7040880" y="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EDF9F-5270-158F-8CE6-2FB7DDD5141C}"/>
              </a:ext>
            </a:extLst>
          </p:cNvPr>
          <p:cNvSpPr/>
          <p:nvPr/>
        </p:nvSpPr>
        <p:spPr>
          <a:xfrm>
            <a:off x="9132639" y="1087268"/>
            <a:ext cx="1612415" cy="484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Engineer</a:t>
            </a:r>
            <a:endParaRPr dirty="0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6C21A339-3FFB-3B5B-F8BF-F68B6A95FF30}"/>
              </a:ext>
            </a:extLst>
          </p:cNvPr>
          <p:cNvSpPr/>
          <p:nvPr/>
        </p:nvSpPr>
        <p:spPr>
          <a:xfrm>
            <a:off x="7431356" y="2194560"/>
            <a:ext cx="361281" cy="227446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CB29990-0D49-574A-AAD8-7D03C28A7896}"/>
              </a:ext>
            </a:extLst>
          </p:cNvPr>
          <p:cNvSpPr/>
          <p:nvPr/>
        </p:nvSpPr>
        <p:spPr>
          <a:xfrm>
            <a:off x="6438835" y="1585123"/>
            <a:ext cx="309184" cy="46863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C01AE-9104-9C77-5EF8-560407977A64}"/>
              </a:ext>
            </a:extLst>
          </p:cNvPr>
          <p:cNvSpPr/>
          <p:nvPr/>
        </p:nvSpPr>
        <p:spPr>
          <a:xfrm>
            <a:off x="7852100" y="1496771"/>
            <a:ext cx="374669" cy="1471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r>
              <a:rPr lang="en-US" dirty="0" err="1"/>
              <a:t>nssm</a:t>
            </a:r>
            <a:endParaRPr dirty="0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E9E4FF15-A9D4-2A58-510D-1095119FFFEC}"/>
              </a:ext>
            </a:extLst>
          </p:cNvPr>
          <p:cNvSpPr/>
          <p:nvPr/>
        </p:nvSpPr>
        <p:spPr>
          <a:xfrm>
            <a:off x="8518905" y="1160420"/>
            <a:ext cx="520649" cy="443483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D07B1916-F73B-1458-8376-F28AAEC34B7B}"/>
              </a:ext>
            </a:extLst>
          </p:cNvPr>
          <p:cNvSpPr/>
          <p:nvPr/>
        </p:nvSpPr>
        <p:spPr>
          <a:xfrm>
            <a:off x="6439213" y="2672957"/>
            <a:ext cx="309184" cy="46863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CB29990-0D49-574A-AAD8-7D03C28A7896}"/>
              </a:ext>
            </a:extLst>
          </p:cNvPr>
          <p:cNvSpPr/>
          <p:nvPr/>
        </p:nvSpPr>
        <p:spPr>
          <a:xfrm>
            <a:off x="6418576" y="3950116"/>
            <a:ext cx="309184" cy="46863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B48DE24-1A73-D270-5DA7-3CF34B4CF735}"/>
              </a:ext>
            </a:extLst>
          </p:cNvPr>
          <p:cNvSpPr/>
          <p:nvPr/>
        </p:nvSpPr>
        <p:spPr>
          <a:xfrm>
            <a:off x="8534354" y="4640335"/>
            <a:ext cx="520649" cy="35902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74A8A-0466-024C-5F26-662A54D4F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89823FE-F0F3-DC29-4F03-CB9FD25E3DD2}"/>
              </a:ext>
            </a:extLst>
          </p:cNvPr>
          <p:cNvSpPr/>
          <p:nvPr/>
        </p:nvSpPr>
        <p:spPr>
          <a:xfrm>
            <a:off x="5033646" y="870258"/>
            <a:ext cx="3307219" cy="49251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wordArtVert" rtlCol="0" anchor="t"/>
          <a:lstStyle/>
          <a:p>
            <a:r>
              <a:rPr lang="en-US" b="1" dirty="0" err="1">
                <a:solidFill>
                  <a:schemeClr val="accent5"/>
                </a:solidFill>
              </a:rPr>
              <a:t>Datarobot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A0D49-53F5-59F3-73A4-3931E88711F4}"/>
              </a:ext>
            </a:extLst>
          </p:cNvPr>
          <p:cNvSpPr txBox="1"/>
          <p:nvPr/>
        </p:nvSpPr>
        <p:spPr>
          <a:xfrm>
            <a:off x="274320" y="182880"/>
            <a:ext cx="682270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Project </a:t>
            </a:r>
            <a:r>
              <a:rPr lang="en-US" dirty="0"/>
              <a:t>B</a:t>
            </a:r>
            <a:r>
              <a:rPr dirty="0"/>
              <a:t> – </a:t>
            </a:r>
            <a:r>
              <a:rPr lang="en-US" dirty="0"/>
              <a:t>GenAI for report generation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5D69-EBCD-34B5-8CCB-C9D4AB5F6AE0}"/>
              </a:ext>
            </a:extLst>
          </p:cNvPr>
          <p:cNvSpPr txBox="1"/>
          <p:nvPr/>
        </p:nvSpPr>
        <p:spPr>
          <a:xfrm>
            <a:off x="1005810" y="1041975"/>
            <a:ext cx="35767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b="1" dirty="0" err="1"/>
              <a:t>Streamlit</a:t>
            </a:r>
            <a:r>
              <a:rPr lang="en-NZ" b="1" dirty="0"/>
              <a:t> upload</a:t>
            </a:r>
            <a:r>
              <a:rPr lang="en-NZ" dirty="0"/>
              <a:t> — users drag-and-drop Word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/>
              <a:t>Sentence-BERT embeddings</a:t>
            </a:r>
            <a:r>
              <a:rPr lang="en-NZ" dirty="0"/>
              <a:t> generated for every paragraph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 err="1"/>
              <a:t>Faiss</a:t>
            </a:r>
            <a:r>
              <a:rPr lang="en-NZ" b="1" dirty="0"/>
              <a:t> Vector DB</a:t>
            </a:r>
            <a:r>
              <a:rPr lang="en-NZ" dirty="0"/>
              <a:t> stores &amp; searches embeddings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/>
              <a:t>RAG</a:t>
            </a:r>
            <a:r>
              <a:rPr lang="en-NZ" dirty="0"/>
              <a:t> layer pulls the most relevant chunks for each prompt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/>
              <a:t>Azure OpenAI + </a:t>
            </a:r>
            <a:r>
              <a:rPr lang="en-NZ" b="1" dirty="0" err="1"/>
              <a:t>LangChain</a:t>
            </a:r>
            <a:r>
              <a:rPr lang="en-NZ" dirty="0"/>
              <a:t> rewrites content to the new template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/>
              <a:t>python-docx</a:t>
            </a:r>
            <a:r>
              <a:rPr lang="en-NZ" dirty="0"/>
              <a:t> renders the LLM output into a branded Word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dirty="0" err="1"/>
              <a:t>Streamlit</a:t>
            </a:r>
            <a:r>
              <a:rPr lang="en-NZ" b="1" dirty="0"/>
              <a:t> download</a:t>
            </a:r>
            <a:r>
              <a:rPr lang="en-NZ" dirty="0"/>
              <a:t> — one-click to get the consolidated report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3EE5296-F481-DC3F-4B05-C35D167BD34C}"/>
              </a:ext>
            </a:extLst>
          </p:cNvPr>
          <p:cNvSpPr/>
          <p:nvPr/>
        </p:nvSpPr>
        <p:spPr>
          <a:xfrm>
            <a:off x="5839750" y="1021910"/>
            <a:ext cx="1573226" cy="506542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VectorDB</a:t>
            </a:r>
            <a:r>
              <a:rPr lang="en-US" dirty="0"/>
              <a:t> (FAISS)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59E6F-39B7-974F-DE36-B01F889C019A}"/>
              </a:ext>
            </a:extLst>
          </p:cNvPr>
          <p:cNvSpPr/>
          <p:nvPr/>
        </p:nvSpPr>
        <p:spPr>
          <a:xfrm>
            <a:off x="5733360" y="2079046"/>
            <a:ext cx="1679617" cy="5111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RAG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808F6-9D60-A67E-A361-CDCDFE5955C7}"/>
              </a:ext>
            </a:extLst>
          </p:cNvPr>
          <p:cNvSpPr/>
          <p:nvPr/>
        </p:nvSpPr>
        <p:spPr>
          <a:xfrm>
            <a:off x="5753619" y="3251517"/>
            <a:ext cx="1659357" cy="547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OpenAI API/</a:t>
            </a:r>
            <a:r>
              <a:rPr lang="en-US" dirty="0" err="1"/>
              <a:t>Langchain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2730D8-77DC-F570-45D5-35FC832F2DA2}"/>
              </a:ext>
            </a:extLst>
          </p:cNvPr>
          <p:cNvSpPr/>
          <p:nvPr/>
        </p:nvSpPr>
        <p:spPr>
          <a:xfrm>
            <a:off x="5753620" y="4450720"/>
            <a:ext cx="1679617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Python to Word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1BF90-8988-BB6B-8EC6-1A15810FCCE0}"/>
              </a:ext>
            </a:extLst>
          </p:cNvPr>
          <p:cNvSpPr/>
          <p:nvPr/>
        </p:nvSpPr>
        <p:spPr>
          <a:xfrm>
            <a:off x="9160232" y="4486326"/>
            <a:ext cx="2022785" cy="688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UI (chatbot-download)</a:t>
            </a:r>
          </a:p>
        </p:txBody>
      </p:sp>
      <p:cxnSp>
        <p:nvCxnSpPr>
          <p:cNvPr id="9" name="Connector 8">
            <a:extLst>
              <a:ext uri="{FF2B5EF4-FFF2-40B4-BE49-F238E27FC236}">
                <a16:creationId xmlns:a16="http://schemas.microsoft.com/office/drawing/2014/main" id="{47EB2961-74AD-92EB-3B7B-002D7E0E066F}"/>
              </a:ext>
            </a:extLst>
          </p:cNvPr>
          <p:cNvCxnSpPr/>
          <p:nvPr/>
        </p:nvCxnSpPr>
        <p:spPr>
          <a:xfrm>
            <a:off x="0" y="192024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>
            <a:extLst>
              <a:ext uri="{FF2B5EF4-FFF2-40B4-BE49-F238E27FC236}">
                <a16:creationId xmlns:a16="http://schemas.microsoft.com/office/drawing/2014/main" id="{B2F3861C-8DD9-2780-21A7-1CFF8AE28D62}"/>
              </a:ext>
            </a:extLst>
          </p:cNvPr>
          <p:cNvCxnSpPr/>
          <p:nvPr/>
        </p:nvCxnSpPr>
        <p:spPr>
          <a:xfrm>
            <a:off x="0" y="301752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>
            <a:extLst>
              <a:ext uri="{FF2B5EF4-FFF2-40B4-BE49-F238E27FC236}">
                <a16:creationId xmlns:a16="http://schemas.microsoft.com/office/drawing/2014/main" id="{1C8E0ED4-4AE6-14A0-88CF-5F6A27E7BCEE}"/>
              </a:ext>
            </a:extLst>
          </p:cNvPr>
          <p:cNvCxnSpPr/>
          <p:nvPr/>
        </p:nvCxnSpPr>
        <p:spPr>
          <a:xfrm>
            <a:off x="0" y="411480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>
            <a:extLst>
              <a:ext uri="{FF2B5EF4-FFF2-40B4-BE49-F238E27FC236}">
                <a16:creationId xmlns:a16="http://schemas.microsoft.com/office/drawing/2014/main" id="{2FEBEC03-D088-3267-127A-59F93E6FA346}"/>
              </a:ext>
            </a:extLst>
          </p:cNvPr>
          <p:cNvCxnSpPr/>
          <p:nvPr/>
        </p:nvCxnSpPr>
        <p:spPr>
          <a:xfrm>
            <a:off x="7040880" y="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E11B31A-6873-12B8-8FC6-0B49946A871B}"/>
              </a:ext>
            </a:extLst>
          </p:cNvPr>
          <p:cNvSpPr/>
          <p:nvPr/>
        </p:nvSpPr>
        <p:spPr>
          <a:xfrm>
            <a:off x="9160232" y="1100490"/>
            <a:ext cx="1802058" cy="5916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UI (chatbot-upload)</a:t>
            </a:r>
            <a:endParaRPr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FEA93A3-84F2-B83E-B1CA-1BAE71F83368}"/>
              </a:ext>
            </a:extLst>
          </p:cNvPr>
          <p:cNvSpPr/>
          <p:nvPr/>
        </p:nvSpPr>
        <p:spPr>
          <a:xfrm>
            <a:off x="6438835" y="1585123"/>
            <a:ext cx="309184" cy="46863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31E3F582-B104-0D44-84AB-C9EFE59E4217}"/>
              </a:ext>
            </a:extLst>
          </p:cNvPr>
          <p:cNvSpPr/>
          <p:nvPr/>
        </p:nvSpPr>
        <p:spPr>
          <a:xfrm>
            <a:off x="8518905" y="1160420"/>
            <a:ext cx="520649" cy="443483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2AC0BB2E-6704-97CE-BC71-0215B11626F1}"/>
              </a:ext>
            </a:extLst>
          </p:cNvPr>
          <p:cNvSpPr/>
          <p:nvPr/>
        </p:nvSpPr>
        <p:spPr>
          <a:xfrm>
            <a:off x="6439213" y="2672957"/>
            <a:ext cx="309184" cy="46863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CF008F35-A635-750C-160F-4DA435E1CF95}"/>
              </a:ext>
            </a:extLst>
          </p:cNvPr>
          <p:cNvSpPr/>
          <p:nvPr/>
        </p:nvSpPr>
        <p:spPr>
          <a:xfrm>
            <a:off x="6418576" y="3950116"/>
            <a:ext cx="309184" cy="46863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82872C0-AD77-C3A3-99EC-366E9BDD30AF}"/>
              </a:ext>
            </a:extLst>
          </p:cNvPr>
          <p:cNvSpPr/>
          <p:nvPr/>
        </p:nvSpPr>
        <p:spPr>
          <a:xfrm>
            <a:off x="8534354" y="4640335"/>
            <a:ext cx="520649" cy="35902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23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114</TotalTime>
  <Words>209</Words>
  <Application>Microsoft Macintosh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Eric Zheng</cp:lastModifiedBy>
  <cp:revision>3</cp:revision>
  <dcterms:created xsi:type="dcterms:W3CDTF">2013-01-27T09:14:16Z</dcterms:created>
  <dcterms:modified xsi:type="dcterms:W3CDTF">2025-05-09T00:49:13Z</dcterms:modified>
  <cp:category/>
</cp:coreProperties>
</file>