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Bebas Neue"/>
      <p:regular r:id="rId11"/>
    </p:embeddedFont>
    <p:embeddedFont>
      <p:font typeface="Source Code Pro"/>
      <p:regular r:id="rId12"/>
      <p:bold r:id="rId13"/>
      <p:italic r:id="rId14"/>
      <p:boldItalic r:id="rId15"/>
    </p:embeddedFont>
    <p:embeddedFont>
      <p:font typeface="Rubik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BebasNeue-regular.fntdata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RubikBlack-boldItalic.fntdata"/><Relationship Id="rId16" Type="http://schemas.openxmlformats.org/officeDocument/2006/relationships/font" Target="fonts/Rubik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900811f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900811f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900811f7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4900811f7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900811f7d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900811f7d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4900811f7d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4900811f7d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900811f7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4900811f7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209800" y="2826838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13262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Python Dictionaries</a:t>
            </a:r>
            <a:endParaRPr sz="5500"/>
          </a:p>
        </p:txBody>
      </p:sp>
      <p:grpSp>
        <p:nvGrpSpPr>
          <p:cNvPr id="406" name="Google Shape;406;p2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407" name="Google Shape;407;p2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410" name="Google Shape;410;p2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411" name="Google Shape;411;p2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2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413" name="Google Shape;413;p2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4" name="Google Shape;414;p2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5" name="Google Shape;415;p2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416" name="Google Shape;416;p2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2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418" name="Google Shape;418;p2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0" name="Google Shape;420;p2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425" name="Google Shape;425;p2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428" name="Google Shape;428;p2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are they created?</a:t>
            </a:r>
            <a:endParaRPr sz="2800"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Dictionaries in Python are created using curly braces </a:t>
            </a:r>
            <a:r>
              <a:rPr b="1" lang="en"/>
              <a:t>{}</a:t>
            </a:r>
            <a:r>
              <a:rPr lang="en"/>
              <a:t> with </a:t>
            </a:r>
            <a:r>
              <a:rPr b="1" lang="en"/>
              <a:t>key-value pairs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Keys have to be </a:t>
            </a:r>
            <a:r>
              <a:rPr b="1" lang="en"/>
              <a:t>unique</a:t>
            </a:r>
            <a:r>
              <a:rPr lang="en"/>
              <a:t>, </a:t>
            </a:r>
            <a:r>
              <a:rPr b="1" lang="en"/>
              <a:t>immutable</a:t>
            </a:r>
            <a:r>
              <a:rPr lang="en"/>
              <a:t>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Values can be </a:t>
            </a:r>
            <a:r>
              <a:rPr b="1" lang="en"/>
              <a:t>any</a:t>
            </a:r>
            <a:r>
              <a:rPr lang="en"/>
              <a:t> type</a:t>
            </a:r>
            <a:endParaRPr/>
          </a:p>
        </p:txBody>
      </p:sp>
      <p:grpSp>
        <p:nvGrpSpPr>
          <p:cNvPr id="436" name="Google Shape;436;p27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437" name="Google Shape;437;p27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7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7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7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7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7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447" name="Google Shape;447;p2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450" name="Google Shape;450;p2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7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453" name="Google Shape;453;p2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7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57" name="Google Shape;457;p27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7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460" name="Google Shape;460;p2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2" name="Google Shape;462;p27" title="Screenshot 2025-09-18 at 12.5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775" y="2243938"/>
            <a:ext cx="2344275" cy="9928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keys and </a:t>
            </a:r>
            <a:r>
              <a:rPr lang="en" sz="2200"/>
              <a:t>values are accessed using .items()</a:t>
            </a:r>
            <a:endParaRPr sz="2200"/>
          </a:p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.items()</a:t>
            </a:r>
            <a:r>
              <a:rPr lang="en"/>
              <a:t> returns all key–value pairs as tuples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.items() allows you to iterate over a dictionary in a </a:t>
            </a:r>
            <a:r>
              <a:rPr b="1" lang="en"/>
              <a:t>for loop</a:t>
            </a:r>
            <a:endParaRPr/>
          </a:p>
        </p:txBody>
      </p:sp>
      <p:grpSp>
        <p:nvGrpSpPr>
          <p:cNvPr id="469" name="Google Shape;469;p28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470" name="Google Shape;470;p2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2" name="Google Shape;472;p2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28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2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77" name="Google Shape;477;p2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9" name="Google Shape;479;p28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480" name="Google Shape;480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8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483" name="Google Shape;483;p2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8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486" name="Google Shape;486;p28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8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90" name="Google Shape;490;p28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493" name="Google Shape;493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5" name="Google Shape;495;p28" title="Screenshot 2025-09-18 at 1.09.4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50" y="2571750"/>
            <a:ext cx="5210176" cy="829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6" name="Google Shape;496;p28"/>
          <p:cNvSpPr txBox="1"/>
          <p:nvPr/>
        </p:nvSpPr>
        <p:spPr>
          <a:xfrm>
            <a:off x="427750" y="3419800"/>
            <a:ext cx="1544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sz="12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97" name="Google Shape;497;p28" title="Screenshot 2025-09-18 at 1.11.3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745" y="3799675"/>
            <a:ext cx="2329356" cy="685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add elements to a dictionary</a:t>
            </a:r>
            <a:endParaRPr sz="2000"/>
          </a:p>
        </p:txBody>
      </p:sp>
      <p:sp>
        <p:nvSpPr>
          <p:cNvPr id="503" name="Google Shape;503;p29"/>
          <p:cNvSpPr txBox="1"/>
          <p:nvPr>
            <p:ph idx="1" type="body"/>
          </p:nvPr>
        </p:nvSpPr>
        <p:spPr>
          <a:xfrm>
            <a:off x="715850" y="1253352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add new key-value pairs or update existing ones by assignment</a:t>
            </a:r>
            <a:endParaRPr/>
          </a:p>
        </p:txBody>
      </p:sp>
      <p:grpSp>
        <p:nvGrpSpPr>
          <p:cNvPr id="504" name="Google Shape;504;p29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505" name="Google Shape;505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7" name="Google Shape;507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8" name="Google Shape;508;p29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1" name="Google Shape;511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29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515" name="Google Shape;515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29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518" name="Google Shape;518;p2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29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521" name="Google Shape;521;p2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25" name="Google Shape;525;p2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7" name="Google Shape;527;p29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528" name="Google Shape;528;p2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0" name="Google Shape;530;p29" title="Screenshot 2025-09-18 at 1.17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263" y="1883400"/>
            <a:ext cx="3259075" cy="16943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1" name="Google Shape;531;p29"/>
          <p:cNvSpPr txBox="1"/>
          <p:nvPr/>
        </p:nvSpPr>
        <p:spPr>
          <a:xfrm>
            <a:off x="799975" y="3602500"/>
            <a:ext cx="15447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sz="12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32" name="Google Shape;532;p29" title="Screenshot 2025-09-18 at 1.18.4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975" y="4008725"/>
            <a:ext cx="5041536" cy="320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Data Cleaning</a:t>
            </a:r>
            <a:endParaRPr sz="5500"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39" name="Google Shape;539;p3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42" name="Google Shape;542;p3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4" name="Google Shape;544;p3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45" name="Google Shape;545;p3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46" name="Google Shape;546;p3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7" name="Google Shape;547;p3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48" name="Google Shape;548;p3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9" name="Google Shape;549;p3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50" name="Google Shape;550;p3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3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52" name="Google Shape;552;p3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3" name="Google Shape;553;p30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3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57" name="Google Shape;557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60" name="Google Shape;560;p3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data cleaning?</a:t>
            </a:r>
            <a:endParaRPr sz="2800"/>
          </a:p>
        </p:txBody>
      </p:sp>
      <p:sp>
        <p:nvSpPr>
          <p:cNvPr id="567" name="Google Shape;567;p31"/>
          <p:cNvSpPr txBox="1"/>
          <p:nvPr>
            <p:ph idx="1" type="body"/>
          </p:nvPr>
        </p:nvSpPr>
        <p:spPr>
          <a:xfrm>
            <a:off x="712150" y="1289400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cleaning is the process of detecting, correcting, or removing errors and inconsistencies in datasets to improve their quality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It’s often one of the first steps in data analysis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Addresses issues such as: missing values, duplicates, inconsistent formatting, outliers or invalid values, and irrelevant data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cleaning transforms raw, messy datasets into structured, reliable information</a:t>
            </a:r>
            <a:endParaRPr sz="1300"/>
          </a:p>
        </p:txBody>
      </p:sp>
      <p:grpSp>
        <p:nvGrpSpPr>
          <p:cNvPr id="568" name="Google Shape;568;p31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569" name="Google Shape;569;p31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1" name="Google Shape;571;p31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2" name="Google Shape;572;p31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5" name="Google Shape;575;p31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8" name="Google Shape;578;p31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579" name="Google Shape;579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1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582" name="Google Shape;582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31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585" name="Google Shape;585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9" name="Google Shape;589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1" name="Google Shape;591;p31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592" name="Google Shape;592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WC UNC Fall 2025 Theme">
  <a:themeElements>
    <a:clrScheme name="Simple Light">
      <a:dk1>
        <a:srgbClr val="003046"/>
      </a:dk1>
      <a:lt1>
        <a:srgbClr val="E5EAFA"/>
      </a:lt1>
      <a:dk2>
        <a:srgbClr val="FFE8ED"/>
      </a:dk2>
      <a:lt2>
        <a:srgbClr val="CFDAFA"/>
      </a:lt2>
      <a:accent1>
        <a:srgbClr val="E0ECFB"/>
      </a:accent1>
      <a:accent2>
        <a:srgbClr val="FDF1E8"/>
      </a:accent2>
      <a:accent3>
        <a:srgbClr val="95DED5"/>
      </a:accent3>
      <a:accent4>
        <a:srgbClr val="A0DAF1"/>
      </a:accent4>
      <a:accent5>
        <a:srgbClr val="0B9B8F"/>
      </a:accent5>
      <a:accent6>
        <a:srgbClr val="EAC2E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