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Bebas Neue"/>
      <p:regular r:id="rId13"/>
    </p:embeddedFont>
    <p:embeddedFont>
      <p:font typeface="Source Code Pro"/>
      <p:regular r:id="rId14"/>
      <p:bold r:id="rId15"/>
      <p:italic r:id="rId16"/>
      <p:boldItalic r:id="rId17"/>
    </p:embeddedFont>
    <p:embeddedFont>
      <p:font typeface="Rubik Black"/>
      <p:bold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D69760A-485F-454C-AE37-8C288C05616E}">
  <a:tblStyle styleId="{FD69760A-485F-454C-AE37-8C288C0561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BebasNeue-regular.fntdata"/><Relationship Id="rId12" Type="http://schemas.openxmlformats.org/officeDocument/2006/relationships/slide" Target="slides/slide7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19" Type="http://schemas.openxmlformats.org/officeDocument/2006/relationships/font" Target="fonts/RubikBlack-boldItalic.fntdata"/><Relationship Id="rId18" Type="http://schemas.openxmlformats.org/officeDocument/2006/relationships/font" Target="fonts/RubikBlack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geeksforgeeks.org/pandas/python-pandas-dataframe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7d482792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7d482792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Ezra Heinberg Section 2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7d4827926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7d4827926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Ezra Heinberg Section 2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7d4827926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37d4827926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Ezra Heinberg Section 3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37d4827926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37d4827926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Ezra Heinberg Section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picture from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https://www.geeksforgeeks.org/pandas/python-pandas-dataframe/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13376c313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13376c313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Ezra Heinberg Section 4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7d48279269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37d48279269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Ezra Heinberg Section 4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7d48279269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7d48279269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Ezra Heinberg Section 4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1" name="Google Shape;31;p2"/>
          <p:cNvSpPr txBox="1"/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32" name="Google Shape;32;p2"/>
          <p:cNvSpPr txBox="1"/>
          <p:nvPr>
            <p:ph idx="1" type="subTitle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None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11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171" name="Google Shape;171;p11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2" name="Google Shape;172;p11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173" name="Google Shape;173;p11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4" name="Google Shape;174;p11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5" name="Google Shape;175;p1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76" name="Google Shape;176;p1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77" name="Google Shape;177;p11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8" name="Google Shape;178;p11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" name="Google Shape;179;p11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80" name="Google Shape;180;p11"/>
          <p:cNvSpPr txBox="1"/>
          <p:nvPr>
            <p:ph hasCustomPrompt="1" type="title"/>
          </p:nvPr>
        </p:nvSpPr>
        <p:spPr>
          <a:xfrm>
            <a:off x="1371600" y="1657350"/>
            <a:ext cx="6400800" cy="18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1" name="Google Shape;181;p11"/>
          <p:cNvSpPr txBox="1"/>
          <p:nvPr>
            <p:ph idx="1" type="subTitle"/>
          </p:nvPr>
        </p:nvSpPr>
        <p:spPr>
          <a:xfrm>
            <a:off x="1828850" y="38771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13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86" name="Google Shape;186;p13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7" name="Google Shape;187;p13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88" name="Google Shape;188;p13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89" name="Google Shape;189;p13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190" name="Google Shape;190;p13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191" name="Google Shape;191;p13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92" name="Google Shape;192;p1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93" name="Google Shape;193;p1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94" name="Google Shape;194;p13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95" name="Google Shape;195;p13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96" name="Google Shape;196;p13"/>
          <p:cNvSpPr txBox="1"/>
          <p:nvPr>
            <p:ph idx="1" type="subTitle"/>
          </p:nvPr>
        </p:nvSpPr>
        <p:spPr>
          <a:xfrm>
            <a:off x="1957976" y="180287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13"/>
          <p:cNvSpPr txBox="1"/>
          <p:nvPr>
            <p:ph idx="2" type="subTitle"/>
          </p:nvPr>
        </p:nvSpPr>
        <p:spPr>
          <a:xfrm>
            <a:off x="1957956" y="3399150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8" name="Google Shape;198;p13"/>
          <p:cNvSpPr txBox="1"/>
          <p:nvPr>
            <p:ph idx="3" type="subTitle"/>
          </p:nvPr>
        </p:nvSpPr>
        <p:spPr>
          <a:xfrm>
            <a:off x="5997466" y="1803588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9" name="Google Shape;199;p13"/>
          <p:cNvSpPr txBox="1"/>
          <p:nvPr>
            <p:ph idx="4" type="subTitle"/>
          </p:nvPr>
        </p:nvSpPr>
        <p:spPr>
          <a:xfrm>
            <a:off x="6043506" y="3399143"/>
            <a:ext cx="22860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0" name="Google Shape;200;p13"/>
          <p:cNvSpPr txBox="1"/>
          <p:nvPr>
            <p:ph hasCustomPrompt="1" type="title"/>
          </p:nvPr>
        </p:nvSpPr>
        <p:spPr>
          <a:xfrm>
            <a:off x="769317" y="1802875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1" name="Google Shape;201;p13"/>
          <p:cNvSpPr txBox="1"/>
          <p:nvPr>
            <p:ph idx="5" type="subTitle"/>
          </p:nvPr>
        </p:nvSpPr>
        <p:spPr>
          <a:xfrm>
            <a:off x="1957976" y="2261521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2" name="Google Shape;202;p13"/>
          <p:cNvSpPr txBox="1"/>
          <p:nvPr>
            <p:ph hasCustomPrompt="1" idx="6" type="title"/>
          </p:nvPr>
        </p:nvSpPr>
        <p:spPr>
          <a:xfrm>
            <a:off x="4808859" y="1803600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3" name="Google Shape;203;p13"/>
          <p:cNvSpPr txBox="1"/>
          <p:nvPr>
            <p:ph idx="7" type="subTitle"/>
          </p:nvPr>
        </p:nvSpPr>
        <p:spPr>
          <a:xfrm>
            <a:off x="5997466" y="2260800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4" name="Google Shape;204;p13"/>
          <p:cNvSpPr txBox="1"/>
          <p:nvPr>
            <p:ph hasCustomPrompt="1" idx="8" type="title"/>
          </p:nvPr>
        </p:nvSpPr>
        <p:spPr>
          <a:xfrm>
            <a:off x="769347" y="3399150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5" name="Google Shape;205;p13"/>
          <p:cNvSpPr txBox="1"/>
          <p:nvPr>
            <p:ph idx="9" type="subTitle"/>
          </p:nvPr>
        </p:nvSpPr>
        <p:spPr>
          <a:xfrm>
            <a:off x="1957956" y="3856343"/>
            <a:ext cx="23775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6" name="Google Shape;206;p13"/>
          <p:cNvSpPr txBox="1"/>
          <p:nvPr>
            <p:ph hasCustomPrompt="1" idx="13" type="title"/>
          </p:nvPr>
        </p:nvSpPr>
        <p:spPr>
          <a:xfrm>
            <a:off x="4854897" y="3399143"/>
            <a:ext cx="1188600" cy="1097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07" name="Google Shape;207;p13"/>
          <p:cNvSpPr txBox="1"/>
          <p:nvPr>
            <p:ph idx="14" type="subTitle"/>
          </p:nvPr>
        </p:nvSpPr>
        <p:spPr>
          <a:xfrm>
            <a:off x="6043506" y="3856343"/>
            <a:ext cx="2286000" cy="6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8" name="Google Shape;208;p13"/>
          <p:cNvSpPr txBox="1"/>
          <p:nvPr>
            <p:ph idx="15" type="title"/>
          </p:nvPr>
        </p:nvSpPr>
        <p:spPr>
          <a:xfrm>
            <a:off x="715650" y="731525"/>
            <a:ext cx="77133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14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212" name="Google Shape;21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" name="Google Shape;21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14" name="Google Shape;21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5" name="Google Shape;21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16" name="Google Shape;21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17" name="Google Shape;21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18" name="Google Shape;21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19" name="Google Shape;21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0" name="Google Shape;22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21" name="Google Shape;221;p14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222" name="Google Shape;22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3" name="Google Shape;22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24" name="Google Shape;22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25" name="Google Shape;22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226" name="Google Shape;22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27" name="Google Shape;22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28" name="Google Shape;22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29" name="Google Shape;22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30" name="Google Shape;23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31" name="Google Shape;231;p14"/>
          <p:cNvSpPr txBox="1"/>
          <p:nvPr>
            <p:ph type="title"/>
          </p:nvPr>
        </p:nvSpPr>
        <p:spPr>
          <a:xfrm>
            <a:off x="2286000" y="3293217"/>
            <a:ext cx="4572000" cy="5028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32" name="Google Shape;232;p14"/>
          <p:cNvSpPr txBox="1"/>
          <p:nvPr>
            <p:ph idx="1" type="subTitle"/>
          </p:nvPr>
        </p:nvSpPr>
        <p:spPr>
          <a:xfrm>
            <a:off x="1828800" y="1600317"/>
            <a:ext cx="54864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1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5" name="Google Shape;235;p1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36" name="Google Shape;236;p1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7" name="Google Shape;237;p1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38" name="Google Shape;238;p1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39" name="Google Shape;239;p1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40" name="Google Shape;240;p1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41" name="Google Shape;241;p1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42" name="Google Shape;242;p1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43" name="Google Shape;243;p1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44" name="Google Shape;244;p1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5" name="Google Shape;245;p1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46" name="Google Shape;246;p15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16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250" name="Google Shape;250;p16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" name="Google Shape;251;p16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252" name="Google Shape;252;p16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3" name="Google Shape;253;p16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54" name="Google Shape;254;p1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55" name="Google Shape;255;p1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56" name="Google Shape;256;p16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57" name="Google Shape;257;p16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" name="Google Shape;258;p16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59" name="Google Shape;259;p16"/>
          <p:cNvSpPr txBox="1"/>
          <p:nvPr>
            <p:ph idx="1" type="subTitle"/>
          </p:nvPr>
        </p:nvSpPr>
        <p:spPr>
          <a:xfrm>
            <a:off x="715100" y="1600325"/>
            <a:ext cx="36741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0" name="Google Shape;260;p16"/>
          <p:cNvSpPr txBox="1"/>
          <p:nvPr>
            <p:ph type="title"/>
          </p:nvPr>
        </p:nvSpPr>
        <p:spPr>
          <a:xfrm>
            <a:off x="714350" y="731525"/>
            <a:ext cx="36741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TITLE_AND_TWO_COLUMNS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17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64" name="Google Shape;264;p1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5" name="Google Shape;265;p1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66" name="Google Shape;266;p1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67" name="Google Shape;267;p1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68" name="Google Shape;268;p1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69" name="Google Shape;269;p1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70" name="Google Shape;270;p1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71" name="Google Shape;271;p1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72" name="Google Shape;272;p1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73" name="Google Shape;273;p1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74" name="Google Shape;274;p17"/>
          <p:cNvSpPr txBox="1"/>
          <p:nvPr>
            <p:ph idx="1" type="subTitle"/>
          </p:nvPr>
        </p:nvSpPr>
        <p:spPr>
          <a:xfrm>
            <a:off x="714325" y="2754900"/>
            <a:ext cx="36747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5" name="Google Shape;275;p17"/>
          <p:cNvSpPr txBox="1"/>
          <p:nvPr>
            <p:ph type="title"/>
          </p:nvPr>
        </p:nvSpPr>
        <p:spPr>
          <a:xfrm>
            <a:off x="714325" y="731400"/>
            <a:ext cx="3674700" cy="18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9144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6" name="Google Shape;276;p17"/>
          <p:cNvSpPr/>
          <p:nvPr>
            <p:ph idx="2" type="pic"/>
          </p:nvPr>
        </p:nvSpPr>
        <p:spPr>
          <a:xfrm>
            <a:off x="4769625" y="1271375"/>
            <a:ext cx="3644400" cy="321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8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80" name="Google Shape;280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1" name="Google Shape;281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2" name="Google Shape;282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3" name="Google Shape;283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284" name="Google Shape;284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285" name="Google Shape;285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86" name="Google Shape;286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287" name="Google Shape;287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288" name="Google Shape;288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9" name="Google Shape;289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90" name="Google Shape;290;p18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1" name="Google Shape;291;p18"/>
          <p:cNvSpPr txBox="1"/>
          <p:nvPr>
            <p:ph idx="1" type="subTitle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2" name="Google Shape;292;p18"/>
          <p:cNvSpPr txBox="1"/>
          <p:nvPr>
            <p:ph idx="2" type="subTitle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3" name="Google Shape;293;p18"/>
          <p:cNvSpPr txBox="1"/>
          <p:nvPr>
            <p:ph idx="3" type="subTitle"/>
          </p:nvPr>
        </p:nvSpPr>
        <p:spPr>
          <a:xfrm>
            <a:off x="3474800" y="3053825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4" name="Google Shape;294;p18"/>
          <p:cNvSpPr txBox="1"/>
          <p:nvPr>
            <p:ph idx="4" type="subTitle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5" name="Google Shape;295;p18"/>
          <p:cNvSpPr txBox="1"/>
          <p:nvPr>
            <p:ph idx="5" type="subTitle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96" name="Google Shape;296;p18"/>
          <p:cNvSpPr txBox="1"/>
          <p:nvPr>
            <p:ph idx="6" type="subTitle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19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00" name="Google Shape;300;p19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1" name="Google Shape;301;p19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02" name="Google Shape;302;p19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03" name="Google Shape;303;p19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04" name="Google Shape;304;p19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05" name="Google Shape;305;p19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06" name="Google Shape;306;p1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07" name="Google Shape;307;p1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08" name="Google Shape;308;p19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09" name="Google Shape;309;p19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10" name="Google Shape;310;p19"/>
          <p:cNvSpPr txBox="1"/>
          <p:nvPr>
            <p:ph type="title"/>
          </p:nvPr>
        </p:nvSpPr>
        <p:spPr>
          <a:xfrm>
            <a:off x="715100" y="731525"/>
            <a:ext cx="77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1" name="Google Shape;311;p19"/>
          <p:cNvSpPr txBox="1"/>
          <p:nvPr>
            <p:ph idx="1" type="subTitle"/>
          </p:nvPr>
        </p:nvSpPr>
        <p:spPr>
          <a:xfrm>
            <a:off x="3408500" y="2103624"/>
            <a:ext cx="5020200" cy="50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2" name="Google Shape;312;p19"/>
          <p:cNvSpPr txBox="1"/>
          <p:nvPr>
            <p:ph idx="2" type="subTitle"/>
          </p:nvPr>
        </p:nvSpPr>
        <p:spPr>
          <a:xfrm>
            <a:off x="3408500" y="3104632"/>
            <a:ext cx="5020200" cy="50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3" name="Google Shape;313;p19"/>
          <p:cNvSpPr txBox="1"/>
          <p:nvPr>
            <p:ph idx="3" type="subTitle"/>
          </p:nvPr>
        </p:nvSpPr>
        <p:spPr>
          <a:xfrm>
            <a:off x="3408200" y="4105448"/>
            <a:ext cx="5020800" cy="50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4" name="Google Shape;314;p19"/>
          <p:cNvSpPr txBox="1"/>
          <p:nvPr>
            <p:ph idx="4" type="subTitle"/>
          </p:nvPr>
        </p:nvSpPr>
        <p:spPr>
          <a:xfrm>
            <a:off x="3408500" y="1600325"/>
            <a:ext cx="50202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5" name="Google Shape;315;p19"/>
          <p:cNvSpPr txBox="1"/>
          <p:nvPr>
            <p:ph idx="5" type="subTitle"/>
          </p:nvPr>
        </p:nvSpPr>
        <p:spPr>
          <a:xfrm>
            <a:off x="3408500" y="2601333"/>
            <a:ext cx="50202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6" name="Google Shape;316;p19"/>
          <p:cNvSpPr txBox="1"/>
          <p:nvPr>
            <p:ph idx="6" type="subTitle"/>
          </p:nvPr>
        </p:nvSpPr>
        <p:spPr>
          <a:xfrm>
            <a:off x="3408200" y="3602149"/>
            <a:ext cx="50208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0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20" name="Google Shape;320;p20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1" name="Google Shape;321;p20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22" name="Google Shape;322;p20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23" name="Google Shape;323;p20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24" name="Google Shape;324;p20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25" name="Google Shape;325;p20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26" name="Google Shape;326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27" name="Google Shape;327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28" name="Google Shape;328;p20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29" name="Google Shape;329;p20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30" name="Google Shape;330;p20"/>
          <p:cNvSpPr txBox="1"/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1" name="Google Shape;331;p20"/>
          <p:cNvSpPr txBox="1"/>
          <p:nvPr>
            <p:ph idx="1" type="subTitle"/>
          </p:nvPr>
        </p:nvSpPr>
        <p:spPr>
          <a:xfrm>
            <a:off x="5918599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2" name="Google Shape;332;p20"/>
          <p:cNvSpPr txBox="1"/>
          <p:nvPr>
            <p:ph idx="2" type="subTitle"/>
          </p:nvPr>
        </p:nvSpPr>
        <p:spPr>
          <a:xfrm>
            <a:off x="5918599" y="3855625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3" name="Google Shape;333;p20"/>
          <p:cNvSpPr txBox="1"/>
          <p:nvPr>
            <p:ph idx="3" type="subTitle"/>
          </p:nvPr>
        </p:nvSpPr>
        <p:spPr>
          <a:xfrm>
            <a:off x="1878800" y="2263125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4" name="Google Shape;334;p20"/>
          <p:cNvSpPr txBox="1"/>
          <p:nvPr>
            <p:ph idx="4" type="subTitle"/>
          </p:nvPr>
        </p:nvSpPr>
        <p:spPr>
          <a:xfrm>
            <a:off x="1878800" y="3855634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5" name="Google Shape;335;p20"/>
          <p:cNvSpPr txBox="1"/>
          <p:nvPr>
            <p:ph idx="5" type="subTitle"/>
          </p:nvPr>
        </p:nvSpPr>
        <p:spPr>
          <a:xfrm>
            <a:off x="5918599" y="2260100"/>
            <a:ext cx="2377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6" name="Google Shape;336;p20"/>
          <p:cNvSpPr txBox="1"/>
          <p:nvPr>
            <p:ph idx="6" type="subTitle"/>
          </p:nvPr>
        </p:nvSpPr>
        <p:spPr>
          <a:xfrm>
            <a:off x="1878800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7" name="Google Shape;337;p20"/>
          <p:cNvSpPr txBox="1"/>
          <p:nvPr>
            <p:ph idx="7" type="subTitle"/>
          </p:nvPr>
        </p:nvSpPr>
        <p:spPr>
          <a:xfrm>
            <a:off x="1878800" y="1801544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8" name="Google Shape;338;p20"/>
          <p:cNvSpPr txBox="1"/>
          <p:nvPr>
            <p:ph idx="8" type="subTitle"/>
          </p:nvPr>
        </p:nvSpPr>
        <p:spPr>
          <a:xfrm>
            <a:off x="5918599" y="1804550"/>
            <a:ext cx="2377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36" name="Google Shape;36;p3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9" name="Google Shape;39;p3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40" name="Google Shape;40;p3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41;p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42" name="Google Shape;42;p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43" name="Google Shape;43;p3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44" name="Google Shape;44;p3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45" name="Google Shape;45;p3"/>
          <p:cNvSpPr txBox="1"/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46" name="Google Shape;46;p3"/>
          <p:cNvSpPr txBox="1"/>
          <p:nvPr>
            <p:ph hasCustomPrompt="1" idx="2" type="title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/>
          <p:nvPr>
            <p:ph idx="1" type="subTitle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Source Code Pro"/>
              <a:buNone/>
              <a:defRPr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21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42" name="Google Shape;342;p21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3" name="Google Shape;343;p21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44" name="Google Shape;344;p21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45" name="Google Shape;345;p21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46" name="Google Shape;346;p21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47" name="Google Shape;347;p21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48" name="Google Shape;348;p2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49" name="Google Shape;349;p2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50" name="Google Shape;350;p21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51" name="Google Shape;351;p21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52" name="Google Shape;352;p21"/>
          <p:cNvSpPr txBox="1"/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3" name="Google Shape;353;p21"/>
          <p:cNvSpPr txBox="1"/>
          <p:nvPr>
            <p:ph idx="1" type="subTitle"/>
          </p:nvPr>
        </p:nvSpPr>
        <p:spPr>
          <a:xfrm>
            <a:off x="347480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4" name="Google Shape;354;p21"/>
          <p:cNvSpPr txBox="1"/>
          <p:nvPr>
            <p:ph idx="2" type="subTitle"/>
          </p:nvPr>
        </p:nvSpPr>
        <p:spPr>
          <a:xfrm>
            <a:off x="616665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5" name="Google Shape;355;p21"/>
          <p:cNvSpPr txBox="1"/>
          <p:nvPr>
            <p:ph idx="3" type="subTitle"/>
          </p:nvPr>
        </p:nvSpPr>
        <p:spPr>
          <a:xfrm>
            <a:off x="347430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6" name="Google Shape;356;p21"/>
          <p:cNvSpPr txBox="1"/>
          <p:nvPr>
            <p:ph idx="4" type="subTitle"/>
          </p:nvPr>
        </p:nvSpPr>
        <p:spPr>
          <a:xfrm>
            <a:off x="781538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7" name="Google Shape;357;p21"/>
          <p:cNvSpPr txBox="1"/>
          <p:nvPr>
            <p:ph idx="5" type="subTitle"/>
          </p:nvPr>
        </p:nvSpPr>
        <p:spPr>
          <a:xfrm>
            <a:off x="78154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8" name="Google Shape;358;p21"/>
          <p:cNvSpPr txBox="1"/>
          <p:nvPr>
            <p:ph idx="6" type="subTitle"/>
          </p:nvPr>
        </p:nvSpPr>
        <p:spPr>
          <a:xfrm>
            <a:off x="616801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9" name="Google Shape;359;p21"/>
          <p:cNvSpPr txBox="1"/>
          <p:nvPr>
            <p:ph idx="7" type="subTitle"/>
          </p:nvPr>
        </p:nvSpPr>
        <p:spPr>
          <a:xfrm>
            <a:off x="34747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0" name="Google Shape;360;p21"/>
          <p:cNvSpPr txBox="1"/>
          <p:nvPr>
            <p:ph idx="8" type="subTitle"/>
          </p:nvPr>
        </p:nvSpPr>
        <p:spPr>
          <a:xfrm>
            <a:off x="61666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1" name="Google Shape;361;p21"/>
          <p:cNvSpPr txBox="1"/>
          <p:nvPr>
            <p:ph idx="9" type="subTitle"/>
          </p:nvPr>
        </p:nvSpPr>
        <p:spPr>
          <a:xfrm>
            <a:off x="3475767" y="3401300"/>
            <a:ext cx="21927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2" name="Google Shape;362;p21"/>
          <p:cNvSpPr txBox="1"/>
          <p:nvPr>
            <p:ph idx="13" type="subTitle"/>
          </p:nvPr>
        </p:nvSpPr>
        <p:spPr>
          <a:xfrm>
            <a:off x="781538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3" name="Google Shape;363;p21"/>
          <p:cNvSpPr txBox="1"/>
          <p:nvPr>
            <p:ph idx="14" type="subTitle"/>
          </p:nvPr>
        </p:nvSpPr>
        <p:spPr>
          <a:xfrm>
            <a:off x="781552" y="3401312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4" name="Google Shape;364;p21"/>
          <p:cNvSpPr txBox="1"/>
          <p:nvPr>
            <p:ph idx="15" type="subTitle"/>
          </p:nvPr>
        </p:nvSpPr>
        <p:spPr>
          <a:xfrm>
            <a:off x="6168018" y="3401300"/>
            <a:ext cx="2194500" cy="5487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" name="Google Shape;367;p2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68" name="Google Shape;368;p2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69" name="Google Shape;369;p2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70" name="Google Shape;370;p2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71" name="Google Shape;371;p2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372" name="Google Shape;372;p2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373" name="Google Shape;373;p2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74" name="Google Shape;374;p2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75" name="Google Shape;375;p2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76" name="Google Shape;376;p2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77" name="Google Shape;377;p2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78" name="Google Shape;378;p22"/>
          <p:cNvSpPr txBox="1"/>
          <p:nvPr>
            <p:ph hasCustomPrompt="1" type="title"/>
          </p:nvPr>
        </p:nvSpPr>
        <p:spPr>
          <a:xfrm>
            <a:off x="1828775" y="731397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79" name="Google Shape;379;p22"/>
          <p:cNvSpPr txBox="1"/>
          <p:nvPr>
            <p:ph idx="1" type="subTitle"/>
          </p:nvPr>
        </p:nvSpPr>
        <p:spPr>
          <a:xfrm>
            <a:off x="1828825" y="1600206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0" name="Google Shape;380;p22"/>
          <p:cNvSpPr txBox="1"/>
          <p:nvPr>
            <p:ph hasCustomPrompt="1" idx="2" type="title"/>
          </p:nvPr>
        </p:nvSpPr>
        <p:spPr>
          <a:xfrm>
            <a:off x="1828775" y="2052697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1" name="Google Shape;381;p22"/>
          <p:cNvSpPr txBox="1"/>
          <p:nvPr>
            <p:ph idx="3" type="subTitle"/>
          </p:nvPr>
        </p:nvSpPr>
        <p:spPr>
          <a:xfrm>
            <a:off x="1828775" y="2921500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82" name="Google Shape;382;p22"/>
          <p:cNvSpPr txBox="1"/>
          <p:nvPr>
            <p:ph hasCustomPrompt="1" idx="4" type="title"/>
          </p:nvPr>
        </p:nvSpPr>
        <p:spPr>
          <a:xfrm>
            <a:off x="1828825" y="3373998"/>
            <a:ext cx="5486400" cy="86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3" name="Google Shape;383;p22"/>
          <p:cNvSpPr txBox="1"/>
          <p:nvPr>
            <p:ph idx="5" type="subTitle"/>
          </p:nvPr>
        </p:nvSpPr>
        <p:spPr>
          <a:xfrm>
            <a:off x="1828775" y="4242794"/>
            <a:ext cx="5486400" cy="365700"/>
          </a:xfrm>
          <a:prstGeom prst="rect">
            <a:avLst/>
          </a:prstGeom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23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387" name="Google Shape;387;p23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8" name="Google Shape;388;p23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389" name="Google Shape;389;p23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0" name="Google Shape;390;p23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91" name="Google Shape;391;p2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392" name="Google Shape;392;p2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393" name="Google Shape;393;p23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94" name="Google Shape;394;p23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5" name="Google Shape;395;p23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396" name="Google Shape;396;p23"/>
          <p:cNvSpPr txBox="1"/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7" name="Google Shape;397;p23"/>
          <p:cNvSpPr txBox="1"/>
          <p:nvPr>
            <p:ph idx="1" type="subTitle"/>
          </p:nvPr>
        </p:nvSpPr>
        <p:spPr>
          <a:xfrm>
            <a:off x="2285980" y="1898836"/>
            <a:ext cx="45720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" name="Google Shape;399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4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51" name="Google Shape;51;p4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" name="Google Shape;52;p4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53" name="Google Shape;53;p4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54" name="Google Shape;54;p4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55" name="Google Shape;55;p4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56" name="Google Shape;56;p4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7" name="Google Shape;57;p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8" name="Google Shape;58;p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59" name="Google Shape;59;p4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0" name="Google Shape;60;p4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1" name="Google Shape;61;p4"/>
          <p:cNvSpPr txBox="1"/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715100" y="1417200"/>
            <a:ext cx="77139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66" name="Google Shape;66;p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7" name="Google Shape;67;p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68" name="Google Shape;68;p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69" name="Google Shape;69;p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70" name="Google Shape;70;p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71" name="Google Shape;71;p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72" name="Google Shape;72;p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" name="Google Shape;73;p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74" name="Google Shape;74;p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5" name="Google Shape;75;p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76" name="Google Shape;76;p5"/>
          <p:cNvSpPr txBox="1"/>
          <p:nvPr>
            <p:ph idx="1" type="subTitle"/>
          </p:nvPr>
        </p:nvSpPr>
        <p:spPr>
          <a:xfrm>
            <a:off x="2639725" y="2147800"/>
            <a:ext cx="1566300" cy="81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7" name="Google Shape;77;p5"/>
          <p:cNvSpPr txBox="1"/>
          <p:nvPr>
            <p:ph idx="2" type="subTitle"/>
          </p:nvPr>
        </p:nvSpPr>
        <p:spPr>
          <a:xfrm>
            <a:off x="6682288" y="2147800"/>
            <a:ext cx="1563600" cy="8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8" name="Google Shape;78;p5"/>
          <p:cNvSpPr txBox="1"/>
          <p:nvPr>
            <p:ph idx="3" type="subTitle"/>
          </p:nvPr>
        </p:nvSpPr>
        <p:spPr>
          <a:xfrm>
            <a:off x="2639725" y="2892425"/>
            <a:ext cx="15663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9" name="Google Shape;79;p5"/>
          <p:cNvSpPr txBox="1"/>
          <p:nvPr>
            <p:ph idx="4" type="subTitle"/>
          </p:nvPr>
        </p:nvSpPr>
        <p:spPr>
          <a:xfrm>
            <a:off x="6682288" y="2892425"/>
            <a:ext cx="1563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0" name="Google Shape;80;p5"/>
          <p:cNvSpPr txBox="1"/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94" name="Google Shape;94;p6"/>
          <p:cNvSpPr txBox="1"/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7"/>
          <p:cNvGrpSpPr/>
          <p:nvPr/>
        </p:nvGrpSpPr>
        <p:grpSpPr>
          <a:xfrm>
            <a:off x="1438985" y="535000"/>
            <a:ext cx="5919000" cy="4425900"/>
            <a:chOff x="274200" y="274200"/>
            <a:chExt cx="5919000" cy="4425900"/>
          </a:xfrm>
        </p:grpSpPr>
        <p:sp>
          <p:nvSpPr>
            <p:cNvPr id="98" name="Google Shape;9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" name="Google Shape;9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00" name="Google Shape;10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1" name="Google Shape;10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02" name="Google Shape;10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3" name="Google Shape;10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04" name="Google Shape;10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5" name="Google Shape;10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" name="Google Shape;10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07" name="Google Shape;107;p7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108" name="Google Shape;10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" name="Google Shape;10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10" name="Google Shape;11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1" name="Google Shape;11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12" name="Google Shape;11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3" name="Google Shape;11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14" name="Google Shape;11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15" name="Google Shape;11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" name="Google Shape;11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17" name="Google Shape;117;p7"/>
          <p:cNvSpPr txBox="1"/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8" name="Google Shape;118;p7"/>
          <p:cNvSpPr txBox="1"/>
          <p:nvPr>
            <p:ph idx="1" type="body"/>
          </p:nvPr>
        </p:nvSpPr>
        <p:spPr>
          <a:xfrm>
            <a:off x="715850" y="1600325"/>
            <a:ext cx="5019900" cy="25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8"/>
          <p:cNvGrpSpPr/>
          <p:nvPr/>
        </p:nvGrpSpPr>
        <p:grpSpPr>
          <a:xfrm>
            <a:off x="2028115" y="535000"/>
            <a:ext cx="6492300" cy="3749100"/>
            <a:chOff x="1371300" y="742950"/>
            <a:chExt cx="6492300" cy="3749100"/>
          </a:xfrm>
        </p:grpSpPr>
        <p:sp>
          <p:nvSpPr>
            <p:cNvPr id="122" name="Google Shape;12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3" name="Google Shape;12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5" name="Google Shape;12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26" name="Google Shape;12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27" name="Google Shape;12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28" name="Google Shape;12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29" name="Google Shape;12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0" name="Google Shape;13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31" name="Google Shape;131;p8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32" name="Google Shape;13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3" name="Google Shape;13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35" name="Google Shape;13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36" name="Google Shape;13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37" name="Google Shape;13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38" name="Google Shape;13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39" name="Google Shape;13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0" name="Google Shape;14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41" name="Google Shape;141;p8"/>
          <p:cNvSpPr txBox="1"/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64" name="Google Shape;164;p9"/>
          <p:cNvSpPr txBox="1"/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5" name="Google Shape;165;p9"/>
          <p:cNvSpPr txBox="1"/>
          <p:nvPr>
            <p:ph idx="1" type="subTitle"/>
          </p:nvPr>
        </p:nvSpPr>
        <p:spPr>
          <a:xfrm>
            <a:off x="2209800" y="2826838"/>
            <a:ext cx="50292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/>
          <p:nvPr>
            <p:ph type="title"/>
          </p:nvPr>
        </p:nvSpPr>
        <p:spPr>
          <a:xfrm>
            <a:off x="715100" y="3968300"/>
            <a:ext cx="7713900" cy="6402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050" y="113262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●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○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ource Code Pro"/>
              <a:buChar char="■"/>
              <a:defRPr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6"/>
          <p:cNvSpPr txBox="1"/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Introduction to Pandas</a:t>
            </a:r>
            <a:endParaRPr sz="5500"/>
          </a:p>
        </p:txBody>
      </p:sp>
      <p:grpSp>
        <p:nvGrpSpPr>
          <p:cNvPr id="406" name="Google Shape;406;p26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407" name="Google Shape;407;p26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6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26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410" name="Google Shape;410;p26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411" name="Google Shape;411;p26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2" name="Google Shape;412;p26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413" name="Google Shape;413;p26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414" name="Google Shape;414;p26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15" name="Google Shape;415;p26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416" name="Google Shape;416;p26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7" name="Google Shape;417;p26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418" name="Google Shape;418;p26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rect b="b" l="l" r="r" t="t"/>
                  <a:pathLst>
                    <a:path extrusionOk="0" h="5416" w="15732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9" name="Google Shape;419;p26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rect b="b" l="l" r="r" t="t"/>
                  <a:pathLst>
                    <a:path extrusionOk="0" h="1221" w="7562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20" name="Google Shape;420;p26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21" name="Google Shape;421;p26"/>
          <p:cNvSpPr/>
          <p:nvPr/>
        </p:nvSpPr>
        <p:spPr>
          <a:xfrm>
            <a:off x="1646925" y="396670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6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6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4" name="Google Shape;424;p26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425" name="Google Shape;425;p26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6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" name="Google Shape;427;p26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428" name="Google Shape;428;p26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6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7"/>
          <p:cNvSpPr txBox="1"/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What is Pandas used for?</a:t>
            </a:r>
            <a:endParaRPr sz="2900"/>
          </a:p>
        </p:txBody>
      </p:sp>
      <p:sp>
        <p:nvSpPr>
          <p:cNvPr id="435" name="Google Shape;435;p27"/>
          <p:cNvSpPr txBox="1"/>
          <p:nvPr>
            <p:ph idx="1" type="body"/>
          </p:nvPr>
        </p:nvSpPr>
        <p:spPr>
          <a:xfrm>
            <a:off x="715850" y="1600325"/>
            <a:ext cx="5019900" cy="25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To change DataFrames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Update or modify values in a table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To filter rows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</a:t>
            </a:r>
            <a:r>
              <a:rPr lang="en"/>
              <a:t>ick out only the rows that meet a condition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Example: students older than 12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To select data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</a:t>
            </a:r>
            <a:r>
              <a:rPr lang="en"/>
              <a:t>hoose a specific column/row or set of columns/rows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To detect missing data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find empty or NaN entries in the data</a:t>
            </a:r>
            <a:endParaRPr/>
          </a:p>
        </p:txBody>
      </p:sp>
      <p:grpSp>
        <p:nvGrpSpPr>
          <p:cNvPr id="436" name="Google Shape;436;p27"/>
          <p:cNvGrpSpPr/>
          <p:nvPr/>
        </p:nvGrpSpPr>
        <p:grpSpPr>
          <a:xfrm>
            <a:off x="5918609" y="2672657"/>
            <a:ext cx="1646100" cy="1188900"/>
            <a:chOff x="7403363" y="1047512"/>
            <a:chExt cx="1646100" cy="1188900"/>
          </a:xfrm>
        </p:grpSpPr>
        <p:sp>
          <p:nvSpPr>
            <p:cNvPr id="437" name="Google Shape;437;p27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7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39" name="Google Shape;439;p27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40" name="Google Shape;440;p27"/>
            <p:cNvSpPr/>
            <p:nvPr/>
          </p:nvSpPr>
          <p:spPr>
            <a:xfrm>
              <a:off x="7540474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7"/>
            <p:cNvSpPr/>
            <p:nvPr/>
          </p:nvSpPr>
          <p:spPr>
            <a:xfrm>
              <a:off x="8009987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7"/>
            <p:cNvSpPr/>
            <p:nvPr/>
          </p:nvSpPr>
          <p:spPr>
            <a:xfrm>
              <a:off x="8479499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3" name="Google Shape;443;p27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44" name="Google Shape;444;p27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rect b="b" l="l" r="r" t="t"/>
                <a:pathLst>
                  <a:path extrusionOk="0" h="1343" w="21415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7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rect b="b" l="l" r="r" t="t"/>
                <a:pathLst>
                  <a:path extrusionOk="0" h="1367" w="16611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6" name="Google Shape;446;p27"/>
          <p:cNvGrpSpPr/>
          <p:nvPr/>
        </p:nvGrpSpPr>
        <p:grpSpPr>
          <a:xfrm>
            <a:off x="8177451" y="4105603"/>
            <a:ext cx="502899" cy="502899"/>
            <a:chOff x="858700" y="1967475"/>
            <a:chExt cx="605100" cy="605100"/>
          </a:xfrm>
        </p:grpSpPr>
        <p:sp>
          <p:nvSpPr>
            <p:cNvPr id="447" name="Google Shape;447;p27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" name="Google Shape;449;p27"/>
          <p:cNvGrpSpPr/>
          <p:nvPr/>
        </p:nvGrpSpPr>
        <p:grpSpPr>
          <a:xfrm>
            <a:off x="8177500" y="3419800"/>
            <a:ext cx="502800" cy="502800"/>
            <a:chOff x="1627550" y="2017350"/>
            <a:chExt cx="502800" cy="502800"/>
          </a:xfrm>
        </p:grpSpPr>
        <p:sp>
          <p:nvSpPr>
            <p:cNvPr id="450" name="Google Shape;450;p27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7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27"/>
          <p:cNvGrpSpPr/>
          <p:nvPr/>
        </p:nvGrpSpPr>
        <p:grpSpPr>
          <a:xfrm>
            <a:off x="8177501" y="2644294"/>
            <a:ext cx="629846" cy="592514"/>
            <a:chOff x="463701" y="2217961"/>
            <a:chExt cx="629846" cy="592514"/>
          </a:xfrm>
        </p:grpSpPr>
        <p:sp>
          <p:nvSpPr>
            <p:cNvPr id="453" name="Google Shape;453;p27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7"/>
            <p:cNvSpPr/>
            <p:nvPr/>
          </p:nvSpPr>
          <p:spPr>
            <a:xfrm>
              <a:off x="545925" y="2446300"/>
              <a:ext cx="338328" cy="225549"/>
            </a:xfrm>
            <a:custGeom>
              <a:rect b="b" l="l" r="r" t="t"/>
              <a:pathLst>
                <a:path extrusionOk="0" h="5806" w="8708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7"/>
            <p:cNvSpPr/>
            <p:nvPr/>
          </p:nvSpPr>
          <p:spPr>
            <a:xfrm>
              <a:off x="555887" y="2446307"/>
              <a:ext cx="318435" cy="106170"/>
            </a:xfrm>
            <a:custGeom>
              <a:rect b="b" l="l" r="r" t="t"/>
              <a:pathLst>
                <a:path extrusionOk="0" h="2733" w="8196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56" name="Google Shape;456;p27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457" name="Google Shape;457;p27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rect b="b" l="l" r="r" t="t"/>
                <a:pathLst>
                  <a:path extrusionOk="0" h="8777" w="9635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7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rect b="b" l="l" r="r" t="t"/>
                <a:pathLst>
                  <a:path extrusionOk="0" h="3757" w="2196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9" name="Google Shape;459;p27"/>
          <p:cNvGrpSpPr/>
          <p:nvPr/>
        </p:nvGrpSpPr>
        <p:grpSpPr>
          <a:xfrm>
            <a:off x="8118400" y="475791"/>
            <a:ext cx="621000" cy="621000"/>
            <a:chOff x="416300" y="4058211"/>
            <a:chExt cx="621000" cy="621000"/>
          </a:xfrm>
        </p:grpSpPr>
        <p:sp>
          <p:nvSpPr>
            <p:cNvPr id="460" name="Google Shape;460;p27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7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8"/>
          <p:cNvSpPr txBox="1"/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/>
              <a:t>DataFrames</a:t>
            </a:r>
            <a:endParaRPr sz="5500"/>
          </a:p>
        </p:txBody>
      </p:sp>
      <p:grpSp>
        <p:nvGrpSpPr>
          <p:cNvPr id="467" name="Google Shape;467;p28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468" name="Google Shape;468;p28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7095012" y="2108734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28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471" name="Google Shape;471;p28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472" name="Google Shape;472;p28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fmla="val 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73" name="Google Shape;473;p28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474" name="Google Shape;474;p28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fmla="val 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475" name="Google Shape;475;p28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476" name="Google Shape;476;p28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477" name="Google Shape;477;p28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78" name="Google Shape;478;p28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479" name="Google Shape;479;p28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rect b="b" l="l" r="r" t="t"/>
                  <a:pathLst>
                    <a:path extrusionOk="0" h="5416" w="15732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0" name="Google Shape;480;p28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rect b="b" l="l" r="r" t="t"/>
                  <a:pathLst>
                    <a:path extrusionOk="0" h="1221" w="7562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cap="flat" cmpd="sng" w="2857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81" name="Google Shape;481;p28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rect b="b" l="l" r="r" t="t"/>
                <a:pathLst>
                  <a:path extrusionOk="0" h="1611" w="25415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82" name="Google Shape;482;p28"/>
          <p:cNvSpPr/>
          <p:nvPr/>
        </p:nvSpPr>
        <p:spPr>
          <a:xfrm>
            <a:off x="1646925" y="3966700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8"/>
          <p:cNvSpPr/>
          <p:nvPr/>
        </p:nvSpPr>
        <p:spPr>
          <a:xfrm>
            <a:off x="7031613" y="4058207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8"/>
          <p:cNvSpPr/>
          <p:nvPr/>
        </p:nvSpPr>
        <p:spPr>
          <a:xfrm>
            <a:off x="6799273" y="3909555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5" name="Google Shape;485;p28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486" name="Google Shape;486;p28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28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489" name="Google Shape;489;p28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8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9"/>
          <p:cNvSpPr txBox="1"/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What is a DataFrame?</a:t>
            </a:r>
            <a:endParaRPr sz="2900"/>
          </a:p>
        </p:txBody>
      </p:sp>
      <p:sp>
        <p:nvSpPr>
          <p:cNvPr id="496" name="Google Shape;496;p29"/>
          <p:cNvSpPr txBox="1"/>
          <p:nvPr>
            <p:ph idx="1" type="body"/>
          </p:nvPr>
        </p:nvSpPr>
        <p:spPr>
          <a:xfrm>
            <a:off x="715850" y="1600325"/>
            <a:ext cx="3915300" cy="25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 </a:t>
            </a:r>
            <a:r>
              <a:rPr b="1" lang="en"/>
              <a:t>DataFrame</a:t>
            </a:r>
            <a:r>
              <a:rPr lang="en"/>
              <a:t> is a table of data with rows and columns, like a spreadsheet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Rows </a:t>
            </a:r>
            <a:r>
              <a:rPr lang="en"/>
              <a:t>hold individual records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Example: all the info of an individual student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Columns </a:t>
            </a:r>
            <a:r>
              <a:rPr lang="en"/>
              <a:t>hold categories of data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Example: names, ages, test scores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Indexes </a:t>
            </a:r>
            <a:r>
              <a:rPr lang="en"/>
              <a:t>are labels (usually numbers) that identify each row</a:t>
            </a:r>
            <a:endParaRPr/>
          </a:p>
        </p:txBody>
      </p:sp>
      <p:grpSp>
        <p:nvGrpSpPr>
          <p:cNvPr id="497" name="Google Shape;497;p29"/>
          <p:cNvGrpSpPr/>
          <p:nvPr/>
        </p:nvGrpSpPr>
        <p:grpSpPr>
          <a:xfrm>
            <a:off x="5918609" y="2672657"/>
            <a:ext cx="1646100" cy="1188900"/>
            <a:chOff x="7403363" y="1047512"/>
            <a:chExt cx="1646100" cy="1188900"/>
          </a:xfrm>
        </p:grpSpPr>
        <p:sp>
          <p:nvSpPr>
            <p:cNvPr id="498" name="Google Shape;498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00" name="Google Shape;500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1" name="Google Shape;501;p29"/>
            <p:cNvSpPr/>
            <p:nvPr/>
          </p:nvSpPr>
          <p:spPr>
            <a:xfrm>
              <a:off x="7540474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9"/>
            <p:cNvSpPr/>
            <p:nvPr/>
          </p:nvSpPr>
          <p:spPr>
            <a:xfrm>
              <a:off x="8009987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8479499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4" name="Google Shape;504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505" name="Google Shape;505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rect b="b" l="l" r="r" t="t"/>
                <a:pathLst>
                  <a:path extrusionOk="0" h="1343" w="21415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rect b="b" l="l" r="r" t="t"/>
                <a:pathLst>
                  <a:path extrusionOk="0" h="1367" w="16611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07" name="Google Shape;507;p29"/>
          <p:cNvGrpSpPr/>
          <p:nvPr/>
        </p:nvGrpSpPr>
        <p:grpSpPr>
          <a:xfrm>
            <a:off x="8177451" y="4105603"/>
            <a:ext cx="502899" cy="502899"/>
            <a:chOff x="858700" y="1967475"/>
            <a:chExt cx="605100" cy="605100"/>
          </a:xfrm>
        </p:grpSpPr>
        <p:sp>
          <p:nvSpPr>
            <p:cNvPr id="508" name="Google Shape;508;p29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" name="Google Shape;510;p29"/>
          <p:cNvGrpSpPr/>
          <p:nvPr/>
        </p:nvGrpSpPr>
        <p:grpSpPr>
          <a:xfrm>
            <a:off x="8177500" y="3419800"/>
            <a:ext cx="502800" cy="502800"/>
            <a:chOff x="1627550" y="2017350"/>
            <a:chExt cx="502800" cy="502800"/>
          </a:xfrm>
        </p:grpSpPr>
        <p:sp>
          <p:nvSpPr>
            <p:cNvPr id="511" name="Google Shape;511;p29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3" name="Google Shape;513;p29"/>
          <p:cNvGrpSpPr/>
          <p:nvPr/>
        </p:nvGrpSpPr>
        <p:grpSpPr>
          <a:xfrm>
            <a:off x="8177501" y="2644294"/>
            <a:ext cx="629846" cy="592514"/>
            <a:chOff x="463701" y="2217961"/>
            <a:chExt cx="629846" cy="592514"/>
          </a:xfrm>
        </p:grpSpPr>
        <p:sp>
          <p:nvSpPr>
            <p:cNvPr id="514" name="Google Shape;514;p29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9"/>
            <p:cNvSpPr/>
            <p:nvPr/>
          </p:nvSpPr>
          <p:spPr>
            <a:xfrm>
              <a:off x="545925" y="2446300"/>
              <a:ext cx="338328" cy="225549"/>
            </a:xfrm>
            <a:custGeom>
              <a:rect b="b" l="l" r="r" t="t"/>
              <a:pathLst>
                <a:path extrusionOk="0" h="5806" w="8708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9"/>
            <p:cNvSpPr/>
            <p:nvPr/>
          </p:nvSpPr>
          <p:spPr>
            <a:xfrm>
              <a:off x="555887" y="2446307"/>
              <a:ext cx="318435" cy="106170"/>
            </a:xfrm>
            <a:custGeom>
              <a:rect b="b" l="l" r="r" t="t"/>
              <a:pathLst>
                <a:path extrusionOk="0" h="2733" w="8196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7" name="Google Shape;517;p29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18" name="Google Shape;518;p29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rect b="b" l="l" r="r" t="t"/>
                <a:pathLst>
                  <a:path extrusionOk="0" h="8777" w="9635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29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rect b="b" l="l" r="r" t="t"/>
                <a:pathLst>
                  <a:path extrusionOk="0" h="3757" w="2196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20" name="Google Shape;520;p29"/>
          <p:cNvGrpSpPr/>
          <p:nvPr/>
        </p:nvGrpSpPr>
        <p:grpSpPr>
          <a:xfrm>
            <a:off x="8118400" y="475791"/>
            <a:ext cx="621000" cy="621000"/>
            <a:chOff x="416300" y="4058211"/>
            <a:chExt cx="621000" cy="621000"/>
          </a:xfrm>
        </p:grpSpPr>
        <p:sp>
          <p:nvSpPr>
            <p:cNvPr id="521" name="Google Shape;521;p29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9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23" name="Google Shape;52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655" y="2176925"/>
            <a:ext cx="4203192" cy="2600775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8" name="Google Shape;528;p30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0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3757170" y="3848221"/>
              <a:ext cx="538223" cy="988485"/>
            </a:xfrm>
            <a:custGeom>
              <a:rect b="b" l="l" r="r" t="t"/>
              <a:pathLst>
                <a:path extrusionOk="0" h="11830" w="644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3816342" y="4047922"/>
              <a:ext cx="38779" cy="654255"/>
            </a:xfrm>
            <a:custGeom>
              <a:rect b="b" l="l" r="r" t="t"/>
              <a:pathLst>
                <a:path extrusionOk="0" h="7830" w="464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3724575" y="3497700"/>
              <a:ext cx="603495" cy="1371596"/>
            </a:xfrm>
            <a:custGeom>
              <a:rect b="b" l="l" r="r" t="t"/>
              <a:pathLst>
                <a:path extrusionOk="0" h="16415" w="7221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3871336" y="3530287"/>
              <a:ext cx="309980" cy="285349"/>
            </a:xfrm>
            <a:custGeom>
              <a:rect b="b" l="l" r="r" t="t"/>
              <a:pathLst>
                <a:path extrusionOk="0" h="3415" w="3709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3775557" y="3848221"/>
              <a:ext cx="519836" cy="988485"/>
            </a:xfrm>
            <a:custGeom>
              <a:rect b="b" l="l" r="r" t="t"/>
              <a:pathLst>
                <a:path extrusionOk="0" h="11830" w="622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30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0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37" name="Google Shape;537;p30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0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fmla="val 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39" name="Google Shape;539;p30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540" name="Google Shape;540;p30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542" name="Google Shape;542;p3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543" name="Google Shape;543;p30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544" name="Google Shape;544;p30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45" name="Google Shape;545;p30"/>
          <p:cNvSpPr txBox="1"/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</a:t>
            </a:r>
            <a:endParaRPr/>
          </a:p>
        </p:txBody>
      </p:sp>
      <p:grpSp>
        <p:nvGrpSpPr>
          <p:cNvPr id="546" name="Google Shape;546;p30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47" name="Google Shape;547;p30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Google Shape;549;p30"/>
          <p:cNvSpPr/>
          <p:nvPr/>
        </p:nvSpPr>
        <p:spPr>
          <a:xfrm>
            <a:off x="3828458" y="1721467"/>
            <a:ext cx="457208" cy="164590"/>
          </a:xfrm>
          <a:custGeom>
            <a:rect b="b" l="l" r="r" t="t"/>
            <a:pathLst>
              <a:path extrusionOk="0" h="3025" w="7903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0"/>
          <p:cNvSpPr/>
          <p:nvPr/>
        </p:nvSpPr>
        <p:spPr>
          <a:xfrm>
            <a:off x="4292603" y="1570639"/>
            <a:ext cx="457196" cy="57149"/>
          </a:xfrm>
          <a:custGeom>
            <a:rect b="b" l="l" r="r" t="t"/>
            <a:pathLst>
              <a:path extrusionOk="0" h="1391" w="11732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0"/>
          <p:cNvSpPr/>
          <p:nvPr/>
        </p:nvSpPr>
        <p:spPr>
          <a:xfrm>
            <a:off x="3042489" y="1417325"/>
            <a:ext cx="457207" cy="59636"/>
          </a:xfrm>
          <a:custGeom>
            <a:rect b="b" l="l" r="r" t="t"/>
            <a:pathLst>
              <a:path extrusionOk="0" h="952" w="8294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2" name="Google Shape;552;p30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3" name="Google Shape;553;p30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31"/>
          <p:cNvSpPr txBox="1"/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Some common ones…</a:t>
            </a:r>
            <a:endParaRPr sz="2900"/>
          </a:p>
        </p:txBody>
      </p:sp>
      <p:grpSp>
        <p:nvGrpSpPr>
          <p:cNvPr id="560" name="Google Shape;560;p31"/>
          <p:cNvGrpSpPr/>
          <p:nvPr/>
        </p:nvGrpSpPr>
        <p:grpSpPr>
          <a:xfrm>
            <a:off x="5918609" y="2672657"/>
            <a:ext cx="1646100" cy="1188900"/>
            <a:chOff x="7403363" y="1047512"/>
            <a:chExt cx="1646100" cy="1188900"/>
          </a:xfrm>
        </p:grpSpPr>
        <p:sp>
          <p:nvSpPr>
            <p:cNvPr id="561" name="Google Shape;561;p31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fmla="val 0" name="adj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63" name="Google Shape;563;p31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64" name="Google Shape;564;p31"/>
            <p:cNvSpPr/>
            <p:nvPr/>
          </p:nvSpPr>
          <p:spPr>
            <a:xfrm>
              <a:off x="7540474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8009987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1"/>
            <p:cNvSpPr/>
            <p:nvPr/>
          </p:nvSpPr>
          <p:spPr>
            <a:xfrm>
              <a:off x="8479499" y="1687769"/>
              <a:ext cx="341378" cy="320032"/>
            </a:xfrm>
            <a:custGeom>
              <a:rect b="b" l="l" r="r" t="t"/>
              <a:pathLst>
                <a:path extrusionOk="0" h="9925" w="10634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67" name="Google Shape;567;p31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568" name="Google Shape;568;p31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rect b="b" l="l" r="r" t="t"/>
                <a:pathLst>
                  <a:path extrusionOk="0" h="1343" w="21415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31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rect b="b" l="l" r="r" t="t"/>
                <a:pathLst>
                  <a:path extrusionOk="0" h="1367" w="16611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70" name="Google Shape;570;p31"/>
          <p:cNvGrpSpPr/>
          <p:nvPr/>
        </p:nvGrpSpPr>
        <p:grpSpPr>
          <a:xfrm>
            <a:off x="8177451" y="4105603"/>
            <a:ext cx="502899" cy="502899"/>
            <a:chOff x="858700" y="1967475"/>
            <a:chExt cx="605100" cy="605100"/>
          </a:xfrm>
        </p:grpSpPr>
        <p:sp>
          <p:nvSpPr>
            <p:cNvPr id="571" name="Google Shape;571;p31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fmla="val 15109" name="adj"/>
              </a:avLst>
            </a:prstGeom>
            <a:solidFill>
              <a:schemeClr val="accent3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932654" y="2075711"/>
              <a:ext cx="457191" cy="388627"/>
            </a:xfrm>
            <a:custGeom>
              <a:rect b="b" l="l" r="r" t="t"/>
              <a:pathLst>
                <a:path extrusionOk="0" h="9051" w="10659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" name="Google Shape;573;p31"/>
          <p:cNvGrpSpPr/>
          <p:nvPr/>
        </p:nvGrpSpPr>
        <p:grpSpPr>
          <a:xfrm>
            <a:off x="8177500" y="3419800"/>
            <a:ext cx="502800" cy="502800"/>
            <a:chOff x="1627550" y="2017350"/>
            <a:chExt cx="502800" cy="502800"/>
          </a:xfrm>
        </p:grpSpPr>
        <p:sp>
          <p:nvSpPr>
            <p:cNvPr id="574" name="Google Shape;574;p31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fmla="val 25000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31"/>
          <p:cNvGrpSpPr/>
          <p:nvPr/>
        </p:nvGrpSpPr>
        <p:grpSpPr>
          <a:xfrm>
            <a:off x="8177501" y="2644294"/>
            <a:ext cx="629846" cy="592514"/>
            <a:chOff x="463701" y="2217961"/>
            <a:chExt cx="629846" cy="592514"/>
          </a:xfrm>
        </p:grpSpPr>
        <p:sp>
          <p:nvSpPr>
            <p:cNvPr id="577" name="Google Shape;577;p31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545925" y="2446300"/>
              <a:ext cx="338328" cy="225549"/>
            </a:xfrm>
            <a:custGeom>
              <a:rect b="b" l="l" r="r" t="t"/>
              <a:pathLst>
                <a:path extrusionOk="0" h="5806" w="8708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555887" y="2446307"/>
              <a:ext cx="318435" cy="106170"/>
            </a:xfrm>
            <a:custGeom>
              <a:rect b="b" l="l" r="r" t="t"/>
              <a:pathLst>
                <a:path extrusionOk="0" h="2733" w="8196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0" name="Google Shape;580;p31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1" name="Google Shape;581;p31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rect b="b" l="l" r="r" t="t"/>
                <a:pathLst>
                  <a:path extrusionOk="0" h="8777" w="9635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2" name="Google Shape;582;p31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rect b="b" l="l" r="r" t="t"/>
                <a:pathLst>
                  <a:path extrusionOk="0" h="3757" w="2196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83" name="Google Shape;583;p31"/>
          <p:cNvGrpSpPr/>
          <p:nvPr/>
        </p:nvGrpSpPr>
        <p:grpSpPr>
          <a:xfrm>
            <a:off x="8118400" y="475791"/>
            <a:ext cx="621000" cy="621000"/>
            <a:chOff x="416300" y="4058211"/>
            <a:chExt cx="621000" cy="621000"/>
          </a:xfrm>
        </p:grpSpPr>
        <p:sp>
          <p:nvSpPr>
            <p:cNvPr id="584" name="Google Shape;584;p31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aphicFrame>
        <p:nvGraphicFramePr>
          <p:cNvPr id="586" name="Google Shape;586;p31"/>
          <p:cNvGraphicFramePr/>
          <p:nvPr/>
        </p:nvGraphicFramePr>
        <p:xfrm>
          <a:off x="714250" y="1558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{FD69760A-485F-454C-AE37-8C288C05616E}</a:tableStyleId>
              </a:tblPr>
              <a:tblGrid>
                <a:gridCol w="1471150"/>
                <a:gridCol w="1471150"/>
                <a:gridCol w="1471150"/>
              </a:tblGrid>
              <a:tr h="46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</a:rPr>
                        <a:t>Data Type</a:t>
                      </a:r>
                      <a:endParaRPr b="1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</a:rPr>
                        <a:t>Example</a:t>
                      </a:r>
                      <a:endParaRPr b="1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accent5"/>
                          </a:solidFill>
                        </a:rPr>
                        <a:t>Explanation</a:t>
                      </a:r>
                      <a:endParaRPr b="1">
                        <a:solidFill>
                          <a:schemeClr val="accent5"/>
                        </a:solidFill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int64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42, -7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Whole numbers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float64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3.14, -5.6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Decimal numbers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bool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True, False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True or false (boolean)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06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object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“UNC”, “apple”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Text/strings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2"/>
          <p:cNvSpPr txBox="1"/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df.dtypes</a:t>
            </a:r>
            <a:endParaRPr sz="2900"/>
          </a:p>
        </p:txBody>
      </p:sp>
      <p:sp>
        <p:nvSpPr>
          <p:cNvPr id="592" name="Google Shape;592;p32"/>
          <p:cNvSpPr txBox="1"/>
          <p:nvPr>
            <p:ph idx="1" type="body"/>
          </p:nvPr>
        </p:nvSpPr>
        <p:spPr>
          <a:xfrm>
            <a:off x="715850" y="1600325"/>
            <a:ext cx="3915300" cy="25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df.dtypes</a:t>
            </a:r>
            <a:r>
              <a:rPr lang="en"/>
              <a:t> shows the data type of each column in a DataFrame</a:t>
            </a:r>
            <a:endParaRPr/>
          </a:p>
        </p:txBody>
      </p:sp>
      <p:grpSp>
        <p:nvGrpSpPr>
          <p:cNvPr id="593" name="Google Shape;593;p32"/>
          <p:cNvGrpSpPr/>
          <p:nvPr/>
        </p:nvGrpSpPr>
        <p:grpSpPr>
          <a:xfrm>
            <a:off x="8118400" y="475791"/>
            <a:ext cx="621000" cy="621000"/>
            <a:chOff x="416300" y="4058211"/>
            <a:chExt cx="621000" cy="621000"/>
          </a:xfrm>
        </p:grpSpPr>
        <p:sp>
          <p:nvSpPr>
            <p:cNvPr id="594" name="Google Shape;594;p32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fmla="val 15109" name="adj"/>
              </a:avLst>
            </a:prstGeom>
            <a:solidFill>
              <a:schemeClr val="accen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fmla="val 42536" name="adj"/>
              </a:avLst>
            </a:prstGeom>
            <a:solidFill>
              <a:schemeClr val="lt2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596" name="Google Shape;596;p32" title="Screenshot 2025-09-11 at 6.19.19 PM.png"/>
          <p:cNvPicPr preferRelativeResize="0"/>
          <p:nvPr/>
        </p:nvPicPr>
        <p:blipFill rotWithShape="1">
          <a:blip r:embed="rId3">
            <a:alphaModFix/>
          </a:blip>
          <a:srcRect b="0" l="0" r="0" t="2496"/>
          <a:stretch/>
        </p:blipFill>
        <p:spPr>
          <a:xfrm>
            <a:off x="1316325" y="2301076"/>
            <a:ext cx="3314826" cy="2164850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97" name="Google Shape;597;p32" title="Screenshot 2025-09-11 at 6.21.50 PM.png"/>
          <p:cNvPicPr preferRelativeResize="0"/>
          <p:nvPr/>
        </p:nvPicPr>
        <p:blipFill rotWithShape="1">
          <a:blip r:embed="rId4">
            <a:alphaModFix/>
          </a:blip>
          <a:srcRect b="3860" l="0" r="0" t="3125"/>
          <a:stretch/>
        </p:blipFill>
        <p:spPr>
          <a:xfrm>
            <a:off x="5366575" y="3154700"/>
            <a:ext cx="3143250" cy="1311225"/>
          </a:xfrm>
          <a:prstGeom prst="rect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98" name="Google Shape;598;p32"/>
          <p:cNvSpPr txBox="1"/>
          <p:nvPr/>
        </p:nvSpPr>
        <p:spPr>
          <a:xfrm>
            <a:off x="5504384" y="2663450"/>
            <a:ext cx="25125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Output:</a:t>
            </a:r>
            <a:endParaRPr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599" name="Google Shape;599;p32"/>
          <p:cNvSpPr/>
          <p:nvPr/>
        </p:nvSpPr>
        <p:spPr>
          <a:xfrm>
            <a:off x="4723913" y="3256600"/>
            <a:ext cx="549900" cy="253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WC UNC Fall 2025 Theme">
  <a:themeElements>
    <a:clrScheme name="Simple Light">
      <a:dk1>
        <a:srgbClr val="003046"/>
      </a:dk1>
      <a:lt1>
        <a:srgbClr val="E5EAFA"/>
      </a:lt1>
      <a:dk2>
        <a:srgbClr val="FFE8ED"/>
      </a:dk2>
      <a:lt2>
        <a:srgbClr val="CFDAFA"/>
      </a:lt2>
      <a:accent1>
        <a:srgbClr val="E0ECFB"/>
      </a:accent1>
      <a:accent2>
        <a:srgbClr val="FDF1E8"/>
      </a:accent2>
      <a:accent3>
        <a:srgbClr val="95DED5"/>
      </a:accent3>
      <a:accent4>
        <a:srgbClr val="A0DAF1"/>
      </a:accent4>
      <a:accent5>
        <a:srgbClr val="0B9B8F"/>
      </a:accent5>
      <a:accent6>
        <a:srgbClr val="EAC2E6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