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Bebas Neue"/>
      <p:regular r:id="rId10"/>
    </p:embeddedFont>
    <p:embeddedFont>
      <p:font typeface="Source Code Pro"/>
      <p:regular r:id="rId11"/>
      <p:bold r:id="rId12"/>
      <p:italic r:id="rId13"/>
      <p:boldItalic r:id="rId14"/>
    </p:embeddedFont>
    <p:embeddedFont>
      <p:font typeface="Rubik Black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SourceCodePro-regular.fntdata"/><Relationship Id="rId10" Type="http://schemas.openxmlformats.org/officeDocument/2006/relationships/font" Target="fonts/BebasNeue-regular.fntdata"/><Relationship Id="rId13" Type="http://schemas.openxmlformats.org/officeDocument/2006/relationships/font" Target="fonts/SourceCodePro-italic.fntdata"/><Relationship Id="rId12" Type="http://schemas.openxmlformats.org/officeDocument/2006/relationships/font" Target="fonts/SourceCodePro-bold.fntdata"/><Relationship Id="rId15" Type="http://schemas.openxmlformats.org/officeDocument/2006/relationships/font" Target="fonts/RubikBlack-bold.fntdata"/><Relationship Id="rId14" Type="http://schemas.openxmlformats.org/officeDocument/2006/relationships/font" Target="fonts/SourceCodePro-boldItalic.fntdata"/><Relationship Id="rId16" Type="http://schemas.openxmlformats.org/officeDocument/2006/relationships/font" Target="fonts/RubikBlack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4e1613f9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4e1613f9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Ezra Heinberg Section 5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833bf498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833bf498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Ezra Heinberg Section 5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833bf498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833bf498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Ezra Heinberg Section 5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833bf498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833bf498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Ezra Heinberg Section 5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833bf498f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833bf498f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Ezra Heinberg Section 5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None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0" name="Google Shape;180;p11"/>
          <p:cNvSpPr txBox="1"/>
          <p:nvPr>
            <p:ph hasCustomPrompt="1"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6" name="Google Shape;196;p13"/>
          <p:cNvSpPr txBox="1"/>
          <p:nvPr>
            <p:ph idx="1" type="subTitle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2" type="subTitle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3" type="subTitle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4" type="subTitle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hasCustomPrompt="1"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idx="5" type="subTitle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6" type="title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7" type="subTitle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8" type="title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9" type="subTitle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hasCustomPrompt="1" idx="13" type="title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14" type="subTitle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1" name="Google Shape;231;p14"/>
          <p:cNvSpPr txBox="1"/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2" name="Google Shape;232;p14"/>
          <p:cNvSpPr txBox="1"/>
          <p:nvPr>
            <p:ph idx="1" type="subTitle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6" name="Google Shape;246;p15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9" name="Google Shape;259;p16"/>
          <p:cNvSpPr txBox="1"/>
          <p:nvPr>
            <p:ph idx="1" type="subTitle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0" name="Google Shape;260;p16"/>
          <p:cNvSpPr txBox="1"/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AND_TWO_COLUMNS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4" name="Google Shape;274;p17"/>
          <p:cNvSpPr txBox="1"/>
          <p:nvPr>
            <p:ph idx="1" type="subTitle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0" name="Google Shape;290;p18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idx="1" type="subTitle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2" type="subTitle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idx="3" type="subTitle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4" type="subTitle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0" name="Google Shape;310;p19"/>
          <p:cNvSpPr txBox="1"/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idx="1" type="subTitle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19"/>
          <p:cNvSpPr txBox="1"/>
          <p:nvPr>
            <p:ph idx="2" type="subTitle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19"/>
          <p:cNvSpPr txBox="1"/>
          <p:nvPr>
            <p:ph idx="3" type="subTitle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19"/>
          <p:cNvSpPr txBox="1"/>
          <p:nvPr>
            <p:ph idx="4" type="subTitle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idx="5" type="subTitle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6" type="subTitle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0" name="Google Shape;330;p20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20"/>
          <p:cNvSpPr txBox="1"/>
          <p:nvPr>
            <p:ph idx="1" type="subTitle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20"/>
          <p:cNvSpPr txBox="1"/>
          <p:nvPr>
            <p:ph idx="2" type="subTitle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3" name="Google Shape;333;p20"/>
          <p:cNvSpPr txBox="1"/>
          <p:nvPr>
            <p:ph idx="3" type="subTitle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4" name="Google Shape;334;p20"/>
          <p:cNvSpPr txBox="1"/>
          <p:nvPr>
            <p:ph idx="4" type="subTitle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5" name="Google Shape;335;p20"/>
          <p:cNvSpPr txBox="1"/>
          <p:nvPr>
            <p:ph idx="5" type="subTitle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6" name="Google Shape;336;p20"/>
          <p:cNvSpPr txBox="1"/>
          <p:nvPr>
            <p:ph idx="6" type="subTitle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7" name="Google Shape;337;p20"/>
          <p:cNvSpPr txBox="1"/>
          <p:nvPr>
            <p:ph idx="7" type="subTitle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20"/>
          <p:cNvSpPr txBox="1"/>
          <p:nvPr>
            <p:ph idx="8" type="subTitle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None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2" name="Google Shape;352;p21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idx="1" type="subTitle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2" type="subTitle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3" type="subTitle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6" name="Google Shape;356;p21"/>
          <p:cNvSpPr txBox="1"/>
          <p:nvPr>
            <p:ph idx="4" type="subTitle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idx="5" type="subTitle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6" type="subTitle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7" type="subTitle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21"/>
          <p:cNvSpPr txBox="1"/>
          <p:nvPr>
            <p:ph idx="8" type="subTitle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21"/>
          <p:cNvSpPr txBox="1"/>
          <p:nvPr>
            <p:ph idx="9" type="subTitle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" name="Google Shape;362;p21"/>
          <p:cNvSpPr txBox="1"/>
          <p:nvPr>
            <p:ph idx="13" type="subTitle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21"/>
          <p:cNvSpPr txBox="1"/>
          <p:nvPr>
            <p:ph idx="14" type="subTitle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4" name="Google Shape;364;p21"/>
          <p:cNvSpPr txBox="1"/>
          <p:nvPr>
            <p:ph idx="15" type="subTitle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8" name="Google Shape;378;p22"/>
          <p:cNvSpPr txBox="1"/>
          <p:nvPr>
            <p:ph hasCustomPrompt="1" type="title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/>
          <p:nvPr>
            <p:ph idx="1" type="subTitle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0" name="Google Shape;380;p22"/>
          <p:cNvSpPr txBox="1"/>
          <p:nvPr>
            <p:ph hasCustomPrompt="1" idx="2" type="title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/>
          <p:nvPr>
            <p:ph idx="3" type="subTitle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2" name="Google Shape;382;p22"/>
          <p:cNvSpPr txBox="1"/>
          <p:nvPr>
            <p:ph hasCustomPrompt="1" idx="4" type="title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/>
          <p:nvPr>
            <p:ph idx="5" type="subTitle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96" name="Google Shape;396;p23"/>
          <p:cNvSpPr txBox="1"/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7" name="Google Shape;397;p23"/>
          <p:cNvSpPr txBox="1"/>
          <p:nvPr>
            <p:ph idx="1" type="subTitle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" name="Google Shape;61;p4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2" type="subTitle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3" type="subTitle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4" type="subTitle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4" name="Google Shape;94;p6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7" name="Google Shape;117;p7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4" name="Google Shape;164;p9"/>
          <p:cNvSpPr txBox="1"/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9"/>
          <p:cNvSpPr txBox="1"/>
          <p:nvPr>
            <p:ph idx="1" type="subTitle"/>
          </p:nvPr>
        </p:nvSpPr>
        <p:spPr>
          <a:xfrm>
            <a:off x="2209800" y="2826838"/>
            <a:ext cx="5029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050" y="113262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Common Mistakes When Representing Data</a:t>
            </a:r>
            <a:endParaRPr sz="4500"/>
          </a:p>
        </p:txBody>
      </p:sp>
      <p:grpSp>
        <p:nvGrpSpPr>
          <p:cNvPr id="406" name="Google Shape;406;p26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407" name="Google Shape;407;p26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6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410" name="Google Shape;410;p26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411" name="Google Shape;411;p26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2" name="Google Shape;412;p26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413" name="Google Shape;413;p26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14" name="Google Shape;414;p26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15" name="Google Shape;415;p26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416" name="Google Shape;416;p26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7" name="Google Shape;417;p26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418" name="Google Shape;418;p26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26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0" name="Google Shape;420;p26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1" name="Google Shape;421;p26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6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4" name="Google Shape;424;p26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425" name="Google Shape;425;p26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26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428" name="Google Shape;428;p26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 txBox="1"/>
          <p:nvPr>
            <p:ph type="title"/>
          </p:nvPr>
        </p:nvSpPr>
        <p:spPr>
          <a:xfrm>
            <a:off x="715100" y="731538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Line vs. Bar Chart for Categorical Data</a:t>
            </a:r>
            <a:endParaRPr sz="2900"/>
          </a:p>
        </p:txBody>
      </p:sp>
      <p:sp>
        <p:nvSpPr>
          <p:cNvPr id="435" name="Google Shape;435;p27"/>
          <p:cNvSpPr txBox="1"/>
          <p:nvPr/>
        </p:nvSpPr>
        <p:spPr>
          <a:xfrm>
            <a:off x="741575" y="1469575"/>
            <a:ext cx="7713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Using a line chart for categorical data 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suggests a time-based trend, which misrepresents the data. Instead, use a bar chart!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36" name="Google Shape;4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75" y="2335000"/>
            <a:ext cx="7713900" cy="2119036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8"/>
          <p:cNvSpPr txBox="1"/>
          <p:nvPr>
            <p:ph type="title"/>
          </p:nvPr>
        </p:nvSpPr>
        <p:spPr>
          <a:xfrm>
            <a:off x="715100" y="731538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Too Many Series in One Graph</a:t>
            </a:r>
            <a:endParaRPr sz="2900"/>
          </a:p>
        </p:txBody>
      </p:sp>
      <p:sp>
        <p:nvSpPr>
          <p:cNvPr id="442" name="Google Shape;442;p28"/>
          <p:cNvSpPr txBox="1"/>
          <p:nvPr/>
        </p:nvSpPr>
        <p:spPr>
          <a:xfrm>
            <a:off x="741575" y="1469575"/>
            <a:ext cx="7713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Using too many series to show a relationship can easily become confusing. Focus only on the most important categories, or split your data into multiple plots.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43" name="Google Shape;4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38" y="2267340"/>
            <a:ext cx="7824325" cy="219017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"/>
          <p:cNvSpPr txBox="1"/>
          <p:nvPr>
            <p:ph type="title"/>
          </p:nvPr>
        </p:nvSpPr>
        <p:spPr>
          <a:xfrm>
            <a:off x="715100" y="765376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Using Inconsistent Colors</a:t>
            </a:r>
            <a:endParaRPr sz="2400"/>
          </a:p>
        </p:txBody>
      </p:sp>
      <p:sp>
        <p:nvSpPr>
          <p:cNvPr id="449" name="Google Shape;449;p29"/>
          <p:cNvSpPr txBox="1"/>
          <p:nvPr/>
        </p:nvSpPr>
        <p:spPr>
          <a:xfrm>
            <a:off x="7397575" y="2050689"/>
            <a:ext cx="12186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Always keep colors consistent across visuals!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50" name="Google Shape;4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13" y="1331112"/>
            <a:ext cx="6720675" cy="3353525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0"/>
          <p:cNvSpPr txBox="1"/>
          <p:nvPr>
            <p:ph type="title"/>
          </p:nvPr>
        </p:nvSpPr>
        <p:spPr>
          <a:xfrm>
            <a:off x="715100" y="731538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Not Labeling Axes</a:t>
            </a:r>
            <a:endParaRPr sz="2900"/>
          </a:p>
        </p:txBody>
      </p:sp>
      <p:sp>
        <p:nvSpPr>
          <p:cNvPr id="456" name="Google Shape;456;p30"/>
          <p:cNvSpPr txBox="1"/>
          <p:nvPr/>
        </p:nvSpPr>
        <p:spPr>
          <a:xfrm>
            <a:off x="741575" y="1469575"/>
            <a:ext cx="771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Always put labels that make sense with the data on the X and Y axes!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57" name="Google Shape;45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38" y="2115075"/>
            <a:ext cx="7824325" cy="2443169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WC UNC Fall 2025 Theme">
  <a:themeElements>
    <a:clrScheme name="Simple Light">
      <a:dk1>
        <a:srgbClr val="003046"/>
      </a:dk1>
      <a:lt1>
        <a:srgbClr val="E5EAFA"/>
      </a:lt1>
      <a:dk2>
        <a:srgbClr val="FFE8ED"/>
      </a:dk2>
      <a:lt2>
        <a:srgbClr val="CFDAFA"/>
      </a:lt2>
      <a:accent1>
        <a:srgbClr val="E0ECFB"/>
      </a:accent1>
      <a:accent2>
        <a:srgbClr val="FDF1E8"/>
      </a:accent2>
      <a:accent3>
        <a:srgbClr val="95DED5"/>
      </a:accent3>
      <a:accent4>
        <a:srgbClr val="A0DAF1"/>
      </a:accent4>
      <a:accent5>
        <a:srgbClr val="0B9B8F"/>
      </a:accent5>
      <a:accent6>
        <a:srgbClr val="EAC2E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