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73" d="100"/>
          <a:sy n="73" d="100"/>
        </p:scale>
        <p:origin x="12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30.01.2020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23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049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61779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899590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55991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5694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BE451C3-0FF4-47C4-B829-773ADF60F88C}" type="datetimeFigureOut">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0991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6297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DA879A6-0FD0-4734-A311-86BFCA472E6E}" type="datetimeFigureOut">
              <a:rPr lang="en-US" smtClean="0"/>
              <a:t>1/30/2020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64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1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132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552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36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03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C8D7E02-BCB8-4D50-A234-369438C08659}" type="datetimeFigureOut">
              <a:rPr lang="en-US" smtClean="0"/>
              <a:t>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36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577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05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E451C3-0FF4-47C4-B829-773ADF60F88C}" type="datetimeFigureOut">
              <a:rPr lang="en-US" smtClean="0"/>
              <a:t>1/30/2020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3962501"/>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Capstone Project - The Battle of Neighborhoods</a:t>
            </a:r>
            <a:endParaRPr lang="en-US" dirty="0"/>
          </a:p>
        </p:txBody>
      </p:sp>
      <p:sp>
        <p:nvSpPr>
          <p:cNvPr id="3" name="Subtitle 2"/>
          <p:cNvSpPr>
            <a:spLocks noGrp="1"/>
          </p:cNvSpPr>
          <p:nvPr>
            <p:ph type="subTitle" idx="1"/>
          </p:nvPr>
        </p:nvSpPr>
        <p:spPr/>
        <p:txBody>
          <a:bodyPr/>
          <a:lstStyle/>
          <a:p>
            <a:r>
              <a:rPr lang="en-US" dirty="0"/>
              <a:t>Selecting the best location to open </a:t>
            </a:r>
            <a:r>
              <a:rPr lang="en-GB" dirty="0"/>
              <a:t>a Japanese Restaurant in Brooklyn</a:t>
            </a:r>
            <a:r>
              <a:rPr lang="tr-TR" dirty="0"/>
              <a:t>,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6" name="Picture 5">
            <a:extLst>
              <a:ext uri="{FF2B5EF4-FFF2-40B4-BE49-F238E27FC236}">
                <a16:creationId xmlns:a16="http://schemas.microsoft.com/office/drawing/2014/main" id="{0500855C-0F83-47A3-989F-EF1288979D75}"/>
              </a:ext>
            </a:extLst>
          </p:cNvPr>
          <p:cNvPicPr/>
          <p:nvPr/>
        </p:nvPicPr>
        <p:blipFill rotWithShape="1">
          <a:blip r:embed="rId2"/>
          <a:srcRect l="11409" t="24701" r="10053" b="5900"/>
          <a:stretch/>
        </p:blipFill>
        <p:spPr bwMode="auto">
          <a:xfrm>
            <a:off x="2408963" y="3118289"/>
            <a:ext cx="6748100" cy="360908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5" name="Picture 4">
            <a:extLst>
              <a:ext uri="{FF2B5EF4-FFF2-40B4-BE49-F238E27FC236}">
                <a16:creationId xmlns:a16="http://schemas.microsoft.com/office/drawing/2014/main" id="{A825AA90-051B-424F-8894-6CED98AA2D42}"/>
              </a:ext>
            </a:extLst>
          </p:cNvPr>
          <p:cNvPicPr/>
          <p:nvPr/>
        </p:nvPicPr>
        <p:blipFill rotWithShape="1">
          <a:blip r:embed="rId2"/>
          <a:srcRect l="16369" t="34405" r="10219" b="10900"/>
          <a:stretch/>
        </p:blipFill>
        <p:spPr bwMode="auto">
          <a:xfrm>
            <a:off x="1154955" y="2883877"/>
            <a:ext cx="9139227" cy="38696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6" name="Picture 5">
            <a:extLst>
              <a:ext uri="{FF2B5EF4-FFF2-40B4-BE49-F238E27FC236}">
                <a16:creationId xmlns:a16="http://schemas.microsoft.com/office/drawing/2014/main" id="{A84D7C0E-0857-45AF-9B8D-21CFA00AE62D}"/>
              </a:ext>
            </a:extLst>
          </p:cNvPr>
          <p:cNvPicPr/>
          <p:nvPr/>
        </p:nvPicPr>
        <p:blipFill rotWithShape="1">
          <a:blip r:embed="rId2"/>
          <a:srcRect l="16369" t="31758" r="8565" b="43247"/>
          <a:stretch/>
        </p:blipFill>
        <p:spPr bwMode="auto">
          <a:xfrm>
            <a:off x="2177369" y="3186519"/>
            <a:ext cx="8761412" cy="18373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6" name="Picture 5">
            <a:extLst>
              <a:ext uri="{FF2B5EF4-FFF2-40B4-BE49-F238E27FC236}">
                <a16:creationId xmlns:a16="http://schemas.microsoft.com/office/drawing/2014/main" id="{CDE1FF04-030A-4205-A588-BB29BB6987CA}"/>
              </a:ext>
            </a:extLst>
          </p:cNvPr>
          <p:cNvPicPr/>
          <p:nvPr/>
        </p:nvPicPr>
        <p:blipFill rotWithShape="1">
          <a:blip r:embed="rId2"/>
          <a:srcRect l="16700" t="33230" r="10052" b="6488"/>
          <a:stretch/>
        </p:blipFill>
        <p:spPr bwMode="auto">
          <a:xfrm>
            <a:off x="2959417" y="2607285"/>
            <a:ext cx="8077628" cy="40939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5" name="Picture 4">
            <a:extLst>
              <a:ext uri="{FF2B5EF4-FFF2-40B4-BE49-F238E27FC236}">
                <a16:creationId xmlns:a16="http://schemas.microsoft.com/office/drawing/2014/main" id="{7A81EFC3-15BE-466A-9986-D2AC21FFE970}"/>
              </a:ext>
            </a:extLst>
          </p:cNvPr>
          <p:cNvPicPr/>
          <p:nvPr/>
        </p:nvPicPr>
        <p:blipFill rotWithShape="1">
          <a:blip r:embed="rId2"/>
          <a:srcRect l="16866" t="24701" r="9721" b="5901"/>
          <a:stretch/>
        </p:blipFill>
        <p:spPr bwMode="auto">
          <a:xfrm>
            <a:off x="2770913" y="2540338"/>
            <a:ext cx="6960916" cy="42262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4" name="Picture 3">
            <a:extLst>
              <a:ext uri="{FF2B5EF4-FFF2-40B4-BE49-F238E27FC236}">
                <a16:creationId xmlns:a16="http://schemas.microsoft.com/office/drawing/2014/main" id="{B8C4C834-CFA4-4EE6-B1F7-97BC6073676F}"/>
              </a:ext>
            </a:extLst>
          </p:cNvPr>
          <p:cNvPicPr/>
          <p:nvPr/>
        </p:nvPicPr>
        <p:blipFill rotWithShape="1">
          <a:blip r:embed="rId2"/>
          <a:srcRect l="31084" t="28818" r="3605" b="15311"/>
          <a:stretch/>
        </p:blipFill>
        <p:spPr bwMode="auto">
          <a:xfrm>
            <a:off x="1737360" y="2162990"/>
            <a:ext cx="7746365" cy="44337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fontScale="85000"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Japanese restaurants have become so popular in the United States now it seems that there is  one on every corner, not only in major cities but also in smaller cities. Starting a Japanese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Brooklyn area, so I focus on that borough during my analysis. We define potential neighborhood based on the number of sushi bars which are operating right in each neighborhood. Brooklyn has full potential but also is a very challenging district to open a business because of high competition. New Japanese restaurant should be open in an area that inadequate neighborhood in this way the bar can attract more customers. Therefore, this analysis necessary to ensure that we have enough customers and that we are not so close to other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normAutofit/>
          </a:bodyPr>
          <a:lstStyle/>
          <a:p>
            <a:r>
              <a:rPr lang="en-US" dirty="0"/>
              <a:t>To identify the characteristics of our competitors' venues in </a:t>
            </a:r>
            <a:r>
              <a:rPr lang="en-GB" dirty="0"/>
              <a:t>Brooklyn</a:t>
            </a:r>
            <a:r>
              <a:rPr lang="en-US" dirty="0"/>
              <a:t>, we would first need to find out the number of </a:t>
            </a:r>
            <a:r>
              <a:rPr lang="en-GB" dirty="0"/>
              <a:t>Japanese restaurants </a:t>
            </a:r>
            <a:r>
              <a:rPr lang="tr-TR" dirty="0"/>
              <a:t>in </a:t>
            </a:r>
            <a:r>
              <a:rPr lang="en-GB" dirty="0"/>
              <a:t>the borough</a:t>
            </a:r>
            <a:r>
              <a:rPr lang="tr-TR" dirty="0"/>
              <a:t> </a:t>
            </a:r>
            <a:r>
              <a:rPr lang="en-US" dirty="0"/>
              <a:t>currently and their location.</a:t>
            </a:r>
          </a:p>
          <a:p>
            <a:r>
              <a:rPr lang="en-US" dirty="0"/>
              <a:t>We then used Google Map API to find their geographic coordinates based on their postal code addresses.</a:t>
            </a:r>
            <a:endParaRPr lang="tr-TR" dirty="0"/>
          </a:p>
          <a:p>
            <a:r>
              <a:rPr lang="tr-TR" dirty="0"/>
              <a:t>In </a:t>
            </a:r>
            <a:r>
              <a:rPr lang="en-GB" dirty="0"/>
              <a:t>Brooklyn</a:t>
            </a:r>
            <a:r>
              <a:rPr lang="tr-TR" dirty="0"/>
              <a:t>, </a:t>
            </a:r>
            <a:r>
              <a:rPr lang="en-GB" dirty="0"/>
              <a:t>817</a:t>
            </a:r>
            <a:r>
              <a:rPr lang="tr-TR" dirty="0"/>
              <a:t> </a:t>
            </a:r>
            <a:r>
              <a:rPr lang="en-GB" dirty="0"/>
              <a:t>Japanese restaurants </a:t>
            </a:r>
            <a:r>
              <a:rPr lang="tr-TR" dirty="0"/>
              <a:t>are currently operating. </a:t>
            </a:r>
          </a:p>
          <a:p>
            <a:pPr marL="0" indent="0">
              <a:buNone/>
            </a:pPr>
            <a:endParaRPr lang="tr-TR" dirty="0"/>
          </a:p>
          <a:p>
            <a:pPr marL="0" indent="0">
              <a:buNone/>
            </a:pPr>
            <a:endParaRPr lang="en-US" dirty="0"/>
          </a:p>
        </p:txBody>
      </p:sp>
      <p:pic>
        <p:nvPicPr>
          <p:cNvPr id="4" name="Picture 3">
            <a:extLst>
              <a:ext uri="{FF2B5EF4-FFF2-40B4-BE49-F238E27FC236}">
                <a16:creationId xmlns:a16="http://schemas.microsoft.com/office/drawing/2014/main" id="{4E7729D2-0253-4051-A783-54B35406110E}"/>
              </a:ext>
            </a:extLst>
          </p:cNvPr>
          <p:cNvPicPr>
            <a:picLocks noChangeAspect="1"/>
          </p:cNvPicPr>
          <p:nvPr/>
        </p:nvPicPr>
        <p:blipFill rotWithShape="1">
          <a:blip r:embed="rId3"/>
          <a:srcRect l="9473" t="73266" r="10322" b="16937"/>
          <a:stretch/>
        </p:blipFill>
        <p:spPr>
          <a:xfrm>
            <a:off x="1416212" y="5433201"/>
            <a:ext cx="9778657" cy="671571"/>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fontScale="92500" lnSpcReduction="10000"/>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4" name="Picture 3">
            <a:extLst>
              <a:ext uri="{FF2B5EF4-FFF2-40B4-BE49-F238E27FC236}">
                <a16:creationId xmlns:a16="http://schemas.microsoft.com/office/drawing/2014/main" id="{6986DEE6-9DA6-4B00-8E48-2751B099EAA0}"/>
              </a:ext>
            </a:extLst>
          </p:cNvPr>
          <p:cNvPicPr>
            <a:picLocks noChangeAspect="1"/>
          </p:cNvPicPr>
          <p:nvPr/>
        </p:nvPicPr>
        <p:blipFill rotWithShape="1">
          <a:blip r:embed="rId3"/>
          <a:srcRect l="11464" t="50000" r="14731" b="27608"/>
          <a:stretch/>
        </p:blipFill>
        <p:spPr>
          <a:xfrm>
            <a:off x="1907178" y="3705999"/>
            <a:ext cx="8998344" cy="1534886"/>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Brooklyn, New York. </a:t>
            </a:r>
            <a:endParaRPr lang="tr-TR" dirty="0"/>
          </a:p>
          <a:p>
            <a:r>
              <a:rPr lang="en-US" dirty="0"/>
              <a:t>After that, explore function to get Japanese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5" name="Picture 4">
            <a:extLst>
              <a:ext uri="{FF2B5EF4-FFF2-40B4-BE49-F238E27FC236}">
                <a16:creationId xmlns:a16="http://schemas.microsoft.com/office/drawing/2014/main" id="{A8AEF40D-9B7D-4AE1-92A7-59BB3A4DF678}"/>
              </a:ext>
            </a:extLst>
          </p:cNvPr>
          <p:cNvPicPr>
            <a:picLocks noChangeAspect="1"/>
          </p:cNvPicPr>
          <p:nvPr/>
        </p:nvPicPr>
        <p:blipFill rotWithShape="1">
          <a:blip r:embed="rId3"/>
          <a:srcRect l="16607" t="36807" r="10000" b="20366"/>
          <a:stretch/>
        </p:blipFill>
        <p:spPr>
          <a:xfrm>
            <a:off x="785451" y="2454403"/>
            <a:ext cx="10912562" cy="358010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5" name="Picture 4">
            <a:extLst>
              <a:ext uri="{FF2B5EF4-FFF2-40B4-BE49-F238E27FC236}">
                <a16:creationId xmlns:a16="http://schemas.microsoft.com/office/drawing/2014/main" id="{694F964B-FDCA-4631-A188-1D114D2795C1}"/>
              </a:ext>
            </a:extLst>
          </p:cNvPr>
          <p:cNvPicPr/>
          <p:nvPr/>
        </p:nvPicPr>
        <p:blipFill rotWithShape="1">
          <a:blip r:embed="rId2"/>
          <a:srcRect l="31582" t="31170" r="6580" b="21486"/>
          <a:stretch/>
        </p:blipFill>
        <p:spPr bwMode="auto">
          <a:xfrm>
            <a:off x="457200" y="2577938"/>
            <a:ext cx="8437108" cy="3827644"/>
          </a:xfrm>
          <a:prstGeom prst="rect">
            <a:avLst/>
          </a:prstGeom>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D3881B46-F937-4238-BBE9-1894281DFA93}"/>
              </a:ext>
            </a:extLst>
          </p:cNvPr>
          <p:cNvSpPr/>
          <p:nvPr/>
        </p:nvSpPr>
        <p:spPr>
          <a:xfrm flipH="1">
            <a:off x="9235438" y="3197238"/>
            <a:ext cx="2499361" cy="2968248"/>
          </a:xfrm>
          <a:prstGeom prst="rect">
            <a:avLst/>
          </a:prstGeom>
        </p:spPr>
        <p:txBody>
          <a:bodyPr wrap="square">
            <a:spAutoFit/>
          </a:bodyPr>
          <a:lstStyle/>
          <a:p>
            <a:pPr algn="r">
              <a:lnSpc>
                <a:spcPct val="150000"/>
              </a:lnSpc>
              <a:spcAft>
                <a:spcPts val="0"/>
              </a:spcAft>
            </a:pPr>
            <a:r>
              <a:rPr lang="en-US" sz="3200" dirty="0">
                <a:latin typeface="Futura Bk BT" panose="020B0502020204020303" pitchFamily="34" charset="0"/>
                <a:ea typeface="Calibri" panose="020F0502020204030204" pitchFamily="34" charset="0"/>
                <a:cs typeface="Times New Roman" panose="02020603050405020304" pitchFamily="18" charset="0"/>
              </a:rPr>
              <a:t>Japanese </a:t>
            </a:r>
          </a:p>
          <a:p>
            <a:pPr algn="r">
              <a:lnSpc>
                <a:spcPct val="150000"/>
              </a:lnSpc>
              <a:spcAft>
                <a:spcPts val="0"/>
              </a:spcAft>
            </a:pPr>
            <a:r>
              <a:rPr lang="en-US" sz="3200" dirty="0">
                <a:latin typeface="Futura Bk BT" panose="020B0502020204020303" pitchFamily="34" charset="0"/>
                <a:ea typeface="Calibri" panose="020F0502020204030204" pitchFamily="34" charset="0"/>
                <a:cs typeface="Times New Roman" panose="02020603050405020304" pitchFamily="18" charset="0"/>
              </a:rPr>
              <a:t>Restaurants in </a:t>
            </a:r>
          </a:p>
          <a:p>
            <a:pPr algn="r">
              <a:lnSpc>
                <a:spcPct val="150000"/>
              </a:lnSpc>
              <a:spcAft>
                <a:spcPts val="0"/>
              </a:spcAft>
            </a:pPr>
            <a:r>
              <a:rPr lang="en-US" sz="3200" dirty="0">
                <a:latin typeface="Futura Bk BT" panose="020B0502020204020303" pitchFamily="34" charset="0"/>
                <a:ea typeface="Calibri" panose="020F0502020204030204" pitchFamily="34" charset="0"/>
                <a:cs typeface="Times New Roman" panose="02020603050405020304" pitchFamily="18" charset="0"/>
              </a:rPr>
              <a:t>Brooklyn</a:t>
            </a:r>
            <a:endParaRPr lang="en-GB"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5" name="Picture 4">
            <a:extLst>
              <a:ext uri="{FF2B5EF4-FFF2-40B4-BE49-F238E27FC236}">
                <a16:creationId xmlns:a16="http://schemas.microsoft.com/office/drawing/2014/main" id="{7EEB6843-C0C7-4E7C-BE34-7C100B041073}"/>
              </a:ext>
            </a:extLst>
          </p:cNvPr>
          <p:cNvPicPr/>
          <p:nvPr/>
        </p:nvPicPr>
        <p:blipFill rotWithShape="1">
          <a:blip r:embed="rId3"/>
          <a:srcRect l="27778" t="34699" r="2778" b="34718"/>
          <a:stretch/>
        </p:blipFill>
        <p:spPr bwMode="auto">
          <a:xfrm>
            <a:off x="2799942" y="4104414"/>
            <a:ext cx="8506186" cy="24107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189139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267</TotalTime>
  <Words>622</Words>
  <Application>Microsoft Office PowerPoint</Application>
  <PresentationFormat>Widescreen</PresentationFormat>
  <Paragraphs>56</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Futura Bk BT</vt:lpstr>
      <vt:lpstr>Times New Roman</vt:lpstr>
      <vt:lpstr>Trebuchet MS</vt:lpstr>
      <vt:lpstr>Berlin</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Abah, Ezra Ojoajogwu</cp:lastModifiedBy>
  <cp:revision>22</cp:revision>
  <dcterms:created xsi:type="dcterms:W3CDTF">2019-01-13T13:58:47Z</dcterms:created>
  <dcterms:modified xsi:type="dcterms:W3CDTF">2020-01-30T03:49:14Z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