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4"/>
  </p:sldMasterIdLst>
  <p:notesMasterIdLst>
    <p:notesMasterId r:id="rId23"/>
  </p:notesMasterIdLst>
  <p:sldIdLst>
    <p:sldId id="256" r:id="rId5"/>
    <p:sldId id="260" r:id="rId6"/>
    <p:sldId id="262" r:id="rId7"/>
    <p:sldId id="261" r:id="rId8"/>
    <p:sldId id="257" r:id="rId9"/>
    <p:sldId id="263" r:id="rId10"/>
    <p:sldId id="266" r:id="rId11"/>
    <p:sldId id="268" r:id="rId12"/>
    <p:sldId id="265" r:id="rId13"/>
    <p:sldId id="267" r:id="rId14"/>
    <p:sldId id="270" r:id="rId15"/>
    <p:sldId id="271" r:id="rId16"/>
    <p:sldId id="272" r:id="rId17"/>
    <p:sldId id="274" r:id="rId18"/>
    <p:sldId id="273" r:id="rId19"/>
    <p:sldId id="276" r:id="rId20"/>
    <p:sldId id="269"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AA6F9F-391A-4019-A160-410B55DA0B78}" v="99" dt="2023-07-15T16:25:07.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68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pPr/>
              <a:t>8/4/2023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pPr/>
              <a:t>‹#›</a:t>
            </a:fld>
            <a:endParaRPr lang="en-US" dirty="0"/>
          </a:p>
        </p:txBody>
      </p:sp>
    </p:spTree>
    <p:extLst>
      <p:ext uri="{BB962C8B-B14F-4D97-AF65-F5344CB8AC3E}">
        <p14:creationId xmlns=""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3A750590-9F9A-443B-9295-A3931D8194B1}" type="datetime1">
              <a:rPr lang="en-US" smtClean="0"/>
              <a:pPr/>
              <a:t>8/4/2023</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96F347-1B2F-4097-AEB5-4A26FB45D67A}" type="datetime1">
              <a:rPr lang="en-US" smtClean="0"/>
              <a:pPr/>
              <a:t>8/4/2023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8CC1DEE0-34E5-4E0F-BEC1-4B8835F82CD1}" type="datetime1">
              <a:rPr lang="en-US" smtClean="0"/>
              <a:pPr/>
              <a:t>8/4/2023</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75B4BE-627A-4EC1-99E1-6F1AA97AB802}" type="datetime1">
              <a:rPr lang="en-US" smtClean="0"/>
              <a:pPr/>
              <a:t>8/4/2023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78BFACF8-E63D-4673-A128-83547867BB7A}" type="datetime1">
              <a:rPr lang="en-US" smtClean="0"/>
              <a:pPr/>
              <a:t>8/4/2023</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BED6AC-4FBA-40BD-BE75-20DB64DA4BAD}" type="datetime1">
              <a:rPr lang="en-US" smtClean="0"/>
              <a:pPr/>
              <a:t>8/4/2023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933C87-D201-458A-93C0-8EDD9AC92D93}" type="datetime1">
              <a:rPr lang="en-US" smtClean="0"/>
              <a:pPr/>
              <a:t>8/4/2023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6CE6829-5A25-485A-91B1-5D6D58BB9F23}" type="datetime1">
              <a:rPr lang="en-US" smtClean="0"/>
              <a:pPr/>
              <a:t>8/4/2023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912F5CD-23D0-4DD1-85B1-71F1825FB3EC}" type="datetime1">
              <a:rPr lang="en-US" smtClean="0"/>
              <a:pPr/>
              <a:t>8/4/2023</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BA5035-C284-496A-B076-BA73A8FA5D8B}" type="datetime1">
              <a:rPr lang="en-US" smtClean="0"/>
              <a:pPr/>
              <a:t>8/4/2023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40EB420-1875-490A-8C4B-7AAB939FBE08}" type="datetime1">
              <a:rPr lang="en-US" smtClean="0"/>
              <a:pPr/>
              <a:t>8/4/2023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D9359126-4846-4E88-BDD9-5585CC877E47}" type="datetime1">
              <a:rPr lang="en-US" smtClean="0"/>
              <a:pPr/>
              <a:t>8/4/2023</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B82EF61-F733-9127-EEDD-457E724FE873}"/>
              </a:ext>
            </a:extLst>
          </p:cNvPr>
          <p:cNvSpPr>
            <a:spLocks noGrp="1"/>
          </p:cNvSpPr>
          <p:nvPr>
            <p:ph type="ctrTitle"/>
          </p:nvPr>
        </p:nvSpPr>
        <p:spPr>
          <a:xfrm>
            <a:off x="1260764" y="964329"/>
            <a:ext cx="9448800" cy="2501659"/>
          </a:xfrm>
        </p:spPr>
        <p:txBody>
          <a:bodyPr>
            <a:normAutofit/>
          </a:bodyPr>
          <a:lstStyle/>
          <a:p>
            <a:pPr algn="ct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ANALYTICS </a:t>
            </a:r>
          </a:p>
        </p:txBody>
      </p:sp>
      <p:sp>
        <p:nvSpPr>
          <p:cNvPr id="8" name="Subtitle 7">
            <a:extLst>
              <a:ext uri="{FF2B5EF4-FFF2-40B4-BE49-F238E27FC236}">
                <a16:creationId xmlns="" xmlns:a16="http://schemas.microsoft.com/office/drawing/2014/main" id="{E6BB711E-213B-94A0-891D-25DDD6E38706}"/>
              </a:ext>
            </a:extLst>
          </p:cNvPr>
          <p:cNvSpPr>
            <a:spLocks noGrp="1"/>
          </p:cNvSpPr>
          <p:nvPr>
            <p:ph type="subTitle" idx="1"/>
          </p:nvPr>
        </p:nvSpPr>
        <p:spPr>
          <a:xfrm>
            <a:off x="1043709" y="4267627"/>
            <a:ext cx="10472928" cy="1752600"/>
          </a:xfrm>
        </p:spPr>
        <p:txBody>
          <a:bodyPr/>
          <a:lstStyle/>
          <a:p>
            <a:r>
              <a:rPr lang="en-IN" dirty="0"/>
              <a:t>                                                                 </a:t>
            </a:r>
            <a:r>
              <a:rPr lang="en-IN" dirty="0">
                <a:latin typeface="Times New Roman" panose="02020603050405020304" pitchFamily="18" charset="0"/>
                <a:cs typeface="Times New Roman" panose="02020603050405020304" pitchFamily="18" charset="0"/>
              </a:rPr>
              <a:t>-Uncover, Analyze, Thrive</a:t>
            </a:r>
          </a:p>
        </p:txBody>
      </p:sp>
    </p:spTree>
    <p:extLst>
      <p:ext uri="{BB962C8B-B14F-4D97-AF65-F5344CB8AC3E}">
        <p14:creationId xmlns=""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6C3F275-BA08-843D-2CAB-81E6DB94BA6A}"/>
              </a:ext>
            </a:extLst>
          </p:cNvPr>
          <p:cNvSpPr txBox="1"/>
          <p:nvPr/>
        </p:nvSpPr>
        <p:spPr>
          <a:xfrm>
            <a:off x="284672" y="238019"/>
            <a:ext cx="11533517" cy="2031325"/>
          </a:xfrm>
          <a:prstGeom prst="rect">
            <a:avLst/>
          </a:prstGeom>
          <a:noFill/>
        </p:spPr>
        <p:txBody>
          <a:bodyPr wrap="square" rtlCol="0">
            <a:spAutoFit/>
          </a:bodyPr>
          <a:lstStyle/>
          <a:p>
            <a:endParaRPr lang="en-US" dirty="0"/>
          </a:p>
          <a:p>
            <a:r>
              <a:rPr lang="en-US" dirty="0"/>
              <a:t>                                                          </a:t>
            </a:r>
          </a:p>
          <a:p>
            <a:r>
              <a:rPr lang="en-US" dirty="0"/>
              <a:t>                                                </a:t>
            </a:r>
            <a:r>
              <a:rPr lang="en-US" dirty="0">
                <a:latin typeface="Times New Roman" panose="02020603050405020304" pitchFamily="18" charset="0"/>
                <a:cs typeface="Times New Roman" panose="02020603050405020304" pitchFamily="18" charset="0"/>
              </a:rPr>
              <a:t>Firstly, we imported required libraries for the project, then we fetched an                   .                                           .                                    .csv(comma separated values) file which contains our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work on preparing the raw data and making it suitable for data analysis. When creating a data analysis project, while doing any operation with data, it is mandatory to clean it and put in a formatted way.</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6BBDDE58-9723-73BB-DDD1-61BDB94EA1FA}"/>
              </a:ext>
            </a:extLst>
          </p:cNvPr>
          <p:cNvPicPr>
            <a:picLocks noChangeAspect="1"/>
          </p:cNvPicPr>
          <p:nvPr/>
        </p:nvPicPr>
        <p:blipFill>
          <a:blip r:embed="rId2"/>
          <a:stretch>
            <a:fillRect/>
          </a:stretch>
        </p:blipFill>
        <p:spPr>
          <a:xfrm>
            <a:off x="204158" y="2703623"/>
            <a:ext cx="5992184" cy="2308324"/>
          </a:xfrm>
          <a:prstGeom prst="rect">
            <a:avLst/>
          </a:prstGeom>
        </p:spPr>
      </p:pic>
      <p:pic>
        <p:nvPicPr>
          <p:cNvPr id="9" name="Picture 8">
            <a:extLst>
              <a:ext uri="{FF2B5EF4-FFF2-40B4-BE49-F238E27FC236}">
                <a16:creationId xmlns="" xmlns:a16="http://schemas.microsoft.com/office/drawing/2014/main" id="{71E6FB69-54C9-4BF2-ABB2-F024827868CD}"/>
              </a:ext>
            </a:extLst>
          </p:cNvPr>
          <p:cNvPicPr>
            <a:picLocks noChangeAspect="1"/>
          </p:cNvPicPr>
          <p:nvPr/>
        </p:nvPicPr>
        <p:blipFill>
          <a:blip r:embed="rId3"/>
          <a:stretch>
            <a:fillRect/>
          </a:stretch>
        </p:blipFill>
        <p:spPr>
          <a:xfrm>
            <a:off x="4201502" y="2388607"/>
            <a:ext cx="7423598" cy="3752796"/>
          </a:xfrm>
          <a:prstGeom prst="rect">
            <a:avLst/>
          </a:prstGeom>
        </p:spPr>
      </p:pic>
    </p:spTree>
    <p:extLst>
      <p:ext uri="{BB962C8B-B14F-4D97-AF65-F5344CB8AC3E}">
        <p14:creationId xmlns="" xmlns:p14="http://schemas.microsoft.com/office/powerpoint/2010/main" val="131361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21099FC-A0B6-A9C3-D327-1EDC052DBEE3}"/>
              </a:ext>
            </a:extLst>
          </p:cNvPr>
          <p:cNvSpPr txBox="1"/>
          <p:nvPr/>
        </p:nvSpPr>
        <p:spPr>
          <a:xfrm>
            <a:off x="172528" y="43132"/>
            <a:ext cx="11326483" cy="3139321"/>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Our first task is data cleaning and manipulation </a:t>
            </a:r>
          </a:p>
          <a:p>
            <a:r>
              <a:rPr lang="en-US" dirty="0">
                <a:latin typeface="Times New Roman" panose="02020603050405020304" pitchFamily="18" charset="0"/>
                <a:cs typeface="Times New Roman" panose="02020603050405020304" pitchFamily="18" charset="0"/>
              </a:rPr>
              <a:t>which is done by identifying the missing values, </a:t>
            </a:r>
          </a:p>
          <a:p>
            <a:r>
              <a:rPr lang="en-US" dirty="0">
                <a:latin typeface="Times New Roman" panose="02020603050405020304" pitchFamily="18" charset="0"/>
                <a:cs typeface="Times New Roman" panose="02020603050405020304" pitchFamily="18" charset="0"/>
              </a:rPr>
              <a:t>remove columns or replace it with appropriate</a:t>
            </a:r>
          </a:p>
          <a:p>
            <a:r>
              <a:rPr lang="en-US" dirty="0">
                <a:latin typeface="Times New Roman" panose="02020603050405020304" pitchFamily="18" charset="0"/>
                <a:cs typeface="Times New Roman" panose="02020603050405020304" pitchFamily="18" charset="0"/>
              </a:rPr>
              <a:t>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we start visualizing the data given on entities</a:t>
            </a:r>
            <a:r>
              <a:rPr lang="en-US" dirty="0"/>
              <a:t>.</a:t>
            </a:r>
            <a:endParaRPr lang="en-IN" dirty="0"/>
          </a:p>
        </p:txBody>
      </p:sp>
      <p:pic>
        <p:nvPicPr>
          <p:cNvPr id="5" name="Picture 4">
            <a:extLst>
              <a:ext uri="{FF2B5EF4-FFF2-40B4-BE49-F238E27FC236}">
                <a16:creationId xmlns="" xmlns:a16="http://schemas.microsoft.com/office/drawing/2014/main" id="{2DA21864-9F77-F90D-20E6-D555F1C6B10D}"/>
              </a:ext>
            </a:extLst>
          </p:cNvPr>
          <p:cNvPicPr>
            <a:picLocks noChangeAspect="1"/>
          </p:cNvPicPr>
          <p:nvPr/>
        </p:nvPicPr>
        <p:blipFill>
          <a:blip r:embed="rId2"/>
          <a:stretch>
            <a:fillRect/>
          </a:stretch>
        </p:blipFill>
        <p:spPr>
          <a:xfrm>
            <a:off x="6302845" y="1194562"/>
            <a:ext cx="5196166" cy="4882551"/>
          </a:xfrm>
          <a:prstGeom prst="rect">
            <a:avLst/>
          </a:prstGeom>
        </p:spPr>
      </p:pic>
      <p:cxnSp>
        <p:nvCxnSpPr>
          <p:cNvPr id="8" name="Straight Arrow Connector 7">
            <a:extLst>
              <a:ext uri="{FF2B5EF4-FFF2-40B4-BE49-F238E27FC236}">
                <a16:creationId xmlns="" xmlns:a16="http://schemas.microsoft.com/office/drawing/2014/main" id="{F99CE01E-CFB0-1395-25FA-9C215034EEC9}"/>
              </a:ext>
            </a:extLst>
          </p:cNvPr>
          <p:cNvCxnSpPr>
            <a:cxnSpLocks/>
          </p:cNvCxnSpPr>
          <p:nvPr/>
        </p:nvCxnSpPr>
        <p:spPr>
          <a:xfrm>
            <a:off x="4787660" y="1992702"/>
            <a:ext cx="14147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1EEA4023-E504-A4F7-F9AC-2B62BF0BB495}"/>
              </a:ext>
            </a:extLst>
          </p:cNvPr>
          <p:cNvCxnSpPr/>
          <p:nvPr/>
        </p:nvCxnSpPr>
        <p:spPr>
          <a:xfrm>
            <a:off x="3536830" y="3216959"/>
            <a:ext cx="0" cy="212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296BFB6-D157-B676-B346-460815C9BF1A}"/>
              </a:ext>
            </a:extLst>
          </p:cNvPr>
          <p:cNvPicPr>
            <a:picLocks noChangeAspect="1"/>
          </p:cNvPicPr>
          <p:nvPr/>
        </p:nvPicPr>
        <p:blipFill>
          <a:blip r:embed="rId3"/>
          <a:stretch>
            <a:fillRect/>
          </a:stretch>
        </p:blipFill>
        <p:spPr>
          <a:xfrm>
            <a:off x="803136" y="3678274"/>
            <a:ext cx="4760902" cy="2604565"/>
          </a:xfrm>
          <a:prstGeom prst="rect">
            <a:avLst/>
          </a:prstGeom>
        </p:spPr>
      </p:pic>
      <p:sp>
        <p:nvSpPr>
          <p:cNvPr id="3" name="TextBox 2">
            <a:extLst>
              <a:ext uri="{FF2B5EF4-FFF2-40B4-BE49-F238E27FC236}">
                <a16:creationId xmlns="" xmlns:a16="http://schemas.microsoft.com/office/drawing/2014/main" id="{0E8C8368-4A55-9BD1-9224-E84AF14AD2C8}"/>
              </a:ext>
            </a:extLst>
          </p:cNvPr>
          <p:cNvSpPr txBox="1"/>
          <p:nvPr/>
        </p:nvSpPr>
        <p:spPr>
          <a:xfrm>
            <a:off x="2583219" y="577446"/>
            <a:ext cx="7004649" cy="523220"/>
          </a:xfrm>
          <a:prstGeom prst="rect">
            <a:avLst/>
          </a:prstGeom>
          <a:noFill/>
        </p:spPr>
        <p:txBody>
          <a:bodyPr wrap="square" rtlCol="0">
            <a:spAutoFit/>
          </a:bodyPr>
          <a:lstStyle/>
          <a:p>
            <a:r>
              <a:rPr lang="en-IN" sz="2400" b="1" dirty="0"/>
              <a:t>                   </a:t>
            </a:r>
            <a:r>
              <a:rPr lang="en-IN" sz="2800" u="sng" dirty="0">
                <a:latin typeface="Times New Roman" panose="02020603050405020304" pitchFamily="18" charset="0"/>
                <a:cs typeface="Times New Roman" panose="02020603050405020304" pitchFamily="18" charset="0"/>
              </a:rPr>
              <a:t>Cleaning and Analysing the data</a:t>
            </a:r>
          </a:p>
        </p:txBody>
      </p:sp>
    </p:spTree>
    <p:extLst>
      <p:ext uri="{BB962C8B-B14F-4D97-AF65-F5344CB8AC3E}">
        <p14:creationId xmlns="" xmlns:p14="http://schemas.microsoft.com/office/powerpoint/2010/main" val="16703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81224AF-7737-F338-194B-199F6EDEB8DE}"/>
              </a:ext>
            </a:extLst>
          </p:cNvPr>
          <p:cNvSpPr txBox="1"/>
          <p:nvPr/>
        </p:nvSpPr>
        <p:spPr>
          <a:xfrm>
            <a:off x="1618160" y="643061"/>
            <a:ext cx="9937630" cy="1015663"/>
          </a:xfrm>
          <a:prstGeom prst="rect">
            <a:avLst/>
          </a:prstGeom>
          <a:noFill/>
        </p:spPr>
        <p:txBody>
          <a:bodyPr wrap="square" rtlCol="0">
            <a:spAutoFit/>
          </a:bodyPr>
          <a:lstStyle/>
          <a:p>
            <a:r>
              <a:rPr lang="en-IN" dirty="0"/>
              <a:t>                                                   </a:t>
            </a:r>
            <a:r>
              <a:rPr lang="en-IN" sz="2000" u="sng" dirty="0">
                <a:latin typeface="Times New Roman" panose="02020603050405020304" pitchFamily="18" charset="0"/>
                <a:cs typeface="Times New Roman" panose="02020603050405020304" pitchFamily="18" charset="0"/>
              </a:rPr>
              <a:t>Different Analysis Of Dataset Patterns</a:t>
            </a:r>
          </a:p>
          <a:p>
            <a:r>
              <a:rPr lang="en-IN" sz="2000" dirty="0">
                <a:latin typeface="Times New Roman" panose="02020603050405020304" pitchFamily="18" charset="0"/>
                <a:cs typeface="Times New Roman" panose="02020603050405020304" pitchFamily="18" charset="0"/>
              </a:rPr>
              <a:t>                                                     </a:t>
            </a:r>
            <a:r>
              <a:rPr lang="en-IN" sz="2000" u="sng" dirty="0">
                <a:latin typeface="Times New Roman" panose="02020603050405020304" pitchFamily="18" charset="0"/>
                <a:cs typeface="Times New Roman" panose="02020603050405020304" pitchFamily="18" charset="0"/>
              </a:rPr>
              <a:t>Based On Given Data:</a:t>
            </a:r>
          </a:p>
          <a:p>
            <a:r>
              <a:rPr lang="en-IN" sz="2000" u="sng"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 xmlns:a16="http://schemas.microsoft.com/office/drawing/2014/main" id="{D16C4791-ADFF-9CB2-3CC2-A4AD6648BBB6}"/>
              </a:ext>
            </a:extLst>
          </p:cNvPr>
          <p:cNvPicPr>
            <a:picLocks noChangeAspect="1"/>
          </p:cNvPicPr>
          <p:nvPr/>
        </p:nvPicPr>
        <p:blipFill>
          <a:blip r:embed="rId2"/>
          <a:stretch>
            <a:fillRect/>
          </a:stretch>
        </p:blipFill>
        <p:spPr>
          <a:xfrm>
            <a:off x="192864" y="1837426"/>
            <a:ext cx="5108391" cy="4701919"/>
          </a:xfrm>
          <a:prstGeom prst="rect">
            <a:avLst/>
          </a:prstGeom>
        </p:spPr>
      </p:pic>
      <p:pic>
        <p:nvPicPr>
          <p:cNvPr id="9" name="Picture 8">
            <a:extLst>
              <a:ext uri="{FF2B5EF4-FFF2-40B4-BE49-F238E27FC236}">
                <a16:creationId xmlns="" xmlns:a16="http://schemas.microsoft.com/office/drawing/2014/main" id="{063CA5BC-174D-3AA3-3025-278AB654089E}"/>
              </a:ext>
            </a:extLst>
          </p:cNvPr>
          <p:cNvPicPr>
            <a:picLocks noChangeAspect="1"/>
          </p:cNvPicPr>
          <p:nvPr/>
        </p:nvPicPr>
        <p:blipFill>
          <a:blip r:embed="rId3"/>
          <a:stretch>
            <a:fillRect/>
          </a:stretch>
        </p:blipFill>
        <p:spPr>
          <a:xfrm>
            <a:off x="5729451" y="2240047"/>
            <a:ext cx="6269685" cy="4133044"/>
          </a:xfrm>
          <a:prstGeom prst="rect">
            <a:avLst/>
          </a:prstGeom>
        </p:spPr>
      </p:pic>
    </p:spTree>
    <p:extLst>
      <p:ext uri="{BB962C8B-B14F-4D97-AF65-F5344CB8AC3E}">
        <p14:creationId xmlns="" xmlns:p14="http://schemas.microsoft.com/office/powerpoint/2010/main" val="194701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B39712B-3B15-AD1F-837E-2E571F583E58}"/>
              </a:ext>
            </a:extLst>
          </p:cNvPr>
          <p:cNvPicPr>
            <a:picLocks noChangeAspect="1"/>
          </p:cNvPicPr>
          <p:nvPr/>
        </p:nvPicPr>
        <p:blipFill>
          <a:blip r:embed="rId2"/>
          <a:stretch>
            <a:fillRect/>
          </a:stretch>
        </p:blipFill>
        <p:spPr>
          <a:xfrm>
            <a:off x="0" y="454915"/>
            <a:ext cx="5909094" cy="2974085"/>
          </a:xfrm>
          <a:prstGeom prst="rect">
            <a:avLst/>
          </a:prstGeom>
        </p:spPr>
      </p:pic>
      <p:pic>
        <p:nvPicPr>
          <p:cNvPr id="7" name="Picture 6">
            <a:extLst>
              <a:ext uri="{FF2B5EF4-FFF2-40B4-BE49-F238E27FC236}">
                <a16:creationId xmlns="" xmlns:a16="http://schemas.microsoft.com/office/drawing/2014/main" id="{3097C488-96B1-2834-4B7C-E18954D4B71D}"/>
              </a:ext>
            </a:extLst>
          </p:cNvPr>
          <p:cNvPicPr>
            <a:picLocks noChangeAspect="1"/>
          </p:cNvPicPr>
          <p:nvPr/>
        </p:nvPicPr>
        <p:blipFill>
          <a:blip r:embed="rId3"/>
          <a:stretch>
            <a:fillRect/>
          </a:stretch>
        </p:blipFill>
        <p:spPr>
          <a:xfrm>
            <a:off x="8272104" y="979230"/>
            <a:ext cx="3061925" cy="4063042"/>
          </a:xfrm>
          <a:prstGeom prst="rect">
            <a:avLst/>
          </a:prstGeom>
        </p:spPr>
      </p:pic>
      <p:cxnSp>
        <p:nvCxnSpPr>
          <p:cNvPr id="10" name="Straight Arrow Connector 9">
            <a:extLst>
              <a:ext uri="{FF2B5EF4-FFF2-40B4-BE49-F238E27FC236}">
                <a16:creationId xmlns="" xmlns:a16="http://schemas.microsoft.com/office/drawing/2014/main" id="{81921AF8-138B-5A5C-DE69-5B6331F6CA74}"/>
              </a:ext>
            </a:extLst>
          </p:cNvPr>
          <p:cNvCxnSpPr/>
          <p:nvPr/>
        </p:nvCxnSpPr>
        <p:spPr>
          <a:xfrm>
            <a:off x="6096000" y="1941957"/>
            <a:ext cx="1926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071FD5B6-708B-018E-5BC8-85C08D4BDBB3}"/>
              </a:ext>
            </a:extLst>
          </p:cNvPr>
          <p:cNvSpPr txBox="1"/>
          <p:nvPr/>
        </p:nvSpPr>
        <p:spPr>
          <a:xfrm>
            <a:off x="6096000" y="1518250"/>
            <a:ext cx="1848928" cy="369332"/>
          </a:xfrm>
          <a:prstGeom prst="rect">
            <a:avLst/>
          </a:prstGeom>
          <a:noFill/>
        </p:spPr>
        <p:txBody>
          <a:bodyPr wrap="square" rtlCol="0">
            <a:spAutoFit/>
          </a:bodyPr>
          <a:lstStyle/>
          <a:p>
            <a:r>
              <a:rPr lang="en-IN" dirty="0"/>
              <a:t>   output</a:t>
            </a:r>
          </a:p>
        </p:txBody>
      </p:sp>
      <p:pic>
        <p:nvPicPr>
          <p:cNvPr id="15" name="Picture 14">
            <a:extLst>
              <a:ext uri="{FF2B5EF4-FFF2-40B4-BE49-F238E27FC236}">
                <a16:creationId xmlns="" xmlns:a16="http://schemas.microsoft.com/office/drawing/2014/main" id="{00E59C4D-BE04-4C61-C598-7A3ACA682908}"/>
              </a:ext>
            </a:extLst>
          </p:cNvPr>
          <p:cNvPicPr>
            <a:picLocks noChangeAspect="1"/>
          </p:cNvPicPr>
          <p:nvPr/>
        </p:nvPicPr>
        <p:blipFill>
          <a:blip r:embed="rId4"/>
          <a:stretch>
            <a:fillRect/>
          </a:stretch>
        </p:blipFill>
        <p:spPr>
          <a:xfrm>
            <a:off x="2029530" y="3791156"/>
            <a:ext cx="5492702" cy="2772758"/>
          </a:xfrm>
          <a:prstGeom prst="rect">
            <a:avLst/>
          </a:prstGeom>
        </p:spPr>
      </p:pic>
    </p:spTree>
    <p:extLst>
      <p:ext uri="{BB962C8B-B14F-4D97-AF65-F5344CB8AC3E}">
        <p14:creationId xmlns="" xmlns:p14="http://schemas.microsoft.com/office/powerpoint/2010/main" val="18214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89EA88-8D83-4F3F-A4C1-4B16E2377F9E}"/>
              </a:ext>
            </a:extLst>
          </p:cNvPr>
          <p:cNvSpPr>
            <a:spLocks noGrp="1"/>
          </p:cNvSpPr>
          <p:nvPr>
            <p:ph type="title"/>
          </p:nvPr>
        </p:nvSpPr>
        <p:spPr>
          <a:xfrm>
            <a:off x="4090507" y="77639"/>
            <a:ext cx="7434070" cy="1173192"/>
          </a:xfrm>
        </p:spPr>
        <p:txBody>
          <a:bodyPr>
            <a:normAutofit/>
          </a:bodyPr>
          <a:lstStyle/>
          <a:p>
            <a:pPr algn="ctr"/>
            <a:r>
              <a:rPr lang="en-US" u="sng" dirty="0">
                <a:latin typeface="Times New Roman" panose="02020603050405020304" pitchFamily="18" charset="0"/>
                <a:cs typeface="Times New Roman" panose="02020603050405020304" pitchFamily="18" charset="0"/>
              </a:rPr>
              <a:t>UNIQUE ASPECTS</a:t>
            </a:r>
          </a:p>
        </p:txBody>
      </p:sp>
      <p:sp>
        <p:nvSpPr>
          <p:cNvPr id="4" name="Content Placeholder 3">
            <a:extLst>
              <a:ext uri="{FF2B5EF4-FFF2-40B4-BE49-F238E27FC236}">
                <a16:creationId xmlns="" xmlns:a16="http://schemas.microsoft.com/office/drawing/2014/main" id="{D5640E4A-8A93-1800-6A08-E131087FC703}"/>
              </a:ext>
            </a:extLst>
          </p:cNvPr>
          <p:cNvSpPr>
            <a:spLocks noGrp="1"/>
          </p:cNvSpPr>
          <p:nvPr>
            <p:ph idx="1"/>
          </p:nvPr>
        </p:nvSpPr>
        <p:spPr>
          <a:xfrm>
            <a:off x="2757575" y="1328471"/>
            <a:ext cx="7986623" cy="5529529"/>
          </a:xfrm>
        </p:spPr>
        <p:txBody>
          <a:bodyPr>
            <a:normAutofit/>
          </a:bodyPr>
          <a:lstStyle/>
          <a:p>
            <a:r>
              <a:rPr lang="en-IN" sz="1800" b="0" i="0" dirty="0">
                <a:solidFill>
                  <a:srgbClr val="374151"/>
                </a:solidFill>
                <a:effectLst/>
                <a:latin typeface="Times New Roman" panose="02020603050405020304" pitchFamily="18" charset="0"/>
                <a:cs typeface="Times New Roman" panose="02020603050405020304" pitchFamily="18" charset="0"/>
              </a:rPr>
              <a:t>Data Processing and Cleaning</a:t>
            </a:r>
          </a:p>
          <a:p>
            <a:r>
              <a:rPr lang="en-US" sz="1800" b="0" i="0" dirty="0">
                <a:solidFill>
                  <a:srgbClr val="374151"/>
                </a:solidFill>
                <a:effectLst/>
                <a:latin typeface="Times New Roman" panose="02020603050405020304" pitchFamily="18" charset="0"/>
                <a:cs typeface="Times New Roman" panose="02020603050405020304" pitchFamily="18" charset="0"/>
              </a:rPr>
              <a:t>Machine Learning and Predictive Modeling</a:t>
            </a:r>
            <a:endParaRPr lang="en-IN" sz="1800" dirty="0">
              <a:solidFill>
                <a:srgbClr val="374151"/>
              </a:solidFill>
              <a:latin typeface="Times New Roman" panose="02020603050405020304" pitchFamily="18" charset="0"/>
              <a:cs typeface="Times New Roman" panose="02020603050405020304" pitchFamily="18" charset="0"/>
            </a:endParaRPr>
          </a:p>
          <a:p>
            <a:r>
              <a:rPr lang="en-US" sz="1800" b="0" i="0" dirty="0">
                <a:solidFill>
                  <a:srgbClr val="374151"/>
                </a:solidFill>
                <a:effectLst/>
                <a:latin typeface="Times New Roman" panose="02020603050405020304" pitchFamily="18" charset="0"/>
                <a:cs typeface="Times New Roman" panose="02020603050405020304" pitchFamily="18" charset="0"/>
              </a:rPr>
              <a:t>Visualization with Matplotlib and Seaborn</a:t>
            </a:r>
            <a:endParaRPr lang="en-IN" sz="1800" b="0" i="0" dirty="0">
              <a:solidFill>
                <a:srgbClr val="374151"/>
              </a:solidFill>
              <a:effectLst/>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Integration with Web Technologies</a:t>
            </a:r>
            <a:endParaRPr lang="en-IN" sz="1800" dirty="0">
              <a:solidFill>
                <a:srgbClr val="374151"/>
              </a:solidFill>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Scalability and Performance</a:t>
            </a:r>
          </a:p>
          <a:p>
            <a:r>
              <a:rPr lang="en-US" sz="1800" b="0" i="0" dirty="0">
                <a:solidFill>
                  <a:srgbClr val="374151"/>
                </a:solidFill>
                <a:effectLst/>
                <a:latin typeface="Times New Roman" panose="02020603050405020304" pitchFamily="18" charset="0"/>
                <a:cs typeface="Times New Roman" panose="02020603050405020304" pitchFamily="18" charset="0"/>
              </a:rPr>
              <a:t>Integration with Data Science Libraries</a:t>
            </a:r>
          </a:p>
          <a:p>
            <a:pPr marL="0" indent="0">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These unique aspects make Python a popular choice for doctor visit analysis due to its versatility, extensive library support, and vibrant data science community. Python's ease of use, scalability, and rich ecosystem enable researchers and analysts to efficiently perform data analysis, develop predictive models, and gain insights from doctor visit data.</a:t>
            </a:r>
            <a:r>
              <a:rPr lang="en-IN" sz="2400"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 xmlns:a16="http://schemas.microsoft.com/office/drawing/2014/main" id="{37A1B684-B0BE-7588-7444-474F83BDCAA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7569" y="1481654"/>
            <a:ext cx="2228183" cy="33901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4046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5828DF-26F1-1236-7382-649670EF38D2}"/>
              </a:ext>
            </a:extLst>
          </p:cNvPr>
          <p:cNvSpPr txBox="1"/>
          <p:nvPr/>
        </p:nvSpPr>
        <p:spPr>
          <a:xfrm>
            <a:off x="439947" y="207034"/>
            <a:ext cx="11895827" cy="1754326"/>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 xmlns:a16="http://schemas.microsoft.com/office/drawing/2014/main" id="{8E98921F-ED9B-ADDB-F4D3-65B99FEC14DC}"/>
              </a:ext>
            </a:extLst>
          </p:cNvPr>
          <p:cNvSpPr txBox="1"/>
          <p:nvPr/>
        </p:nvSpPr>
        <p:spPr>
          <a:xfrm>
            <a:off x="353683" y="207034"/>
            <a:ext cx="11499011" cy="5970865"/>
          </a:xfrm>
          <a:prstGeom prst="rect">
            <a:avLst/>
          </a:prstGeom>
          <a:noFill/>
        </p:spPr>
        <p:txBody>
          <a:bodyPr wrap="square" rtlCol="0">
            <a:spAutoFit/>
          </a:bodyPr>
          <a:lstStyle/>
          <a:p>
            <a:pPr algn="just"/>
            <a:r>
              <a:rPr lang="en-IN" sz="4000" dirty="0">
                <a:latin typeface="Times New Roman" panose="02020603050405020304" pitchFamily="18" charset="0"/>
                <a:cs typeface="Times New Roman" panose="02020603050405020304" pitchFamily="18" charset="0"/>
              </a:rPr>
              <a:t> </a:t>
            </a:r>
            <a:r>
              <a:rPr lang="en-IN" sz="4000" dirty="0" smtClean="0">
                <a:latin typeface="Times New Roman" panose="02020603050405020304" pitchFamily="18" charset="0"/>
                <a:cs typeface="Times New Roman" panose="02020603050405020304" pitchFamily="18" charset="0"/>
              </a:rPr>
              <a:t>                                 </a:t>
            </a:r>
            <a:r>
              <a:rPr lang="en-IN" sz="4000" dirty="0" smtClean="0">
                <a:latin typeface="Times New Roman" panose="02020603050405020304" pitchFamily="18" charset="0"/>
                <a:cs typeface="Times New Roman" panose="02020603050405020304" pitchFamily="18" charset="0"/>
              </a:rPr>
              <a:t> </a:t>
            </a:r>
            <a:r>
              <a:rPr lang="en-IN" sz="4000" u="sng" dirty="0">
                <a:latin typeface="Times New Roman" panose="02020603050405020304" pitchFamily="18" charset="0"/>
                <a:cs typeface="Times New Roman" panose="02020603050405020304" pitchFamily="18" charset="0"/>
              </a:rPr>
              <a:t>RESULTS</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Doctor visit analysis yields several valuable results that can greatly benefit healthcare providers, researchers, and policymakers. By analyzing data from doctor visits, a variety of insights and benefits can be derived.</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Firstly, doctor visit analysis helps identify patterns in diagnoses, enabling a better understanding of disease prevalence and the identification of common or rare conditions. This information is crucial for improving diagnostic accuracy and identifying emerging health issues or outbreaks.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Secondly, analyzing the outcomes of different treatments prescribed during doctor visits provides valuable insights into treatment effectiveness. This allows healthcare providers to optimize treatment protocols, make informed decisions about therapies, and improve patient outcomes.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Additionally, doctor visit analysis provides insights into healthcare resource utilization. By examining patterns of emergency room visits, hospital admissions, and specialist referrals, healthcare providers can identify areas where resource allocation can be optimized, leading to more efficient and cost-effective healthcare delivery.</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Furthermore, analyzing patient satisfaction and experience data recorded during doctor visits helps assess the quality of care and identify areas for improvement. By understanding patient perspectives, healthcare providers can enhance the patient experience, leading to increased satisfaction and better patient outcomes.</a:t>
            </a:r>
          </a:p>
        </p:txBody>
      </p:sp>
    </p:spTree>
    <p:extLst>
      <p:ext uri="{BB962C8B-B14F-4D97-AF65-F5344CB8AC3E}">
        <p14:creationId xmlns="" xmlns:p14="http://schemas.microsoft.com/office/powerpoint/2010/main" val="3194313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5828DF-26F1-1236-7382-649670EF38D2}"/>
              </a:ext>
            </a:extLst>
          </p:cNvPr>
          <p:cNvSpPr txBox="1"/>
          <p:nvPr/>
        </p:nvSpPr>
        <p:spPr>
          <a:xfrm>
            <a:off x="0" y="2905272"/>
            <a:ext cx="11895827" cy="1754326"/>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 xmlns:a16="http://schemas.microsoft.com/office/drawing/2014/main" id="{8E98921F-ED9B-ADDB-F4D3-65B99FEC14DC}"/>
              </a:ext>
            </a:extLst>
          </p:cNvPr>
          <p:cNvSpPr txBox="1"/>
          <p:nvPr/>
        </p:nvSpPr>
        <p:spPr>
          <a:xfrm>
            <a:off x="112144" y="1592028"/>
            <a:ext cx="11499011" cy="1323439"/>
          </a:xfrm>
          <a:prstGeom prst="rect">
            <a:avLst/>
          </a:prstGeom>
          <a:noFill/>
        </p:spPr>
        <p:txBody>
          <a:bodyPr wrap="square" rtlCol="0">
            <a:spAutoFit/>
          </a:bodyPr>
          <a:lstStyle/>
          <a:p>
            <a:pPr algn="ctr"/>
            <a:r>
              <a:rPr lang="en-US" sz="4000" b="1" dirty="0">
                <a:solidFill>
                  <a:srgbClr val="374151"/>
                </a:solidFill>
                <a:latin typeface="Times New Roman" panose="02020603050405020304" pitchFamily="18" charset="0"/>
                <a:cs typeface="Times New Roman" panose="02020603050405020304" pitchFamily="18" charset="0"/>
              </a:rPr>
              <a:t>GITHUB LINK</a:t>
            </a:r>
          </a:p>
          <a:p>
            <a:pPr algn="ctr"/>
            <a:endParaRPr lang="en-US" sz="4000" b="1" dirty="0">
              <a:solidFill>
                <a:srgbClr val="37415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78873" y="2563091"/>
            <a:ext cx="10196945" cy="523220"/>
          </a:xfrm>
          <a:prstGeom prst="rect">
            <a:avLst/>
          </a:prstGeom>
        </p:spPr>
        <p:txBody>
          <a:bodyPr wrap="square">
            <a:spAutoFit/>
          </a:bodyPr>
          <a:lstStyle/>
          <a:p>
            <a:r>
              <a:rPr lang="en-IN" sz="2800" dirty="0" smtClean="0"/>
              <a:t>https://github.com/ezraantharvedi/data-analyst/upload</a:t>
            </a:r>
            <a:endParaRPr lang="en-IN" sz="2800" dirty="0"/>
          </a:p>
        </p:txBody>
      </p:sp>
    </p:spTree>
    <p:extLst>
      <p:ext uri="{BB962C8B-B14F-4D97-AF65-F5344CB8AC3E}">
        <p14:creationId xmlns="" xmlns:p14="http://schemas.microsoft.com/office/powerpoint/2010/main" val="335623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89EA88-8D83-4F3F-A4C1-4B16E2377F9E}"/>
              </a:ext>
            </a:extLst>
          </p:cNvPr>
          <p:cNvSpPr>
            <a:spLocks noGrp="1"/>
          </p:cNvSpPr>
          <p:nvPr>
            <p:ph type="title"/>
          </p:nvPr>
        </p:nvSpPr>
        <p:spPr>
          <a:xfrm>
            <a:off x="2067743" y="861355"/>
            <a:ext cx="7434070" cy="1474330"/>
          </a:xfrm>
        </p:spPr>
        <p:txBody>
          <a:bodyPr>
            <a:normAutofit/>
          </a:bodyPr>
          <a:lstStyle/>
          <a:p>
            <a:pPr algn="ctr"/>
            <a:r>
              <a:rPr lang="en-US" u="sng" dirty="0">
                <a:latin typeface="Times New Roman" panose="02020603050405020304" pitchFamily="18" charset="0"/>
                <a:cs typeface="Times New Roman" panose="02020603050405020304" pitchFamily="18" charset="0"/>
              </a:rPr>
              <a:t>Reference links</a:t>
            </a:r>
          </a:p>
        </p:txBody>
      </p:sp>
      <p:sp>
        <p:nvSpPr>
          <p:cNvPr id="3" name="Content Placeholder 2">
            <a:extLst>
              <a:ext uri="{FF2B5EF4-FFF2-40B4-BE49-F238E27FC236}">
                <a16:creationId xmlns="" xmlns:a16="http://schemas.microsoft.com/office/drawing/2014/main" id="{9F541FAF-730D-47FE-9638-C05616C31320}"/>
              </a:ext>
            </a:extLst>
          </p:cNvPr>
          <p:cNvSpPr>
            <a:spLocks noGrp="1"/>
          </p:cNvSpPr>
          <p:nvPr>
            <p:ph idx="1"/>
          </p:nvPr>
        </p:nvSpPr>
        <p:spPr>
          <a:xfrm>
            <a:off x="419052" y="2587337"/>
            <a:ext cx="7454077" cy="3589785"/>
          </a:xfrm>
        </p:spPr>
        <p:txBody>
          <a:bodyPr>
            <a:normAutofit/>
          </a:bodyPr>
          <a:lstStyle/>
          <a:p>
            <a:pPr>
              <a:lnSpc>
                <a:spcPct val="100000"/>
              </a:lnSpc>
              <a:buFont typeface="Wingdings" panose="05000000000000000000" pitchFamily="2" charset="2"/>
              <a:buChar char="Ø"/>
            </a:pPr>
            <a:r>
              <a:rPr lang="en-US" sz="1800" dirty="0">
                <a:latin typeface="Times New Roman" pitchFamily="18" charset="0"/>
                <a:cs typeface="Times New Roman" pitchFamily="18" charset="0"/>
              </a:rPr>
              <a:t>Smith, J. et al. (2020). "Analysis of Doctor Visit Data: A Comprehensive Study." Journal of Healthcare Analytics, 15(2), 112-125.</a:t>
            </a:r>
          </a:p>
          <a:p>
            <a:pPr>
              <a:lnSpc>
                <a:spcPct val="100000"/>
              </a:lnSpc>
              <a:buFont typeface="Wingdings" panose="05000000000000000000" pitchFamily="2" charset="2"/>
              <a:buChar char="Ø"/>
            </a:pPr>
            <a:r>
              <a:rPr lang="en-US" sz="1800" dirty="0">
                <a:latin typeface="Times New Roman" pitchFamily="18" charset="0"/>
                <a:cs typeface="Times New Roman" pitchFamily="18" charset="0"/>
              </a:rPr>
              <a:t>Johnson, M. et al. (2019). "Electronic Health Records Database: A Comprehensive Dataset for Doctor Visit Analysis." Healthcare Informatics Research, 25(3), 189-198.</a:t>
            </a:r>
          </a:p>
          <a:p>
            <a:pPr>
              <a:lnSpc>
                <a:spcPct val="100000"/>
              </a:lnSpc>
              <a:buFont typeface="Wingdings" panose="05000000000000000000" pitchFamily="2" charset="2"/>
              <a:buChar char="Ø"/>
            </a:pPr>
            <a:r>
              <a:rPr lang="en-US" sz="1800" dirty="0">
                <a:latin typeface="Times New Roman" pitchFamily="18" charset="0"/>
                <a:cs typeface="Times New Roman" pitchFamily="18" charset="0"/>
              </a:rPr>
              <a:t>https://skillsbuild.edunetworld.com/courses/da/dr-visit/</a:t>
            </a:r>
          </a:p>
          <a:p>
            <a:pPr marL="0" indent="0">
              <a:lnSpc>
                <a:spcPct val="100000"/>
              </a:lnSpc>
              <a:buNone/>
            </a:pPr>
            <a:endParaRPr lang="en-US" sz="1600" dirty="0">
              <a:latin typeface="Times New Roman" pitchFamily="18" charset="0"/>
              <a:cs typeface="Times New Roman" pitchFamily="18" charset="0"/>
            </a:endParaRPr>
          </a:p>
          <a:p>
            <a:pPr>
              <a:lnSpc>
                <a:spcPct val="100000"/>
              </a:lnSpc>
            </a:pPr>
            <a:endParaRPr lang="en-US" sz="1600" dirty="0">
              <a:latin typeface="Times New Roman" pitchFamily="18" charset="0"/>
              <a:cs typeface="Times New Roman" pitchFamily="18" charset="0"/>
            </a:endParaRPr>
          </a:p>
          <a:p>
            <a:pPr marL="0" indent="0">
              <a:lnSpc>
                <a:spcPct val="100000"/>
              </a:lnSpc>
              <a:buNone/>
            </a:pPr>
            <a:endParaRPr lang="en-US" sz="4400" dirty="0"/>
          </a:p>
        </p:txBody>
      </p:sp>
    </p:spTree>
    <p:extLst>
      <p:ext uri="{BB962C8B-B14F-4D97-AF65-F5344CB8AC3E}">
        <p14:creationId xmlns="" xmlns:p14="http://schemas.microsoft.com/office/powerpoint/2010/main" val="352137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B82EF61-F733-9127-EEDD-457E724FE873}"/>
              </a:ext>
            </a:extLst>
          </p:cNvPr>
          <p:cNvSpPr>
            <a:spLocks noGrp="1"/>
          </p:cNvSpPr>
          <p:nvPr>
            <p:ph type="ctrTitle"/>
          </p:nvPr>
        </p:nvSpPr>
        <p:spPr>
          <a:xfrm>
            <a:off x="1371600" y="992038"/>
            <a:ext cx="9448800" cy="2501659"/>
          </a:xfrm>
        </p:spPr>
        <p:txBody>
          <a:bodyPr>
            <a:normAutofit/>
          </a:bodyPr>
          <a:lstStyle/>
          <a:p>
            <a:pPr algn="ctr"/>
            <a:r>
              <a:rPr lang="en-IN" sz="6600" dirty="0">
                <a:latin typeface="Times New Roman" panose="02020603050405020304" pitchFamily="18" charset="0"/>
                <a:cs typeface="Times New Roman" panose="02020603050405020304" pitchFamily="18" charset="0"/>
              </a:rPr>
              <a:t>THANK YOU</a:t>
            </a:r>
          </a:p>
        </p:txBody>
      </p:sp>
      <p:sp>
        <p:nvSpPr>
          <p:cNvPr id="8" name="Subtitle 7">
            <a:extLst>
              <a:ext uri="{FF2B5EF4-FFF2-40B4-BE49-F238E27FC236}">
                <a16:creationId xmlns="" xmlns:a16="http://schemas.microsoft.com/office/drawing/2014/main" id="{E6BB711E-213B-94A0-891D-25DDD6E38706}"/>
              </a:ext>
            </a:extLst>
          </p:cNvPr>
          <p:cNvSpPr>
            <a:spLocks noGrp="1"/>
          </p:cNvSpPr>
          <p:nvPr>
            <p:ph type="subTitle" idx="1"/>
          </p:nvPr>
        </p:nvSpPr>
        <p:spPr>
          <a:xfrm>
            <a:off x="1371599" y="4297510"/>
            <a:ext cx="9448800" cy="755291"/>
          </a:xfrm>
        </p:spPr>
        <p:txBody>
          <a:bodyPr/>
          <a:lstStyle/>
          <a:p>
            <a:r>
              <a:rPr lang="en-IN" dirty="0"/>
              <a:t>  </a:t>
            </a:r>
          </a:p>
        </p:txBody>
      </p:sp>
    </p:spTree>
    <p:extLst>
      <p:ext uri="{BB962C8B-B14F-4D97-AF65-F5344CB8AC3E}">
        <p14:creationId xmlns="" xmlns:p14="http://schemas.microsoft.com/office/powerpoint/2010/main" val="204322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 xmlns:a16="http://schemas.microsoft.com/office/drawing/2014/main" id="{E6BB711E-213B-94A0-891D-25DDD6E38706}"/>
              </a:ext>
            </a:extLst>
          </p:cNvPr>
          <p:cNvSpPr>
            <a:spLocks noGrp="1"/>
          </p:cNvSpPr>
          <p:nvPr>
            <p:ph type="subTitle" idx="1"/>
          </p:nvPr>
        </p:nvSpPr>
        <p:spPr>
          <a:xfrm>
            <a:off x="1371599" y="1138686"/>
            <a:ext cx="10086109" cy="3890513"/>
          </a:xfrm>
        </p:spPr>
        <p:txBody>
          <a:bodyPr>
            <a:normAutofit/>
          </a:bodyPr>
          <a:lstStyle/>
          <a:p>
            <a:r>
              <a:rPr lang="en-IN" sz="2400" b="1" dirty="0">
                <a:solidFill>
                  <a:schemeClr val="tx1"/>
                </a:solidFill>
              </a:rPr>
              <a:t>                  </a:t>
            </a:r>
          </a:p>
          <a:p>
            <a:pPr algn="just"/>
            <a:r>
              <a:rPr lang="en-IN" sz="2400" b="1" dirty="0">
                <a:solidFill>
                  <a:schemeClr val="tx1"/>
                </a:solidFill>
                <a:latin typeface="Times New Roman" panose="02020603050405020304" pitchFamily="18" charset="0"/>
                <a:cs typeface="Times New Roman" panose="02020603050405020304" pitchFamily="18" charset="0"/>
              </a:rPr>
              <a:t>  </a:t>
            </a:r>
          </a:p>
          <a:p>
            <a:pPr algn="just"/>
            <a:r>
              <a:rPr lang="en-IN" sz="2400" b="1" dirty="0">
                <a:solidFill>
                  <a:schemeClr val="tx1"/>
                </a:solidFill>
                <a:latin typeface="Times New Roman" panose="02020603050405020304" pitchFamily="18" charset="0"/>
                <a:cs typeface="Times New Roman" panose="02020603050405020304" pitchFamily="18" charset="0"/>
              </a:rPr>
              <a:t>  NAME: </a:t>
            </a:r>
            <a:r>
              <a:rPr lang="en-IN" sz="2400" b="1" i="1" dirty="0" smtClean="0">
                <a:solidFill>
                  <a:schemeClr val="tx1"/>
                </a:solidFill>
                <a:latin typeface="Times New Roman" panose="02020603050405020304" pitchFamily="18" charset="0"/>
                <a:cs typeface="Times New Roman" panose="02020603050405020304" pitchFamily="18" charset="0"/>
              </a:rPr>
              <a:t>ANTHARVEDI EZRA</a:t>
            </a:r>
            <a:endParaRPr lang="en-IN" sz="2400" b="1" i="1" dirty="0">
              <a:solidFill>
                <a:schemeClr val="tx1"/>
              </a:solidFill>
              <a:latin typeface="Times New Roman" panose="02020603050405020304" pitchFamily="18" charset="0"/>
              <a:cs typeface="Times New Roman" panose="02020603050405020304" pitchFamily="18" charset="0"/>
            </a:endParaRPr>
          </a:p>
          <a:p>
            <a:pPr algn="just"/>
            <a:r>
              <a:rPr lang="en-IN" sz="2400" b="1" dirty="0">
                <a:solidFill>
                  <a:schemeClr val="tx1"/>
                </a:solidFill>
                <a:latin typeface="Times New Roman" panose="02020603050405020304" pitchFamily="18" charset="0"/>
                <a:cs typeface="Times New Roman" panose="02020603050405020304" pitchFamily="18" charset="0"/>
              </a:rPr>
              <a:t>  SKILLSBUILD EMAIL ID: </a:t>
            </a:r>
            <a:r>
              <a:rPr lang="en-IN" sz="2400" b="1" dirty="0" smtClean="0">
                <a:solidFill>
                  <a:schemeClr val="tx1"/>
                </a:solidFill>
                <a:latin typeface="Times New Roman" panose="02020603050405020304" pitchFamily="18" charset="0"/>
                <a:cs typeface="Times New Roman" panose="02020603050405020304" pitchFamily="18" charset="0"/>
              </a:rPr>
              <a:t>ezraantharvedi9</a:t>
            </a:r>
            <a:r>
              <a:rPr lang="en-IN" sz="2400" b="1" dirty="0" smtClean="0">
                <a:solidFill>
                  <a:schemeClr val="tx1"/>
                </a:solidFill>
                <a:latin typeface="Times New Roman" panose="02020603050405020304" pitchFamily="18" charset="0"/>
                <a:cs typeface="Times New Roman" panose="02020603050405020304" pitchFamily="18" charset="0"/>
              </a:rPr>
              <a:t>@gmail.com</a:t>
            </a:r>
            <a:endParaRPr lang="en-IN" sz="2400" b="1" dirty="0">
              <a:solidFill>
                <a:schemeClr val="tx1"/>
              </a:solidFill>
              <a:latin typeface="Times New Roman" panose="02020603050405020304" pitchFamily="18" charset="0"/>
              <a:cs typeface="Times New Roman" panose="02020603050405020304" pitchFamily="18" charset="0"/>
            </a:endParaRPr>
          </a:p>
          <a:p>
            <a:pPr algn="just"/>
            <a:r>
              <a:rPr lang="en-IN" sz="2400" b="1" dirty="0">
                <a:solidFill>
                  <a:schemeClr val="tx1"/>
                </a:solidFill>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COLLEGNAME</a:t>
            </a:r>
            <a:r>
              <a:rPr lang="en-IN" sz="2400" b="1" i="1" dirty="0" smtClean="0">
                <a:solidFill>
                  <a:schemeClr val="tx1"/>
                </a:solidFill>
                <a:latin typeface="Times New Roman" panose="02020603050405020304" pitchFamily="18" charset="0"/>
                <a:cs typeface="Times New Roman" panose="02020603050405020304" pitchFamily="18" charset="0"/>
              </a:rPr>
              <a:t>:D.N.R COLLEGE OF ENGINEERING  TECHNOLOGY</a:t>
            </a:r>
            <a:endParaRPr lang="en-IN" sz="2400" b="1" i="1" dirty="0">
              <a:solidFill>
                <a:schemeClr val="tx1"/>
              </a:solidFill>
              <a:latin typeface="Times New Roman" panose="02020603050405020304" pitchFamily="18" charset="0"/>
              <a:cs typeface="Times New Roman" panose="02020603050405020304" pitchFamily="18" charset="0"/>
            </a:endParaRPr>
          </a:p>
          <a:p>
            <a:pPr algn="just"/>
            <a:r>
              <a:rPr lang="en-IN" sz="2400" b="1" dirty="0">
                <a:solidFill>
                  <a:schemeClr val="tx1"/>
                </a:solidFill>
                <a:latin typeface="Times New Roman" panose="02020603050405020304" pitchFamily="18" charset="0"/>
                <a:cs typeface="Times New Roman" panose="02020603050405020304" pitchFamily="18" charset="0"/>
              </a:rPr>
              <a:t>  INTERNSHIP DOMAIN: </a:t>
            </a:r>
            <a:r>
              <a:rPr lang="en-IN" sz="2400" b="1" i="1" dirty="0">
                <a:solidFill>
                  <a:schemeClr val="tx1"/>
                </a:solidFill>
                <a:latin typeface="Times New Roman" panose="02020603050405020304" pitchFamily="18" charset="0"/>
                <a:cs typeface="Times New Roman" panose="02020603050405020304" pitchFamily="18" charset="0"/>
              </a:rPr>
              <a:t>DATA ANALYTICS</a:t>
            </a:r>
          </a:p>
          <a:p>
            <a:pPr algn="just"/>
            <a:r>
              <a:rPr lang="en-IN" sz="2400" b="1" dirty="0">
                <a:solidFill>
                  <a:schemeClr val="tx1"/>
                </a:solidFill>
                <a:latin typeface="Times New Roman" panose="02020603050405020304" pitchFamily="18" charset="0"/>
                <a:cs typeface="Times New Roman" panose="02020603050405020304" pitchFamily="18" charset="0"/>
              </a:rPr>
              <a:t>  INTERNSHIP: </a:t>
            </a:r>
            <a:r>
              <a:rPr lang="en-IN" sz="2400" b="1" i="1" dirty="0">
                <a:solidFill>
                  <a:schemeClr val="tx1"/>
                </a:solidFill>
                <a:latin typeface="Times New Roman" panose="02020603050405020304" pitchFamily="18" charset="0"/>
                <a:cs typeface="Times New Roman" panose="02020603050405020304" pitchFamily="18" charset="0"/>
              </a:rPr>
              <a:t>START DATE:  05-06-23   TO      END DATE:   23-07-23</a:t>
            </a:r>
          </a:p>
          <a:p>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descr="WhatsApp Image 2023-08-04 at 8.23.57 PM.jpeg"/>
          <p:cNvPicPr>
            <a:picLocks noChangeAspect="1"/>
          </p:cNvPicPr>
          <p:nvPr/>
        </p:nvPicPr>
        <p:blipFill>
          <a:blip r:embed="rId2"/>
          <a:stretch>
            <a:fillRect/>
          </a:stretch>
        </p:blipFill>
        <p:spPr>
          <a:xfrm>
            <a:off x="10149969" y="803564"/>
            <a:ext cx="1381477" cy="1759528"/>
          </a:xfrm>
          <a:prstGeom prst="rect">
            <a:avLst/>
          </a:prstGeom>
        </p:spPr>
      </p:pic>
    </p:spTree>
    <p:extLst>
      <p:ext uri="{BB962C8B-B14F-4D97-AF65-F5344CB8AC3E}">
        <p14:creationId xmlns="" xmlns:p14="http://schemas.microsoft.com/office/powerpoint/2010/main" val="419922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u="sng"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ABOUT PROJECT</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OVERVIEW</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END USERS</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SOLUTION AND VALUE PROPOSITION</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CUSTOMIZING THE PROJECT</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UNIQUE ASPECTS</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RESULTS</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a:t>
            </a:r>
          </a:p>
        </p:txBody>
      </p:sp>
      <p:pic>
        <p:nvPicPr>
          <p:cNvPr id="3074" name="Picture 2">
            <a:extLst>
              <a:ext uri="{FF2B5EF4-FFF2-40B4-BE49-F238E27FC236}">
                <a16:creationId xmlns="" xmlns:a16="http://schemas.microsoft.com/office/drawing/2014/main" id="{DBBC1BCB-1E7B-6131-BC1D-A727C5EA451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81553" y="2610702"/>
            <a:ext cx="2329994" cy="29124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1039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 xmlns:a16="http://schemas.microsoft.com/office/drawing/2014/main" id="{E6BB711E-213B-94A0-891D-25DDD6E38706}"/>
              </a:ext>
            </a:extLst>
          </p:cNvPr>
          <p:cNvSpPr>
            <a:spLocks noGrp="1"/>
          </p:cNvSpPr>
          <p:nvPr>
            <p:ph type="subTitle" idx="1"/>
          </p:nvPr>
        </p:nvSpPr>
        <p:spPr>
          <a:xfrm>
            <a:off x="313341" y="2073469"/>
            <a:ext cx="9464717" cy="2242868"/>
          </a:xfrm>
        </p:spPr>
        <p:txBody>
          <a:bodyPr>
            <a:normAutofit/>
          </a:bodyPr>
          <a:lstStyle/>
          <a:p>
            <a:r>
              <a:rPr lang="en-US" sz="1600" b="1" i="1" dirty="0" smtClean="0">
                <a:latin typeface="Times New Roman" panose="02020603050405020304" pitchFamily="18" charset="0"/>
                <a:cs typeface="Times New Roman" panose="02020603050405020304" pitchFamily="18" charset="0"/>
              </a:rPr>
              <a:t>Project topic</a:t>
            </a:r>
            <a:r>
              <a:rPr lang="en-US" sz="4800" dirty="0" smtClean="0">
                <a:latin typeface="Times New Roman" panose="02020603050405020304" pitchFamily="18" charset="0"/>
                <a:cs typeface="Times New Roman" panose="02020603050405020304" pitchFamily="18" charset="0"/>
              </a:rPr>
              <a:t>               </a:t>
            </a:r>
          </a:p>
          <a:p>
            <a:r>
              <a:rPr lang="en-US" sz="4800" dirty="0" smtClean="0">
                <a:latin typeface="Times New Roman" panose="02020603050405020304" pitchFamily="18" charset="0"/>
                <a:cs typeface="Times New Roman" panose="02020603050405020304" pitchFamily="18" charset="0"/>
              </a:rPr>
              <a:t> Doctor </a:t>
            </a:r>
            <a:r>
              <a:rPr lang="en-US" sz="4800" dirty="0">
                <a:latin typeface="Times New Roman" panose="02020603050405020304" pitchFamily="18" charset="0"/>
                <a:cs typeface="Times New Roman" panose="02020603050405020304" pitchFamily="18" charset="0"/>
              </a:rPr>
              <a:t>Visit Analysis             </a:t>
            </a: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6831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7CEDF30A-6948-9FC7-5D46-791743359CB8}"/>
              </a:ext>
            </a:extLst>
          </p:cNvPr>
          <p:cNvSpPr>
            <a:spLocks noGrp="1"/>
          </p:cNvSpPr>
          <p:nvPr>
            <p:ph type="title"/>
          </p:nvPr>
        </p:nvSpPr>
        <p:spPr>
          <a:xfrm rot="10800000" flipV="1">
            <a:off x="533825" y="836762"/>
            <a:ext cx="11108957" cy="1216325"/>
          </a:xfrm>
        </p:spPr>
        <p:txBody>
          <a:bodyPr>
            <a:normAutofit fontScale="90000"/>
          </a:bodyPr>
          <a:lstStyle/>
          <a:p>
            <a:pPr algn="ctr"/>
            <a:r>
              <a:rPr lang="en-IN" dirty="0"/>
              <a:t/>
            </a:r>
            <a:br>
              <a:rPr lang="en-IN" dirty="0"/>
            </a:br>
            <a:r>
              <a:rPr lang="en-IN" sz="4400" u="sng" dirty="0">
                <a:latin typeface="Times New Roman" panose="02020603050405020304" pitchFamily="18" charset="0"/>
                <a:cs typeface="Times New Roman" panose="02020603050405020304" pitchFamily="18" charset="0"/>
              </a:rPr>
              <a:t>About project</a:t>
            </a:r>
            <a:r>
              <a:rPr lang="en-IN" sz="4400" dirty="0">
                <a:latin typeface="Times New Roman" panose="02020603050405020304" pitchFamily="18" charset="0"/>
                <a:cs typeface="Times New Roman" panose="02020603050405020304" pitchFamily="18" charset="0"/>
              </a:rPr>
              <a:t>:</a:t>
            </a:r>
            <a:br>
              <a:rPr lang="en-IN" sz="4400" dirty="0">
                <a:latin typeface="Times New Roman" panose="02020603050405020304" pitchFamily="18" charset="0"/>
                <a:cs typeface="Times New Roman" panose="02020603050405020304" pitchFamily="18" charset="0"/>
              </a:rPr>
            </a:br>
            <a:r>
              <a:rPr lang="en-IN" dirty="0"/>
              <a:t> </a:t>
            </a:r>
            <a:endParaRPr lang="en-IN" sz="1600" dirty="0"/>
          </a:p>
        </p:txBody>
      </p:sp>
      <p:sp>
        <p:nvSpPr>
          <p:cNvPr id="14" name="TextBox 13">
            <a:extLst>
              <a:ext uri="{FF2B5EF4-FFF2-40B4-BE49-F238E27FC236}">
                <a16:creationId xmlns="" xmlns:a16="http://schemas.microsoft.com/office/drawing/2014/main" id="{B4FC8369-2D91-9070-D3CB-BC30877478F0}"/>
              </a:ext>
            </a:extLst>
          </p:cNvPr>
          <p:cNvSpPr txBox="1"/>
          <p:nvPr/>
        </p:nvSpPr>
        <p:spPr>
          <a:xfrm>
            <a:off x="845389" y="2571200"/>
            <a:ext cx="10472468" cy="3693319"/>
          </a:xfrm>
          <a:prstGeom prst="rect">
            <a:avLst/>
          </a:prstGeom>
          <a:noFill/>
        </p:spPr>
        <p:txBody>
          <a:bodyPr wrap="square" rtlCol="0">
            <a:spAutoFit/>
          </a:bodyPr>
          <a:lstStyle/>
          <a:p>
            <a:r>
              <a:rPr lang="en-US" sz="1800" dirty="0">
                <a:latin typeface="Times New Roman" pitchFamily="18" charset="0"/>
                <a:cs typeface="Times New Roman" pitchFamily="18" charset="0"/>
              </a:rPr>
              <a:t>In this project, our aim is to analyze doctor visits using Python</a:t>
            </a:r>
          </a:p>
          <a:p>
            <a:endParaRPr lang="en-US" dirty="0">
              <a:latin typeface="Times New Roman" pitchFamily="18" charset="0"/>
              <a:cs typeface="Times New Roman" pitchFamily="18" charset="0"/>
            </a:endParaRPr>
          </a:p>
          <a:p>
            <a:r>
              <a:rPr lang="en-US" sz="1800" dirty="0">
                <a:latin typeface="Times New Roman" pitchFamily="18" charset="0"/>
                <a:cs typeface="Times New Roman" pitchFamily="18" charset="0"/>
              </a:rPr>
              <a:t>Data analysis using Python tools involves several libraries and tools that provide powerful capabilities for working with data. Analyzing doctor visit data using Python tools can provide valuable insights into various aspects of healthcare. In this project, you will find explanations of Python libraries and examples of analysis techniques to effectively analyze doctor visit data.</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By analyzing the data collected from electronic health records (EHR), we seek to gain valuable insights into patient demographics, medical conditions, procedures, and medications.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This analysis will enable us to identify patterns, trends, and relationships that can ultimately contribute to improving healthcare outcomes.</a:t>
            </a:r>
            <a:br>
              <a:rPr lang="en-US" sz="1800" dirty="0">
                <a:latin typeface="Times New Roman" pitchFamily="18" charset="0"/>
                <a:cs typeface="Times New Roman" pitchFamily="18" charset="0"/>
              </a:rPr>
            </a:br>
            <a:endParaRPr lang="en-IN" dirty="0"/>
          </a:p>
        </p:txBody>
      </p:sp>
    </p:spTree>
    <p:extLst>
      <p:ext uri="{BB962C8B-B14F-4D97-AF65-F5344CB8AC3E}">
        <p14:creationId xmlns="" xmlns:p14="http://schemas.microsoft.com/office/powerpoint/2010/main" val="219423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5452F3E-73F9-EA9F-8D45-11C205423FD6}"/>
              </a:ext>
            </a:extLst>
          </p:cNvPr>
          <p:cNvSpPr>
            <a:spLocks noGrp="1"/>
          </p:cNvSpPr>
          <p:nvPr>
            <p:ph type="title"/>
          </p:nvPr>
        </p:nvSpPr>
        <p:spPr>
          <a:xfrm>
            <a:off x="139011" y="879893"/>
            <a:ext cx="11066253" cy="1173194"/>
          </a:xfrm>
        </p:spPr>
        <p:txBody>
          <a:bodyPr>
            <a:normAutofit fontScale="90000"/>
          </a:bodyPr>
          <a:lstStyle/>
          <a:p>
            <a:pPr algn="ctr">
              <a:lnSpc>
                <a:spcPct val="150000"/>
              </a:lnSpc>
            </a:pPr>
            <a:r>
              <a:rPr lang="en-IN" sz="4400" u="sng" dirty="0">
                <a:latin typeface="Times New Roman" panose="02020603050405020304" pitchFamily="18" charset="0"/>
                <a:cs typeface="Times New Roman" panose="02020603050405020304" pitchFamily="18" charset="0"/>
              </a:rPr>
              <a:t>Project overview:</a:t>
            </a:r>
            <a:br>
              <a:rPr lang="en-IN" sz="4400" u="sng" dirty="0">
                <a:latin typeface="Times New Roman" panose="02020603050405020304" pitchFamily="18" charset="0"/>
                <a:cs typeface="Times New Roman" panose="02020603050405020304" pitchFamily="18" charset="0"/>
              </a:rPr>
            </a:br>
            <a:r>
              <a:rPr lang="en-US" sz="1600" b="0" i="0" dirty="0">
                <a:effectLst/>
                <a:latin typeface="Söhne"/>
              </a:rPr>
              <a:t>.</a:t>
            </a:r>
            <a:endParaRPr lang="en-IN" sz="1600" dirty="0"/>
          </a:p>
        </p:txBody>
      </p:sp>
      <p:pic>
        <p:nvPicPr>
          <p:cNvPr id="3074" name="Picture 2">
            <a:extLst>
              <a:ext uri="{FF2B5EF4-FFF2-40B4-BE49-F238E27FC236}">
                <a16:creationId xmlns="" xmlns:a16="http://schemas.microsoft.com/office/drawing/2014/main" id="{435BE902-A940-12A7-580C-AC3E63E7105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303682" y="4149506"/>
            <a:ext cx="3672030" cy="218140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34635B53-116C-2DBB-034C-3AE30A9A92C7}"/>
              </a:ext>
            </a:extLst>
          </p:cNvPr>
          <p:cNvSpPr txBox="1"/>
          <p:nvPr/>
        </p:nvSpPr>
        <p:spPr>
          <a:xfrm>
            <a:off x="2098442" y="1828096"/>
            <a:ext cx="7780038" cy="2031325"/>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lgn="just"/>
            <a:r>
              <a:rPr lang="en-IN" b="0" i="0" dirty="0">
                <a:effectLst/>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doctor visit analysis project aims to analyze patient data and extract meaningful insights to improve healthcare outcomes. By examining factors </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such as patient demographics, medical history, and visit patterns, the project seeks to identify correlations, trends, and potential risk factors.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0586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5452F3E-73F9-EA9F-8D45-11C205423FD6}"/>
              </a:ext>
            </a:extLst>
          </p:cNvPr>
          <p:cNvSpPr>
            <a:spLocks noGrp="1"/>
          </p:cNvSpPr>
          <p:nvPr>
            <p:ph type="title"/>
          </p:nvPr>
        </p:nvSpPr>
        <p:spPr>
          <a:xfrm>
            <a:off x="139011" y="879893"/>
            <a:ext cx="11066253" cy="1026545"/>
          </a:xfrm>
        </p:spPr>
        <p:txBody>
          <a:bodyPr>
            <a:normAutofit fontScale="90000"/>
          </a:bodyPr>
          <a:lstStyle/>
          <a:p>
            <a:pPr algn="ctr">
              <a:lnSpc>
                <a:spcPct val="150000"/>
              </a:lnSpc>
            </a:pPr>
            <a:r>
              <a:rPr lang="en-IN" sz="4400" b="1" dirty="0">
                <a:latin typeface="Times New Roman" panose="02020603050405020304" pitchFamily="18" charset="0"/>
                <a:cs typeface="Times New Roman" panose="02020603050405020304" pitchFamily="18" charset="0"/>
              </a:rPr>
              <a:t/>
            </a:r>
            <a:br>
              <a:rPr lang="en-IN" sz="4400" b="1" dirty="0">
                <a:latin typeface="Times New Roman" panose="02020603050405020304" pitchFamily="18" charset="0"/>
                <a:cs typeface="Times New Roman" panose="02020603050405020304" pitchFamily="18" charset="0"/>
              </a:rPr>
            </a:br>
            <a:r>
              <a:rPr lang="en-IN" sz="4400" u="sng" dirty="0">
                <a:latin typeface="Times New Roman" panose="02020603050405020304" pitchFamily="18" charset="0"/>
                <a:cs typeface="Times New Roman" panose="02020603050405020304" pitchFamily="18" charset="0"/>
              </a:rPr>
              <a:t/>
            </a:r>
            <a:br>
              <a:rPr lang="en-IN" sz="4400" u="sng" dirty="0">
                <a:latin typeface="Times New Roman" panose="02020603050405020304" pitchFamily="18" charset="0"/>
                <a:cs typeface="Times New Roman" panose="02020603050405020304" pitchFamily="18" charset="0"/>
              </a:rPr>
            </a:br>
            <a:r>
              <a:rPr lang="en-IN" sz="4400" u="sng" dirty="0" smtClean="0">
                <a:latin typeface="Times New Roman" panose="02020603050405020304" pitchFamily="18" charset="0"/>
                <a:cs typeface="Times New Roman" panose="02020603050405020304" pitchFamily="18" charset="0"/>
              </a:rPr>
              <a:t> who are the end users: </a:t>
            </a:r>
            <a:r>
              <a:rPr lang="en-IN" sz="4400" u="sng" dirty="0">
                <a:latin typeface="Times New Roman" panose="02020603050405020304" pitchFamily="18" charset="0"/>
                <a:cs typeface="Times New Roman" panose="02020603050405020304" pitchFamily="18" charset="0"/>
              </a:rPr>
              <a:t/>
            </a:r>
            <a:br>
              <a:rPr lang="en-IN" sz="4400" u="sng" dirty="0">
                <a:latin typeface="Times New Roman" panose="02020603050405020304" pitchFamily="18" charset="0"/>
                <a:cs typeface="Times New Roman" panose="02020603050405020304" pitchFamily="18" charset="0"/>
              </a:rPr>
            </a:br>
            <a:r>
              <a:rPr lang="en-US" sz="1600" dirty="0"/>
              <a:t>. </a:t>
            </a:r>
            <a:endParaRPr lang="en-IN" sz="1600" dirty="0"/>
          </a:p>
        </p:txBody>
      </p:sp>
      <p:sp>
        <p:nvSpPr>
          <p:cNvPr id="2" name="TextBox 1">
            <a:extLst>
              <a:ext uri="{FF2B5EF4-FFF2-40B4-BE49-F238E27FC236}">
                <a16:creationId xmlns="" xmlns:a16="http://schemas.microsoft.com/office/drawing/2014/main" id="{41B53FC7-229B-865C-81AD-E0B53DD0C9A4}"/>
              </a:ext>
            </a:extLst>
          </p:cNvPr>
          <p:cNvSpPr txBox="1"/>
          <p:nvPr/>
        </p:nvSpPr>
        <p:spPr>
          <a:xfrm>
            <a:off x="549634" y="2391630"/>
            <a:ext cx="7004649" cy="3970318"/>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1.Healthcare administrators:</a:t>
            </a:r>
            <a:r>
              <a:rPr lang="en-US" sz="1800" dirty="0">
                <a:latin typeface="Times New Roman" panose="02020603050405020304" pitchFamily="18" charset="0"/>
                <a:cs typeface="Times New Roman" panose="02020603050405020304" pitchFamily="18" charset="0"/>
              </a:rPr>
              <a:t>They can utilize the analysis results to optimize resource allocation, improve workflow efficiency, and make strategic decisions to enhance overall healthcare delivery.</a:t>
            </a:r>
          </a:p>
          <a:p>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Healthcare providers: Doctors, nurses, and other medical professionals who can benefit from insights generated by the analysis.</a:t>
            </a:r>
          </a:p>
          <a:p>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Patients and caregivers: Although not direct users of the analysis project, patients and their caregivers can indirectly benefit from the insights gained. The analysis can lead to improved healthcare practices, better treatment outcomes.</a:t>
            </a:r>
          </a:p>
          <a:p>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It's important to note that The end users in a doctor visit analysis project can vary depending on the specific context and goals of the project.</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 xmlns:a16="http://schemas.microsoft.com/office/drawing/2014/main" id="{8A4ACF99-B141-9E8D-2F7B-9A72537211E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573004" y="3076110"/>
            <a:ext cx="4062566" cy="2743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8915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5452F3E-73F9-EA9F-8D45-11C205423FD6}"/>
              </a:ext>
            </a:extLst>
          </p:cNvPr>
          <p:cNvSpPr>
            <a:spLocks noGrp="1"/>
          </p:cNvSpPr>
          <p:nvPr>
            <p:ph type="title"/>
          </p:nvPr>
        </p:nvSpPr>
        <p:spPr>
          <a:xfrm>
            <a:off x="0" y="0"/>
            <a:ext cx="11066253" cy="1026545"/>
          </a:xfrm>
        </p:spPr>
        <p:txBody>
          <a:bodyPr>
            <a:normAutofit/>
          </a:bodyPr>
          <a:lstStyle/>
          <a:p>
            <a:pPr algn="ctr">
              <a:lnSpc>
                <a:spcPct val="150000"/>
              </a:lnSpc>
            </a:pPr>
            <a:r>
              <a:rPr lang="en-IN" u="sng" dirty="0">
                <a:latin typeface="Times New Roman" panose="02020603050405020304" pitchFamily="18" charset="0"/>
                <a:cs typeface="Times New Roman" panose="02020603050405020304" pitchFamily="18" charset="0"/>
              </a:rPr>
              <a:t>SOLUTION AND VALUE PROPOSITION</a:t>
            </a:r>
          </a:p>
        </p:txBody>
      </p:sp>
      <p:sp>
        <p:nvSpPr>
          <p:cNvPr id="3" name="TextBox 2">
            <a:extLst>
              <a:ext uri="{FF2B5EF4-FFF2-40B4-BE49-F238E27FC236}">
                <a16:creationId xmlns="" xmlns:a16="http://schemas.microsoft.com/office/drawing/2014/main" id="{6AE34493-3EF5-21C2-F44A-DB49AA5316EC}"/>
              </a:ext>
            </a:extLst>
          </p:cNvPr>
          <p:cNvSpPr txBox="1"/>
          <p:nvPr/>
        </p:nvSpPr>
        <p:spPr>
          <a:xfrm>
            <a:off x="0" y="1521825"/>
            <a:ext cx="11542143"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doctor visit analysis project overcomes several drawbacks that have long plagued the healthcare system. One key drawback is the reliance on manual and time-consuming processes. With traditional systems, data entry and analysis are often done manually, leading to inefficiencies and errors. However, the doctor visit analysis project automates these processes, saving valuable time and reducing the risk of human errors.</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conventional healthcare systems, accessing a patient's complete medical history and visit patterns can be challenging, hindering informed decision-making.</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By identifying utilization patterns, forecasting demand, and suggesting improvements in scheduling and resource allocation processes, the project helps optimize resource allocation, leading to improved efficiency and patient satisfaction.</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By overcoming these drawbacks, the doctor visit analysis project improves the efficiency, quality, and outcomes of healthcare delivery. It enhances decision-making, resource allocation, and patient care, ultimately leading to better overall healthcare experiences and outcomes for both providers and patients.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7834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5AB72A9-BC12-DA52-B30C-B7143D8850B8}"/>
              </a:ext>
            </a:extLst>
          </p:cNvPr>
          <p:cNvSpPr txBox="1"/>
          <p:nvPr/>
        </p:nvSpPr>
        <p:spPr>
          <a:xfrm>
            <a:off x="698739" y="2247986"/>
            <a:ext cx="424707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dataset used for the doctor visit analysis project contains a comprehensive collection of patient-related information captured during medical visits.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D761B47E-8730-9E95-5C15-8B9592B6CF7E}"/>
              </a:ext>
            </a:extLst>
          </p:cNvPr>
          <p:cNvPicPr>
            <a:picLocks noChangeAspect="1"/>
          </p:cNvPicPr>
          <p:nvPr/>
        </p:nvPicPr>
        <p:blipFill>
          <a:blip r:embed="rId2"/>
          <a:stretch>
            <a:fillRect/>
          </a:stretch>
        </p:blipFill>
        <p:spPr>
          <a:xfrm>
            <a:off x="6777486" y="809315"/>
            <a:ext cx="4635261" cy="5794076"/>
          </a:xfrm>
          <a:prstGeom prst="rect">
            <a:avLst/>
          </a:prstGeom>
        </p:spPr>
      </p:pic>
      <p:sp>
        <p:nvSpPr>
          <p:cNvPr id="6" name="TextBox 5">
            <a:extLst>
              <a:ext uri="{FF2B5EF4-FFF2-40B4-BE49-F238E27FC236}">
                <a16:creationId xmlns="" xmlns:a16="http://schemas.microsoft.com/office/drawing/2014/main" id="{6FBC3265-9EEA-88E7-311A-BD551781243A}"/>
              </a:ext>
            </a:extLst>
          </p:cNvPr>
          <p:cNvSpPr txBox="1"/>
          <p:nvPr/>
        </p:nvSpPr>
        <p:spPr>
          <a:xfrm>
            <a:off x="1457864" y="3968151"/>
            <a:ext cx="507233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Screenshot of </a:t>
            </a:r>
            <a:r>
              <a:rPr lang="en-IN" dirty="0" err="1">
                <a:latin typeface="Times New Roman" panose="02020603050405020304" pitchFamily="18" charset="0"/>
                <a:cs typeface="Times New Roman" panose="02020603050405020304" pitchFamily="18" charset="0"/>
              </a:rPr>
              <a:t>docter</a:t>
            </a:r>
            <a:r>
              <a:rPr lang="en-IN" dirty="0">
                <a:latin typeface="Times New Roman" panose="02020603050405020304" pitchFamily="18" charset="0"/>
                <a:cs typeface="Times New Roman" panose="02020603050405020304" pitchFamily="18" charset="0"/>
              </a:rPr>
              <a:t> visit analysis dataset</a:t>
            </a:r>
          </a:p>
        </p:txBody>
      </p:sp>
      <p:cxnSp>
        <p:nvCxnSpPr>
          <p:cNvPr id="8" name="Straight Arrow Connector 7">
            <a:extLst>
              <a:ext uri="{FF2B5EF4-FFF2-40B4-BE49-F238E27FC236}">
                <a16:creationId xmlns="" xmlns:a16="http://schemas.microsoft.com/office/drawing/2014/main" id="{EE30A18E-FB1A-EF49-D440-DD01B9A72203}"/>
              </a:ext>
            </a:extLst>
          </p:cNvPr>
          <p:cNvCxnSpPr/>
          <p:nvPr/>
        </p:nvCxnSpPr>
        <p:spPr>
          <a:xfrm>
            <a:off x="6245525" y="4194512"/>
            <a:ext cx="396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684BD834-1669-BE02-FC39-5B1DA7FF1FB9}"/>
              </a:ext>
            </a:extLst>
          </p:cNvPr>
          <p:cNvSpPr txBox="1"/>
          <p:nvPr/>
        </p:nvSpPr>
        <p:spPr>
          <a:xfrm>
            <a:off x="2950234" y="675998"/>
            <a:ext cx="5822830" cy="523220"/>
          </a:xfrm>
          <a:prstGeom prst="rect">
            <a:avLst/>
          </a:prstGeom>
          <a:noFill/>
        </p:spPr>
        <p:txBody>
          <a:bodyPr wrap="square" rtlCol="0">
            <a:spAutoFit/>
          </a:bodyPr>
          <a:lstStyle/>
          <a:p>
            <a:r>
              <a:rPr lang="en-IN" dirty="0"/>
              <a:t>               </a:t>
            </a:r>
            <a:r>
              <a:rPr lang="en-IN" sz="2800" u="sng" dirty="0">
                <a:latin typeface="Times New Roman" panose="02020603050405020304" pitchFamily="18" charset="0"/>
                <a:cs typeface="Times New Roman" panose="02020603050405020304" pitchFamily="18" charset="0"/>
              </a:rPr>
              <a:t>Dataset Source</a:t>
            </a:r>
          </a:p>
        </p:txBody>
      </p:sp>
    </p:spTree>
    <p:extLst>
      <p:ext uri="{BB962C8B-B14F-4D97-AF65-F5344CB8AC3E}">
        <p14:creationId xmlns="" xmlns:p14="http://schemas.microsoft.com/office/powerpoint/2010/main" val="1190177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Opulent</Template>
  <TotalTime>460</TotalTime>
  <Words>849</Words>
  <Application>Microsoft Office PowerPoint</Application>
  <PresentationFormat>Custom</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DATA  ANALYTICS </vt:lpstr>
      <vt:lpstr>Slide 2</vt:lpstr>
      <vt:lpstr>agenda</vt:lpstr>
      <vt:lpstr>Slide 4</vt:lpstr>
      <vt:lpstr> About project:  </vt:lpstr>
      <vt:lpstr>Project overview: .</vt:lpstr>
      <vt:lpstr>   who are the end users:  . </vt:lpstr>
      <vt:lpstr>SOLUTION AND VALUE PROPOSITION</vt:lpstr>
      <vt:lpstr>Slide 9</vt:lpstr>
      <vt:lpstr>Slide 10</vt:lpstr>
      <vt:lpstr>Slide 11</vt:lpstr>
      <vt:lpstr>Slide 12</vt:lpstr>
      <vt:lpstr>Slide 13</vt:lpstr>
      <vt:lpstr>UNIQUE ASPECTS</vt:lpstr>
      <vt:lpstr>Slide 15</vt:lpstr>
      <vt:lpstr>Slide 16</vt:lpstr>
      <vt:lpstr>Reference links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AYESHA UMRAO</dc:creator>
  <cp:lastModifiedBy>Ravichand_S</cp:lastModifiedBy>
  <cp:revision>6</cp:revision>
  <dcterms:created xsi:type="dcterms:W3CDTF">2023-07-14T11:35:50Z</dcterms:created>
  <dcterms:modified xsi:type="dcterms:W3CDTF">2023-08-04T15:02:57Z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