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40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9839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‹Nº›</a:t>
            </a:fld>
            <a:endParaRPr lang="es-419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aravel.com/" TargetMode="External"/><Relationship Id="rId5" Type="http://schemas.openxmlformats.org/officeDocument/2006/relationships/hyperlink" Target="https://nodejs.org/" TargetMode="External"/><Relationship Id="rId4" Type="http://schemas.openxmlformats.org/officeDocument/2006/relationships/hyperlink" Target="http://rubyonrail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kephp.org/" TargetMode="External"/><Relationship Id="rId7" Type="http://schemas.openxmlformats.org/officeDocument/2006/relationships/hyperlink" Target="https://larave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ramework.zend.com/" TargetMode="External"/><Relationship Id="rId5" Type="http://schemas.openxmlformats.org/officeDocument/2006/relationships/hyperlink" Target="https://symfony.com/" TargetMode="External"/><Relationship Id="rId4" Type="http://schemas.openxmlformats.org/officeDocument/2006/relationships/hyperlink" Target="https://www.codeigniter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" TargetMode="External"/><Relationship Id="rId3" Type="http://schemas.openxmlformats.org/officeDocument/2006/relationships/hyperlink" Target="http://backbonejs.org/" TargetMode="External"/><Relationship Id="rId7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acebook.github.io/react/" TargetMode="External"/><Relationship Id="rId11" Type="http://schemas.openxmlformats.org/officeDocument/2006/relationships/hyperlink" Target="https://www.polymer-project.org/" TargetMode="External"/><Relationship Id="rId5" Type="http://schemas.openxmlformats.org/officeDocument/2006/relationships/hyperlink" Target="https://www.meteor.com/" TargetMode="External"/><Relationship Id="rId10" Type="http://schemas.openxmlformats.org/officeDocument/2006/relationships/hyperlink" Target="http://knockoutjs.com/" TargetMode="External"/><Relationship Id="rId4" Type="http://schemas.openxmlformats.org/officeDocument/2006/relationships/hyperlink" Target="https://dojotoolkit.org/" TargetMode="External"/><Relationship Id="rId9" Type="http://schemas.openxmlformats.org/officeDocument/2006/relationships/hyperlink" Target="http://emberj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" TargetMode="External"/><Relationship Id="rId7" Type="http://schemas.openxmlformats.org/officeDocument/2006/relationships/hyperlink" Target="http://postcs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yth.io/" TargetMode="External"/><Relationship Id="rId5" Type="http://schemas.openxmlformats.org/officeDocument/2006/relationships/hyperlink" Target="http://stylus-lang.com/" TargetMode="External"/><Relationship Id="rId4" Type="http://schemas.openxmlformats.org/officeDocument/2006/relationships/hyperlink" Target="http://lesscss.org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t.io/" TargetMode="External"/><Relationship Id="rId3" Type="http://schemas.openxmlformats.org/officeDocument/2006/relationships/hyperlink" Target="https://developer.apple.com/xcode/" TargetMode="External"/><Relationship Id="rId7" Type="http://schemas.openxmlformats.org/officeDocument/2006/relationships/hyperlink" Target="https://www.embarcadero.com/products/cbuild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xamarin.com/" TargetMode="External"/><Relationship Id="rId5" Type="http://schemas.openxmlformats.org/officeDocument/2006/relationships/hyperlink" Target="https://www.visualstudio.com/en-us/visual-studio-homepage-vs.aspx" TargetMode="External"/><Relationship Id="rId4" Type="http://schemas.openxmlformats.org/officeDocument/2006/relationships/hyperlink" Target="https://developer.android.com/studio/index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rrot.com/" TargetMode="External"/><Relationship Id="rId3" Type="http://schemas.openxmlformats.org/officeDocument/2006/relationships/hyperlink" Target="https://www.arduino.cc/" TargetMode="External"/><Relationship Id="rId7" Type="http://schemas.openxmlformats.org/officeDocument/2006/relationships/hyperlink" Target="http://www.ti.com/launchpa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article.io/" TargetMode="External"/><Relationship Id="rId5" Type="http://schemas.openxmlformats.org/officeDocument/2006/relationships/hyperlink" Target="https://tessel.io/" TargetMode="External"/><Relationship Id="rId4" Type="http://schemas.openxmlformats.org/officeDocument/2006/relationships/hyperlink" Target="https://www.raspberrypi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martinfowler.com/articles/microservices.html" TargetMode="External"/><Relationship Id="rId4" Type="http://schemas.openxmlformats.org/officeDocument/2006/relationships/hyperlink" Target="http://www.soapatterns.org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iffel.com/" TargetMode="External"/><Relationship Id="rId13" Type="http://schemas.openxmlformats.org/officeDocument/2006/relationships/hyperlink" Target="https://www.dartlang.org/" TargetMode="External"/><Relationship Id="rId18" Type="http://schemas.openxmlformats.org/officeDocument/2006/relationships/hyperlink" Target="https://www.erlang.org/" TargetMode="External"/><Relationship Id="rId3" Type="http://schemas.openxmlformats.org/officeDocument/2006/relationships/hyperlink" Target="https://www.lua.org/" TargetMode="External"/><Relationship Id="rId21" Type="http://schemas.openxmlformats.org/officeDocument/2006/relationships/hyperlink" Target="https://www.haskell.org/" TargetMode="External"/><Relationship Id="rId7" Type="http://schemas.openxmlformats.org/officeDocument/2006/relationships/hyperlink" Target="http://coffeescript.org/" TargetMode="External"/><Relationship Id="rId12" Type="http://schemas.openxmlformats.org/officeDocument/2006/relationships/hyperlink" Target="http://www.scala-lang.org/" TargetMode="External"/><Relationship Id="rId17" Type="http://schemas.openxmlformats.org/officeDocument/2006/relationships/hyperlink" Target="https://www.gnu.org/software/mit-scheme/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www.typescriptlang.org/" TargetMode="External"/><Relationship Id="rId20" Type="http://schemas.openxmlformats.org/officeDocument/2006/relationships/hyperlink" Target="http://julialang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-project.org/" TargetMode="External"/><Relationship Id="rId11" Type="http://schemas.openxmlformats.org/officeDocument/2006/relationships/hyperlink" Target="http://smalltalk.gnu.org/" TargetMode="External"/><Relationship Id="rId5" Type="http://schemas.openxmlformats.org/officeDocument/2006/relationships/hyperlink" Target="http://help.sap.com/abapdocu_740/en/index.htm?file=abencds.htm" TargetMode="External"/><Relationship Id="rId15" Type="http://schemas.openxmlformats.org/officeDocument/2006/relationships/hyperlink" Target="http://www.groovy-lang.org/" TargetMode="External"/><Relationship Id="rId23" Type="http://schemas.openxmlformats.org/officeDocument/2006/relationships/hyperlink" Target="http://hacklang.org/" TargetMode="External"/><Relationship Id="rId10" Type="http://schemas.openxmlformats.org/officeDocument/2006/relationships/hyperlink" Target="https://www.rust-lang.org/" TargetMode="External"/><Relationship Id="rId19" Type="http://schemas.openxmlformats.org/officeDocument/2006/relationships/hyperlink" Target="http://fsharp.org/" TargetMode="External"/><Relationship Id="rId4" Type="http://schemas.openxmlformats.org/officeDocument/2006/relationships/hyperlink" Target="https://golang.org/" TargetMode="External"/><Relationship Id="rId9" Type="http://schemas.openxmlformats.org/officeDocument/2006/relationships/hyperlink" Target="https://ocaml.org/" TargetMode="External"/><Relationship Id="rId14" Type="http://schemas.openxmlformats.org/officeDocument/2006/relationships/hyperlink" Target="http://people.inf.ethz.ch/wirth/ProjectOberon/index.html" TargetMode="External"/><Relationship Id="rId22" Type="http://schemas.openxmlformats.org/officeDocument/2006/relationships/hyperlink" Target="https://clojure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pring.io/tools" TargetMode="External"/><Relationship Id="rId5" Type="http://schemas.openxmlformats.org/officeDocument/2006/relationships/hyperlink" Target="https://www.jetbrains.com/idea/" TargetMode="External"/><Relationship Id="rId4" Type="http://schemas.openxmlformats.org/officeDocument/2006/relationships/hyperlink" Target="https://eclipse.org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uxmint.com/" TargetMode="External"/><Relationship Id="rId13" Type="http://schemas.openxmlformats.org/officeDocument/2006/relationships/hyperlink" Target="https://getfedora.org/" TargetMode="External"/><Relationship Id="rId3" Type="http://schemas.openxmlformats.org/officeDocument/2006/relationships/hyperlink" Target="https://www.microsoft.com/en-us/windows/" TargetMode="External"/><Relationship Id="rId7" Type="http://schemas.openxmlformats.org/officeDocument/2006/relationships/hyperlink" Target="http://pcbsd.org/" TargetMode="External"/><Relationship Id="rId12" Type="http://schemas.openxmlformats.org/officeDocument/2006/relationships/hyperlink" Target="http://www.slackwar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ageia.org/" TargetMode="External"/><Relationship Id="rId11" Type="http://schemas.openxmlformats.org/officeDocument/2006/relationships/hyperlink" Target="https://www.debian.org/" TargetMode="External"/><Relationship Id="rId5" Type="http://schemas.openxmlformats.org/officeDocument/2006/relationships/hyperlink" Target="http://www.apple.com/osx/" TargetMode="External"/><Relationship Id="rId10" Type="http://schemas.openxmlformats.org/officeDocument/2006/relationships/hyperlink" Target="https://www.kali.org/" TargetMode="External"/><Relationship Id="rId4" Type="http://schemas.openxmlformats.org/officeDocument/2006/relationships/hyperlink" Target="https://www.redhat.com/en" TargetMode="External"/><Relationship Id="rId9" Type="http://schemas.openxmlformats.org/officeDocument/2006/relationships/hyperlink" Target="http://www.ubuntu.com/" TargetMode="External"/><Relationship Id="rId14" Type="http://schemas.openxmlformats.org/officeDocument/2006/relationships/hyperlink" Target="https://www.cento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amonkey-project.org/" TargetMode="External"/><Relationship Id="rId3" Type="http://schemas.openxmlformats.org/officeDocument/2006/relationships/hyperlink" Target="https://www.microsoft.com/en-us/windows/microsoft-edge" TargetMode="External"/><Relationship Id="rId7" Type="http://schemas.openxmlformats.org/officeDocument/2006/relationships/hyperlink" Target="https://www.mozilla.org/en-US/firefox/new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pple.com/safari/" TargetMode="External"/><Relationship Id="rId5" Type="http://schemas.openxmlformats.org/officeDocument/2006/relationships/hyperlink" Target="https://konqueror.org/" TargetMode="External"/><Relationship Id="rId10" Type="http://schemas.openxmlformats.org/officeDocument/2006/relationships/hyperlink" Target="https://www.chromium.org/Home" TargetMode="External"/><Relationship Id="rId4" Type="http://schemas.openxmlformats.org/officeDocument/2006/relationships/hyperlink" Target="http://www.opera.com/" TargetMode="External"/><Relationship Id="rId9" Type="http://schemas.openxmlformats.org/officeDocument/2006/relationships/hyperlink" Target="https://www.google.com/chrome/browser/desktop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stgresql.org/" TargetMode="External"/><Relationship Id="rId3" Type="http://schemas.openxmlformats.org/officeDocument/2006/relationships/hyperlink" Target="https://www.microsoft.com/en-us/cloud-platform/sql-server-pricing" TargetMode="External"/><Relationship Id="rId7" Type="http://schemas.openxmlformats.org/officeDocument/2006/relationships/hyperlink" Target="https://www.oracle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bm.com/software/data/informix/" TargetMode="External"/><Relationship Id="rId11" Type="http://schemas.openxmlformats.org/officeDocument/2006/relationships/hyperlink" Target="http://firebirdsql.org/" TargetMode="External"/><Relationship Id="rId5" Type="http://schemas.openxmlformats.org/officeDocument/2006/relationships/hyperlink" Target="https://www.mysql.com/" TargetMode="External"/><Relationship Id="rId10" Type="http://schemas.openxmlformats.org/officeDocument/2006/relationships/hyperlink" Target="http://go.sap.com/product/data-mgmt/sybase-ase.html" TargetMode="External"/><Relationship Id="rId4" Type="http://schemas.openxmlformats.org/officeDocument/2006/relationships/hyperlink" Target="https://www.sqlite.org/" TargetMode="External"/><Relationship Id="rId9" Type="http://schemas.openxmlformats.org/officeDocument/2006/relationships/hyperlink" Target="http://www.ibm.com/analytics/us/en/technology/db2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ontotext.com/products/graphdb/" TargetMode="External"/><Relationship Id="rId3" Type="http://schemas.openxmlformats.org/officeDocument/2006/relationships/hyperlink" Target="http://cassandra.apache.org/" TargetMode="External"/><Relationship Id="rId7" Type="http://schemas.openxmlformats.org/officeDocument/2006/relationships/hyperlink" Target="https://www.mongodb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dis.io/" TargetMode="External"/><Relationship Id="rId11" Type="http://schemas.openxmlformats.org/officeDocument/2006/relationships/hyperlink" Target="https://github.com/twitter/flockdb" TargetMode="External"/><Relationship Id="rId5" Type="http://schemas.openxmlformats.org/officeDocument/2006/relationships/hyperlink" Target="https://firebase.google.com/" TargetMode="External"/><Relationship Id="rId10" Type="http://schemas.openxmlformats.org/officeDocument/2006/relationships/hyperlink" Target="https://neo4j.com/" TargetMode="External"/><Relationship Id="rId4" Type="http://schemas.openxmlformats.org/officeDocument/2006/relationships/hyperlink" Target="http://couchdb.apache.org/" TargetMode="External"/><Relationship Id="rId9" Type="http://schemas.openxmlformats.org/officeDocument/2006/relationships/hyperlink" Target="http://basho.com/products/riak-kv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avannah.nongnu.org/projects/cvs" TargetMode="External"/><Relationship Id="rId7" Type="http://schemas.openxmlformats.org/officeDocument/2006/relationships/hyperlink" Target="https://msdn.microsoft.com/en-us/library/ms181238(v=vs.90).asp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-scm.com/" TargetMode="External"/><Relationship Id="rId5" Type="http://schemas.openxmlformats.org/officeDocument/2006/relationships/hyperlink" Target="https://subversion.apache.org/" TargetMode="External"/><Relationship Id="rId4" Type="http://schemas.openxmlformats.org/officeDocument/2006/relationships/hyperlink" Target="https://msdn.microsoft.com/en-us/vstudio/aa700907.aspx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council.org/programs/certified-ethical-hacker-ceh/" TargetMode="External"/><Relationship Id="rId13" Type="http://schemas.openxmlformats.org/officeDocument/2006/relationships/hyperlink" Target="https://www.sei.cmu.edu/certification/opportunities/psp/" TargetMode="External"/><Relationship Id="rId3" Type="http://schemas.openxmlformats.org/officeDocument/2006/relationships/hyperlink" Target="https://www.pmi.org/" TargetMode="External"/><Relationship Id="rId7" Type="http://schemas.openxmlformats.org/officeDocument/2006/relationships/hyperlink" Target="http://cmmiinstitute.com/certifications" TargetMode="External"/><Relationship Id="rId12" Type="http://schemas.openxmlformats.org/officeDocument/2006/relationships/hyperlink" Target="https://www.isc2.org/cissp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xelos.com/certifications/itil-certifications.aspx" TargetMode="External"/><Relationship Id="rId11" Type="http://schemas.openxmlformats.org/officeDocument/2006/relationships/hyperlink" Target="http://www.isaca.org/cobit/pages/default.aspx" TargetMode="External"/><Relationship Id="rId5" Type="http://schemas.openxmlformats.org/officeDocument/2006/relationships/hyperlink" Target="https://www.scrum.org/" TargetMode="External"/><Relationship Id="rId15" Type="http://schemas.openxmlformats.org/officeDocument/2006/relationships/hyperlink" Target="http://www.isaca.org/certification/Pages/default.aspx" TargetMode="External"/><Relationship Id="rId10" Type="http://schemas.openxmlformats.org/officeDocument/2006/relationships/hyperlink" Target="http://www.cisco.com/c/en/us/training-events/training-certifications/certifications.html" TargetMode="External"/><Relationship Id="rId4" Type="http://schemas.openxmlformats.org/officeDocument/2006/relationships/hyperlink" Target="http://www.coso.org/" TargetMode="External"/><Relationship Id="rId9" Type="http://schemas.openxmlformats.org/officeDocument/2006/relationships/hyperlink" Target="http://www.iso.org/iso/iso27001" TargetMode="External"/><Relationship Id="rId14" Type="http://schemas.openxmlformats.org/officeDocument/2006/relationships/hyperlink" Target="https://certification.comptia.org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cg.com/" TargetMode="External"/><Relationship Id="rId13" Type="http://schemas.openxmlformats.org/officeDocument/2006/relationships/hyperlink" Target="http://www.pwc.com/" TargetMode="External"/><Relationship Id="rId3" Type="http://schemas.openxmlformats.org/officeDocument/2006/relationships/hyperlink" Target="https://fiba.net/" TargetMode="External"/><Relationship Id="rId7" Type="http://schemas.openxmlformats.org/officeDocument/2006/relationships/hyperlink" Target="http://www.bain.com/" TargetMode="External"/><Relationship Id="rId12" Type="http://schemas.openxmlformats.org/officeDocument/2006/relationships/hyperlink" Target="https://home.kpmg.com/xx/en/home/services/tax/tax-tools-and-resource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arp.org/" TargetMode="External"/><Relationship Id="rId11" Type="http://schemas.openxmlformats.org/officeDocument/2006/relationships/hyperlink" Target="http://www.ey.com/" TargetMode="External"/><Relationship Id="rId5" Type="http://schemas.openxmlformats.org/officeDocument/2006/relationships/hyperlink" Target="http://www.acams.org/" TargetMode="External"/><Relationship Id="rId10" Type="http://schemas.openxmlformats.org/officeDocument/2006/relationships/hyperlink" Target="http://www.gartner.com/" TargetMode="External"/><Relationship Id="rId4" Type="http://schemas.openxmlformats.org/officeDocument/2006/relationships/hyperlink" Target="https://www.theirm.org/" TargetMode="External"/><Relationship Id="rId9" Type="http://schemas.openxmlformats.org/officeDocument/2006/relationships/hyperlink" Target="http://www.mckinsey.com/" TargetMode="External"/><Relationship Id="rId14" Type="http://schemas.openxmlformats.org/officeDocument/2006/relationships/hyperlink" Target="http://www2.deloitte.com/global/en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" TargetMode="External"/><Relationship Id="rId3" Type="http://schemas.openxmlformats.org/officeDocument/2006/relationships/hyperlink" Target="http://www.nintendo.com/" TargetMode="External"/><Relationship Id="rId7" Type="http://schemas.openxmlformats.org/officeDocument/2006/relationships/hyperlink" Target="https://www.orac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pple.com/" TargetMode="External"/><Relationship Id="rId5" Type="http://schemas.openxmlformats.org/officeDocument/2006/relationships/hyperlink" Target="https://www.microsoft.com/" TargetMode="External"/><Relationship Id="rId10" Type="http://schemas.openxmlformats.org/officeDocument/2006/relationships/hyperlink" Target="https://www.facebook.com/" TargetMode="External"/><Relationship Id="rId4" Type="http://schemas.openxmlformats.org/officeDocument/2006/relationships/hyperlink" Target="http://www.ibm.com/" TargetMode="External"/><Relationship Id="rId9" Type="http://schemas.openxmlformats.org/officeDocument/2006/relationships/hyperlink" Target="https://www.googl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Esdras Salazar @codetechie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1</a:t>
            </a:fld>
            <a:endParaRPr lang="es-41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Web 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/>
              <a:t>Framework						</a:t>
            </a:r>
            <a:r>
              <a:rPr lang="es-419" dirty="0" smtClean="0"/>
              <a:t>Language </a:t>
            </a:r>
            <a:endParaRPr lang="es-419" dirty="0"/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3"/>
              </a:rPr>
              <a:t>Django: The Web framework for perfectionists with deadlines</a:t>
            </a:r>
            <a:r>
              <a:rPr lang="es-419" dirty="0"/>
              <a:t>	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4"/>
              </a:rPr>
              <a:t>Ruby on Rails</a:t>
            </a:r>
            <a:r>
              <a:rPr lang="es-419" dirty="0"/>
              <a:t>						</a:t>
            </a:r>
            <a:r>
              <a:rPr lang="es-419" dirty="0" smtClean="0"/>
              <a:t>Ruby</a:t>
            </a:r>
            <a:endParaRPr lang="es-419" dirty="0"/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5"/>
              </a:rPr>
              <a:t>Node.js</a:t>
            </a:r>
            <a:r>
              <a:rPr lang="es-419" dirty="0"/>
              <a:t>							</a:t>
            </a:r>
            <a:r>
              <a:rPr lang="es-419" dirty="0" smtClean="0"/>
              <a:t>JavaScript</a:t>
            </a:r>
            <a:endParaRPr lang="es-419" dirty="0"/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6"/>
              </a:rPr>
              <a:t>Laravel - The PHP Framework For Web Artisans</a:t>
            </a:r>
            <a:r>
              <a:rPr lang="es-419" dirty="0"/>
              <a:t>		</a:t>
            </a:r>
            <a:r>
              <a:rPr lang="es-419" dirty="0" smtClean="0"/>
              <a:t>PHP</a:t>
            </a:r>
            <a:endParaRPr lang="es-419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10</a:t>
            </a:fld>
            <a:endParaRPr lang="es-419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Web - PHP Frameworks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CakePHP - Build fast, grow solid | PHP Framework | Home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CodeIgniter Web Framework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Symfony, High Performance PHP Framework for Web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6"/>
              </a:rPr>
              <a:t>Zend Framework - Home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7"/>
              </a:rPr>
              <a:t>Laravel - The PHP Framework For Web Artisans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11</a:t>
            </a:fld>
            <a:endParaRPr lang="es-419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188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Web - JavaScript Frameworks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761074"/>
            <a:ext cx="8520600" cy="380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3"/>
              </a:rPr>
              <a:t>Backbone.js</a:t>
            </a:r>
            <a:r>
              <a:rPr lang="es-419" dirty="0"/>
              <a:t>			</a:t>
            </a:r>
            <a:r>
              <a:rPr lang="es-419" u="sng" dirty="0" smtClean="0">
                <a:solidFill>
                  <a:schemeClr val="hlink"/>
                </a:solidFill>
                <a:hlinkClick r:id="rId4"/>
              </a:rPr>
              <a:t>Dojo </a:t>
            </a:r>
            <a:r>
              <a:rPr lang="es-419" u="sng" dirty="0">
                <a:solidFill>
                  <a:schemeClr val="hlink"/>
                </a:solidFill>
                <a:hlinkClick r:id="rId4"/>
              </a:rPr>
              <a:t>Toolkit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 u="sng" dirty="0">
                <a:solidFill>
                  <a:schemeClr val="accent5"/>
                </a:solidFill>
                <a:hlinkClick r:id="rId5"/>
              </a:rPr>
              <a:t>Meteor: Build Apps with JavaScript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6"/>
              </a:rPr>
              <a:t>A JavaScript library for building user interfaces | React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7"/>
              </a:rPr>
              <a:t>AngularJS — Superheroic JavaScript MVW Framework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8"/>
              </a:rPr>
              <a:t>Angular 2: One framework.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9"/>
              </a:rPr>
              <a:t>Ember.js - A framework for creating ambitious web applications.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10"/>
              </a:rPr>
              <a:t>Knockout : Home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11"/>
              </a:rPr>
              <a:t>Welcome - Polymer Project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12</a:t>
            </a:fld>
            <a:endParaRPr lang="es-41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54475" y="4985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CSS Preprocessors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77212"/>
            <a:ext cx="8520600" cy="348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Sass: Syntactically Awesome Style Sheets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Getting started | Less.js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Stylus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6"/>
              </a:rPr>
              <a:t>Myth - CSS the way it was imagined.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7"/>
              </a:rPr>
              <a:t>PostCSS - a tool for transforming CSS with JavaScript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13</a:t>
            </a:fld>
            <a:endParaRPr lang="es-419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Mobile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dirty="0"/>
              <a:t>Operating System	</a:t>
            </a:r>
            <a:r>
              <a:rPr lang="es-419" dirty="0" smtClean="0"/>
              <a:t>	Programming </a:t>
            </a:r>
            <a:r>
              <a:rPr lang="es-419" dirty="0"/>
              <a:t>Language	</a:t>
            </a:r>
            <a:r>
              <a:rPr lang="es-419" dirty="0" smtClean="0"/>
              <a:t>IDE</a:t>
            </a:r>
            <a:endParaRPr lang="es-419" dirty="0"/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iOS			</a:t>
            </a:r>
            <a:r>
              <a:rPr lang="es-419" dirty="0" smtClean="0"/>
              <a:t>	Objective </a:t>
            </a:r>
            <a:r>
              <a:rPr lang="es-419" dirty="0"/>
              <a:t>C - Swift 	</a:t>
            </a:r>
            <a:r>
              <a:rPr lang="es-419" u="sng" dirty="0" smtClean="0">
                <a:solidFill>
                  <a:schemeClr val="hlink"/>
                </a:solidFill>
                <a:hlinkClick r:id="rId3"/>
              </a:rPr>
              <a:t>Xcode</a:t>
            </a:r>
            <a:endParaRPr lang="es-419" u="sng" dirty="0">
              <a:solidFill>
                <a:schemeClr val="hlink"/>
              </a:solidFill>
              <a:hlinkClick r:id="rId3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Android			</a:t>
            </a:r>
            <a:r>
              <a:rPr lang="es-419" dirty="0" smtClean="0"/>
              <a:t>	Java</a:t>
            </a:r>
            <a:r>
              <a:rPr lang="es-419" dirty="0"/>
              <a:t>			</a:t>
            </a:r>
            <a:r>
              <a:rPr lang="es-419" u="sng" dirty="0" smtClean="0">
                <a:solidFill>
                  <a:schemeClr val="hlink"/>
                </a:solidFill>
                <a:hlinkClick r:id="rId4"/>
              </a:rPr>
              <a:t>Android </a:t>
            </a:r>
            <a:r>
              <a:rPr lang="es-419" u="sng" dirty="0">
                <a:solidFill>
                  <a:schemeClr val="hlink"/>
                </a:solidFill>
                <a:hlinkClick r:id="rId4"/>
              </a:rPr>
              <a:t>Studio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Windows Phone		</a:t>
            </a:r>
            <a:r>
              <a:rPr lang="es-419" dirty="0" smtClean="0"/>
              <a:t>	C</a:t>
            </a:r>
            <a:r>
              <a:rPr lang="es-419" dirty="0"/>
              <a:t>#			</a:t>
            </a:r>
            <a:r>
              <a:rPr lang="es-419" u="sng" dirty="0" smtClean="0">
                <a:solidFill>
                  <a:schemeClr val="hlink"/>
                </a:solidFill>
                <a:hlinkClick r:id="rId5"/>
              </a:rPr>
              <a:t>Visual </a:t>
            </a:r>
            <a:r>
              <a:rPr lang="es-419" u="sng" dirty="0">
                <a:solidFill>
                  <a:schemeClr val="hlink"/>
                </a:solidFill>
                <a:hlinkClick r:id="rId5"/>
              </a:rPr>
              <a:t>Studio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iOS-Android-Windows Phone	C#			</a:t>
            </a:r>
            <a:r>
              <a:rPr lang="es-419" u="sng" dirty="0">
                <a:solidFill>
                  <a:schemeClr val="hlink"/>
                </a:solidFill>
                <a:hlinkClick r:id="rId6"/>
              </a:rPr>
              <a:t>Xamarin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Android			</a:t>
            </a:r>
            <a:r>
              <a:rPr lang="es-419" dirty="0" smtClean="0"/>
              <a:t>	C</a:t>
            </a:r>
            <a:r>
              <a:rPr lang="es-419" dirty="0"/>
              <a:t>++			</a:t>
            </a:r>
            <a:r>
              <a:rPr lang="es-419" u="sng" dirty="0">
                <a:solidFill>
                  <a:schemeClr val="hlink"/>
                </a:solidFill>
                <a:hlinkClick r:id="rId7"/>
              </a:rPr>
              <a:t>C++</a:t>
            </a:r>
            <a:r>
              <a:rPr lang="es-419" u="sng" dirty="0" smtClean="0">
                <a:solidFill>
                  <a:schemeClr val="hlink"/>
                </a:solidFill>
                <a:hlinkClick r:id="rId7"/>
              </a:rPr>
              <a:t>Builder</a:t>
            </a:r>
            <a:endParaRPr lang="es-419" u="sng" dirty="0" smtClean="0">
              <a:solidFill>
                <a:schemeClr val="hlink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 dirty="0" smtClean="0"/>
              <a:t>Android</a:t>
            </a:r>
            <a:r>
              <a:rPr lang="es-419" dirty="0"/>
              <a:t>			</a:t>
            </a:r>
            <a:r>
              <a:rPr lang="es-419" dirty="0" smtClean="0"/>
              <a:t>	C</a:t>
            </a:r>
            <a:r>
              <a:rPr lang="es-419" dirty="0"/>
              <a:t>++			</a:t>
            </a:r>
            <a:r>
              <a:rPr lang="es-419" u="sng" dirty="0" smtClean="0">
                <a:solidFill>
                  <a:schemeClr val="hlink"/>
                </a:solidFill>
                <a:hlinkClick r:id="rId8"/>
              </a:rPr>
              <a:t>Qt</a:t>
            </a:r>
            <a:endParaRPr lang="es-419" u="sng" dirty="0">
              <a:solidFill>
                <a:schemeClr val="hlink"/>
              </a:solidFill>
              <a:hlinkClick r:id="rId8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14</a:t>
            </a:fld>
            <a:endParaRPr lang="es-419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58225" y="4236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Internet of Things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Arduino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Raspberry Pi - Teach, Learn, and Make with Raspberry Pi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Tessel 2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6"/>
              </a:rPr>
              <a:t>Particle: Ship your IoT product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7"/>
              </a:rPr>
              <a:t>TI LaunchPad Development Ecosystem - Texas Instruments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8"/>
              </a:rPr>
              <a:t>Parrot USA - Bebop Drone, Minidrones, Zik 2.0, Hands-free car kits ...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15</a:t>
            </a:fld>
            <a:endParaRPr lang="es-419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Advanced Topics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Business Intelligence			</a:t>
            </a:r>
            <a:r>
              <a:rPr lang="es-419" dirty="0" smtClean="0"/>
              <a:t>Artificial </a:t>
            </a:r>
            <a:r>
              <a:rPr lang="es-419" dirty="0"/>
              <a:t>Intelligence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Data Scientist			</a:t>
            </a:r>
            <a:r>
              <a:rPr lang="es-419" dirty="0" smtClean="0"/>
              <a:t>	</a:t>
            </a:r>
            <a:r>
              <a:rPr lang="es-419" dirty="0"/>
              <a:t>	Machine Learning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Big Data						Deep Learning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	</a:t>
            </a:r>
            <a:r>
              <a:rPr lang="es-419" u="sng" dirty="0">
                <a:solidFill>
                  <a:schemeClr val="hlink"/>
                </a:solidFill>
                <a:hlinkClick r:id="rId3"/>
              </a:rPr>
              <a:t>Apache™ Hadoop®!</a:t>
            </a:r>
            <a:r>
              <a:rPr lang="es-419" dirty="0"/>
              <a:t>		</a:t>
            </a:r>
            <a:r>
              <a:rPr lang="es-419" u="sng" dirty="0" smtClean="0">
                <a:solidFill>
                  <a:schemeClr val="hlink"/>
                </a:solidFill>
                <a:hlinkClick r:id="rId4"/>
              </a:rPr>
              <a:t>SOA </a:t>
            </a:r>
            <a:r>
              <a:rPr lang="es-419" u="sng" dirty="0">
                <a:solidFill>
                  <a:schemeClr val="hlink"/>
                </a:solidFill>
                <a:hlinkClick r:id="rId4"/>
              </a:rPr>
              <a:t>Patterns | Home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Parallelism				</a:t>
            </a:r>
            <a:r>
              <a:rPr lang="es-419" u="sng" dirty="0" smtClean="0">
                <a:solidFill>
                  <a:schemeClr val="hlink"/>
                </a:solidFill>
                <a:hlinkClick r:id="rId5"/>
              </a:rPr>
              <a:t>Microservices </a:t>
            </a:r>
            <a:r>
              <a:rPr lang="es-419" u="sng" dirty="0">
                <a:solidFill>
                  <a:schemeClr val="hlink"/>
                </a:solidFill>
                <a:hlinkClick r:id="rId5"/>
              </a:rPr>
              <a:t>- Martin Fowler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16</a:t>
            </a:fld>
            <a:endParaRPr lang="es-419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More Programming Languages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600" dirty="0"/>
              <a:t>Fortran 66 - 1966	</a:t>
            </a:r>
            <a:r>
              <a:rPr lang="es-419" sz="1600" dirty="0" smtClean="0"/>
              <a:t>	Ada </a:t>
            </a:r>
            <a:r>
              <a:rPr lang="es-419" sz="1600" dirty="0"/>
              <a:t>80 - 1980	</a:t>
            </a:r>
            <a:r>
              <a:rPr lang="es-419" sz="1600" u="sng" dirty="0">
                <a:solidFill>
                  <a:schemeClr val="hlink"/>
                </a:solidFill>
                <a:hlinkClick r:id="rId3"/>
              </a:rPr>
              <a:t>Lua</a:t>
            </a:r>
            <a:r>
              <a:rPr lang="es-419" sz="1600" dirty="0"/>
              <a:t> - 1993	</a:t>
            </a:r>
            <a:r>
              <a:rPr lang="es-419" sz="1600" u="sng" dirty="0" smtClean="0">
                <a:solidFill>
                  <a:schemeClr val="hlink"/>
                </a:solidFill>
                <a:hlinkClick r:id="rId4"/>
              </a:rPr>
              <a:t>Go</a:t>
            </a:r>
            <a:r>
              <a:rPr lang="es-419" sz="1600" dirty="0" smtClean="0"/>
              <a:t>- </a:t>
            </a:r>
            <a:r>
              <a:rPr lang="es-419" sz="1600" dirty="0"/>
              <a:t>2009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600" dirty="0"/>
              <a:t>SNOBOL 4 - 1967	</a:t>
            </a:r>
            <a:r>
              <a:rPr lang="es-419" sz="1600" dirty="0" smtClean="0"/>
              <a:t>	</a:t>
            </a:r>
            <a:r>
              <a:rPr lang="es-419" sz="1600" u="sng" dirty="0" smtClean="0">
                <a:solidFill>
                  <a:schemeClr val="hlink"/>
                </a:solidFill>
                <a:hlinkClick r:id="rId5"/>
              </a:rPr>
              <a:t>ABAP</a:t>
            </a:r>
            <a:r>
              <a:rPr lang="es-419" sz="1600" dirty="0" smtClean="0"/>
              <a:t> </a:t>
            </a:r>
            <a:r>
              <a:rPr lang="es-419" sz="1600" dirty="0"/>
              <a:t>- 1983	</a:t>
            </a:r>
            <a:r>
              <a:rPr lang="es-419" sz="1600" u="sng" dirty="0" smtClean="0">
                <a:solidFill>
                  <a:schemeClr val="hlink"/>
                </a:solidFill>
                <a:hlinkClick r:id="rId6"/>
              </a:rPr>
              <a:t>R</a:t>
            </a:r>
            <a:r>
              <a:rPr lang="es-419" sz="1600" dirty="0" smtClean="0"/>
              <a:t> </a:t>
            </a:r>
            <a:r>
              <a:rPr lang="es-419" sz="1600" dirty="0"/>
              <a:t>- 1993		</a:t>
            </a:r>
            <a:r>
              <a:rPr lang="es-419" sz="1600" u="sng" dirty="0">
                <a:solidFill>
                  <a:schemeClr val="hlink"/>
                </a:solidFill>
                <a:hlinkClick r:id="rId7"/>
              </a:rPr>
              <a:t>CoffeeScript</a:t>
            </a:r>
            <a:r>
              <a:rPr lang="es-419" sz="1600" dirty="0"/>
              <a:t> - 2009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600" dirty="0"/>
              <a:t>Algol 68 - 1968		</a:t>
            </a:r>
            <a:r>
              <a:rPr lang="es-419" sz="1600" u="sng" dirty="0">
                <a:solidFill>
                  <a:schemeClr val="hlink"/>
                </a:solidFill>
                <a:hlinkClick r:id="rId8"/>
              </a:rPr>
              <a:t>Eiffel</a:t>
            </a:r>
            <a:r>
              <a:rPr lang="es-419" sz="1600" dirty="0"/>
              <a:t> - 1983	</a:t>
            </a:r>
            <a:r>
              <a:rPr lang="es-419" sz="1600" u="sng" dirty="0" smtClean="0">
                <a:solidFill>
                  <a:schemeClr val="hlink"/>
                </a:solidFill>
                <a:hlinkClick r:id="rId9"/>
              </a:rPr>
              <a:t>OCaml</a:t>
            </a:r>
            <a:r>
              <a:rPr lang="es-419" sz="1600" dirty="0" smtClean="0"/>
              <a:t> </a:t>
            </a:r>
            <a:r>
              <a:rPr lang="es-419" sz="1600" dirty="0"/>
              <a:t>- 1996	</a:t>
            </a:r>
            <a:r>
              <a:rPr lang="es-419" sz="1600" u="sng" dirty="0">
                <a:solidFill>
                  <a:schemeClr val="hlink"/>
                </a:solidFill>
                <a:hlinkClick r:id="rId10"/>
              </a:rPr>
              <a:t>Rust</a:t>
            </a:r>
            <a:r>
              <a:rPr lang="es-419" sz="1600" dirty="0"/>
              <a:t> - 2010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600" u="sng" dirty="0">
                <a:solidFill>
                  <a:schemeClr val="hlink"/>
                </a:solidFill>
                <a:hlinkClick r:id="rId11"/>
              </a:rPr>
              <a:t>Smalltalk</a:t>
            </a:r>
            <a:r>
              <a:rPr lang="es-419" sz="1600" dirty="0"/>
              <a:t>- 1972		Informix - 1986	</a:t>
            </a:r>
            <a:r>
              <a:rPr lang="es-419" sz="1600" u="sng" dirty="0">
                <a:solidFill>
                  <a:schemeClr val="hlink"/>
                </a:solidFill>
                <a:hlinkClick r:id="rId12"/>
              </a:rPr>
              <a:t>Scala</a:t>
            </a:r>
            <a:r>
              <a:rPr lang="es-419" sz="1600" dirty="0"/>
              <a:t> - 2003	</a:t>
            </a:r>
            <a:r>
              <a:rPr lang="es-419" sz="1600" u="sng" dirty="0" smtClean="0">
                <a:solidFill>
                  <a:schemeClr val="hlink"/>
                </a:solidFill>
                <a:hlinkClick r:id="rId13"/>
              </a:rPr>
              <a:t>Dart</a:t>
            </a:r>
            <a:r>
              <a:rPr lang="es-419" sz="1600" dirty="0" smtClean="0"/>
              <a:t> </a:t>
            </a:r>
            <a:r>
              <a:rPr lang="es-419" sz="1600" dirty="0"/>
              <a:t>- 2011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-419" sz="1600" dirty="0"/>
              <a:t>Prolog - 1972		</a:t>
            </a:r>
            <a:r>
              <a:rPr lang="es-419" sz="1600" u="sng" dirty="0">
                <a:solidFill>
                  <a:schemeClr val="hlink"/>
                </a:solidFill>
                <a:hlinkClick r:id="rId14"/>
              </a:rPr>
              <a:t>Oberon</a:t>
            </a:r>
            <a:r>
              <a:rPr lang="es-419" sz="1600" dirty="0"/>
              <a:t> - 1987	</a:t>
            </a:r>
            <a:r>
              <a:rPr lang="es-419" sz="1600" u="sng" dirty="0">
                <a:solidFill>
                  <a:schemeClr val="hlink"/>
                </a:solidFill>
                <a:hlinkClick r:id="rId15"/>
              </a:rPr>
              <a:t>Groovy</a:t>
            </a:r>
            <a:r>
              <a:rPr lang="es-419" sz="1600" dirty="0"/>
              <a:t> - 2004	</a:t>
            </a:r>
            <a:r>
              <a:rPr lang="es-419" sz="1600" u="sng" dirty="0">
                <a:solidFill>
                  <a:schemeClr val="hlink"/>
                </a:solidFill>
                <a:hlinkClick r:id="rId16"/>
              </a:rPr>
              <a:t>TypeScript</a:t>
            </a:r>
            <a:r>
              <a:rPr lang="es-419" sz="1600" dirty="0"/>
              <a:t> - 2012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600" u="sng" dirty="0">
                <a:solidFill>
                  <a:schemeClr val="accent5"/>
                </a:solidFill>
                <a:hlinkClick r:id="rId17"/>
              </a:rPr>
              <a:t>Scheme</a:t>
            </a:r>
            <a:r>
              <a:rPr lang="es-419" sz="1600" dirty="0"/>
              <a:t> - 1975		</a:t>
            </a:r>
            <a:r>
              <a:rPr lang="es-419" sz="1600" u="sng" dirty="0">
                <a:solidFill>
                  <a:schemeClr val="accent5"/>
                </a:solidFill>
                <a:hlinkClick r:id="rId18"/>
              </a:rPr>
              <a:t>Erlang</a:t>
            </a:r>
            <a:r>
              <a:rPr lang="es-419" sz="1600" dirty="0"/>
              <a:t> - 1987	</a:t>
            </a:r>
            <a:r>
              <a:rPr lang="es-419" sz="1600" u="sng" dirty="0">
                <a:solidFill>
                  <a:schemeClr val="accent5"/>
                </a:solidFill>
                <a:hlinkClick r:id="rId19"/>
              </a:rPr>
              <a:t>F#</a:t>
            </a:r>
            <a:r>
              <a:rPr lang="es-419" sz="1600" dirty="0"/>
              <a:t> - 2005	</a:t>
            </a:r>
            <a:r>
              <a:rPr lang="es-419" sz="1600" dirty="0" smtClean="0"/>
              <a:t>	</a:t>
            </a:r>
            <a:r>
              <a:rPr lang="es-419" sz="1600" u="sng" dirty="0" smtClean="0">
                <a:solidFill>
                  <a:schemeClr val="accent5"/>
                </a:solidFill>
                <a:hlinkClick r:id="rId20"/>
              </a:rPr>
              <a:t>Julia</a:t>
            </a:r>
            <a:r>
              <a:rPr lang="es-419" sz="1600" dirty="0" smtClean="0"/>
              <a:t> </a:t>
            </a:r>
            <a:r>
              <a:rPr lang="es-419" sz="1600" dirty="0"/>
              <a:t>- 2012</a:t>
            </a:r>
          </a:p>
          <a:p>
            <a:pPr lvl="0">
              <a:spcBef>
                <a:spcPts val="0"/>
              </a:spcBef>
              <a:buNone/>
            </a:pPr>
            <a:r>
              <a:rPr lang="es-419" sz="1600" dirty="0"/>
              <a:t>Modula - 1975		</a:t>
            </a:r>
            <a:r>
              <a:rPr lang="es-419" sz="1600" u="sng" dirty="0">
                <a:solidFill>
                  <a:schemeClr val="hlink"/>
                </a:solidFill>
                <a:hlinkClick r:id="rId21"/>
              </a:rPr>
              <a:t>Haskell</a:t>
            </a:r>
            <a:r>
              <a:rPr lang="es-419" sz="1600" dirty="0"/>
              <a:t> - 1990	</a:t>
            </a:r>
            <a:r>
              <a:rPr lang="es-419" sz="1600" u="sng" dirty="0">
                <a:solidFill>
                  <a:schemeClr val="hlink"/>
                </a:solidFill>
                <a:hlinkClick r:id="rId22"/>
              </a:rPr>
              <a:t>Clojure</a:t>
            </a:r>
            <a:r>
              <a:rPr lang="es-419" sz="1600" dirty="0"/>
              <a:t> - 2007	</a:t>
            </a:r>
            <a:r>
              <a:rPr lang="es-419" sz="1600" u="sng" dirty="0">
                <a:solidFill>
                  <a:schemeClr val="hlink"/>
                </a:solidFill>
                <a:hlinkClick r:id="rId23"/>
              </a:rPr>
              <a:t>Hack</a:t>
            </a:r>
            <a:r>
              <a:rPr lang="es-419" sz="1600" dirty="0"/>
              <a:t> - 2014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17</a:t>
            </a:fld>
            <a:endParaRPr lang="es-419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Important IDES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Welcome to NetBeans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Eclipse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IntelliJ IDEA the Java IDE - JetBrains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6"/>
              </a:rPr>
              <a:t>Tools - Spring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18</a:t>
            </a:fld>
            <a:endParaRPr lang="es-419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Operating Systems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3"/>
              </a:rPr>
              <a:t>Windows</a:t>
            </a:r>
            <a:r>
              <a:rPr lang="es-419" dirty="0"/>
              <a:t> 				</a:t>
            </a:r>
            <a:r>
              <a:rPr lang="es-419" u="sng" dirty="0">
                <a:solidFill>
                  <a:schemeClr val="hlink"/>
                </a:solidFill>
                <a:hlinkClick r:id="rId4"/>
              </a:rPr>
              <a:t>Red Hat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5"/>
              </a:rPr>
              <a:t>OS X - Overview - Apple</a:t>
            </a:r>
            <a:r>
              <a:rPr lang="es-419" dirty="0"/>
              <a:t>			</a:t>
            </a:r>
            <a:r>
              <a:rPr lang="es-419" u="sng" dirty="0">
                <a:solidFill>
                  <a:schemeClr val="hlink"/>
                </a:solidFill>
                <a:hlinkClick r:id="rId6"/>
              </a:rPr>
              <a:t>Home of the Mageia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7"/>
              </a:rPr>
              <a:t>PC-BSD | Rock Solid, Secure, Private</a:t>
            </a:r>
            <a:r>
              <a:rPr lang="es-419" dirty="0"/>
              <a:t>	</a:t>
            </a:r>
            <a:r>
              <a:rPr lang="es-419" u="sng" dirty="0" smtClean="0">
                <a:solidFill>
                  <a:schemeClr val="hlink"/>
                </a:solidFill>
                <a:hlinkClick r:id="rId8"/>
              </a:rPr>
              <a:t>Linux </a:t>
            </a:r>
            <a:r>
              <a:rPr lang="es-419" u="sng" dirty="0">
                <a:solidFill>
                  <a:schemeClr val="hlink"/>
                </a:solidFill>
                <a:hlinkClick r:id="rId8"/>
              </a:rPr>
              <a:t>Mint: Main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9"/>
              </a:rPr>
              <a:t>Ubuntu</a:t>
            </a:r>
            <a:r>
              <a:rPr lang="es-419" dirty="0"/>
              <a:t>					</a:t>
            </a:r>
            <a:r>
              <a:rPr lang="es-419" u="sng" dirty="0" smtClean="0">
                <a:solidFill>
                  <a:schemeClr val="hlink"/>
                </a:solidFill>
                <a:hlinkClick r:id="rId10"/>
              </a:rPr>
              <a:t>Kali </a:t>
            </a:r>
            <a:r>
              <a:rPr lang="es-419" u="sng" dirty="0">
                <a:solidFill>
                  <a:schemeClr val="hlink"/>
                </a:solidFill>
                <a:hlinkClick r:id="rId10"/>
              </a:rPr>
              <a:t>Linux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11"/>
              </a:rPr>
              <a:t>Debian -- The Universal Operating System</a:t>
            </a:r>
            <a:r>
              <a:rPr lang="es-419" dirty="0"/>
              <a:t>	</a:t>
            </a:r>
            <a:r>
              <a:rPr lang="es-419" u="sng" dirty="0">
                <a:solidFill>
                  <a:schemeClr val="hlink"/>
                </a:solidFill>
                <a:hlinkClick r:id="rId12"/>
              </a:rPr>
              <a:t>The Slackware Linux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accent5"/>
                </a:solidFill>
                <a:hlinkClick r:id="rId13"/>
              </a:rPr>
              <a:t>Fedora</a:t>
            </a:r>
            <a:r>
              <a:rPr lang="es-419" dirty="0"/>
              <a:t>					</a:t>
            </a:r>
            <a:r>
              <a:rPr lang="es-419" u="sng" dirty="0" smtClean="0">
                <a:solidFill>
                  <a:schemeClr val="accent5"/>
                </a:solidFill>
                <a:hlinkClick r:id="rId14"/>
              </a:rPr>
              <a:t>CentOS </a:t>
            </a:r>
            <a:r>
              <a:rPr lang="es-419" u="sng" dirty="0">
                <a:solidFill>
                  <a:schemeClr val="accent5"/>
                </a:solidFill>
                <a:hlinkClick r:id="rId14"/>
              </a:rPr>
              <a:t>Project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19</a:t>
            </a:fld>
            <a:endParaRPr lang="es-41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s-419"/>
              <a:t>Development Technologies to Build Applications 2016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0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s-419"/>
              <a:t>Brief overview of technologies that allow us create software applications (all brands mentioned here are trademarks)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2</a:t>
            </a:fld>
            <a:endParaRPr lang="es-419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Web Browsers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dirty="0"/>
              <a:t>Netscape Navigator - 1994			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Internet Explorer - 1995 			</a:t>
            </a:r>
            <a:r>
              <a:rPr lang="es-419" u="sng" dirty="0" smtClean="0">
                <a:solidFill>
                  <a:schemeClr val="accent5"/>
                </a:solidFill>
                <a:hlinkClick r:id="rId3"/>
              </a:rPr>
              <a:t>Microsoft </a:t>
            </a:r>
            <a:r>
              <a:rPr lang="es-419" u="sng" dirty="0">
                <a:solidFill>
                  <a:schemeClr val="accent5"/>
                </a:solidFill>
                <a:hlinkClick r:id="rId3"/>
              </a:rPr>
              <a:t>Edge Browser</a:t>
            </a:r>
            <a:r>
              <a:rPr lang="es-419" dirty="0"/>
              <a:t> - 2015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4"/>
              </a:rPr>
              <a:t>Opera: Browser</a:t>
            </a:r>
            <a:r>
              <a:rPr lang="es-419" dirty="0"/>
              <a:t> - 1995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5"/>
              </a:rPr>
              <a:t>Konqueror - What is Konqueror?</a:t>
            </a:r>
            <a:r>
              <a:rPr lang="es-419" dirty="0"/>
              <a:t> - 1996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6"/>
              </a:rPr>
              <a:t>OS X - Safari - Apple</a:t>
            </a:r>
            <a:r>
              <a:rPr lang="es-419" dirty="0"/>
              <a:t> - 2003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7"/>
              </a:rPr>
              <a:t>Firefox</a:t>
            </a:r>
            <a:r>
              <a:rPr lang="es-419" dirty="0"/>
              <a:t>- 2004 (</a:t>
            </a:r>
            <a:r>
              <a:rPr lang="es-419" u="sng" dirty="0">
                <a:solidFill>
                  <a:schemeClr val="accent5"/>
                </a:solidFill>
                <a:hlinkClick r:id="rId8"/>
              </a:rPr>
              <a:t>The SeaMonkey® Project</a:t>
            </a:r>
            <a:r>
              <a:rPr lang="es-419" dirty="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 dirty="0">
                <a:solidFill>
                  <a:schemeClr val="accent5"/>
                </a:solidFill>
                <a:hlinkClick r:id="rId9"/>
              </a:rPr>
              <a:t>Chrome Browser - Google</a:t>
            </a:r>
            <a:r>
              <a:rPr lang="es-419" dirty="0"/>
              <a:t> - 2008 (</a:t>
            </a:r>
            <a:r>
              <a:rPr lang="es-419" u="sng" dirty="0">
                <a:solidFill>
                  <a:schemeClr val="accent5"/>
                </a:solidFill>
                <a:hlinkClick r:id="rId10"/>
              </a:rPr>
              <a:t>Chromium - The Chromium Projects</a:t>
            </a:r>
            <a:r>
              <a:rPr lang="es-419" dirty="0"/>
              <a:t>)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20</a:t>
            </a:fld>
            <a:endParaRPr lang="es-419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Databases SQL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3"/>
              </a:rPr>
              <a:t>SQL Server 2016 | Microsoft</a:t>
            </a:r>
            <a:r>
              <a:rPr lang="es-419" dirty="0"/>
              <a:t>	</a:t>
            </a:r>
            <a:r>
              <a:rPr lang="es-419" u="sng" dirty="0">
                <a:solidFill>
                  <a:schemeClr val="hlink"/>
                </a:solidFill>
                <a:hlinkClick r:id="rId4"/>
              </a:rPr>
              <a:t>SQLite Home Page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5"/>
              </a:rPr>
              <a:t>MySQL</a:t>
            </a:r>
            <a:r>
              <a:rPr lang="es-419" dirty="0"/>
              <a:t>				</a:t>
            </a:r>
            <a:r>
              <a:rPr lang="es-419" u="sng" dirty="0" smtClean="0">
                <a:solidFill>
                  <a:schemeClr val="hlink"/>
                </a:solidFill>
                <a:hlinkClick r:id="rId6"/>
              </a:rPr>
              <a:t>IBM </a:t>
            </a:r>
            <a:r>
              <a:rPr lang="es-419" u="sng" dirty="0">
                <a:solidFill>
                  <a:schemeClr val="hlink"/>
                </a:solidFill>
                <a:hlinkClick r:id="rId6"/>
              </a:rPr>
              <a:t>- Informix Database Software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 u="sng" dirty="0">
                <a:solidFill>
                  <a:schemeClr val="accent5"/>
                </a:solidFill>
                <a:hlinkClick r:id="rId7"/>
              </a:rPr>
              <a:t>Oracle | Integrated Cloud Applications and Platform Services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8"/>
              </a:rPr>
              <a:t>PostgreSQL: The world's most advanced open source database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 dirty="0">
                <a:solidFill>
                  <a:schemeClr val="hlink"/>
                </a:solidFill>
                <a:hlinkClick r:id="rId9"/>
              </a:rPr>
              <a:t>IBM DB2 – Database software – IBM Analytics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 dirty="0">
                <a:solidFill>
                  <a:schemeClr val="accent5"/>
                </a:solidFill>
                <a:hlinkClick r:id="rId10"/>
              </a:rPr>
              <a:t>Relational Database Server | Sybase | SAP ASE | SAP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 u="sng" dirty="0">
                <a:solidFill>
                  <a:schemeClr val="hlink"/>
                </a:solidFill>
                <a:hlinkClick r:id="rId11"/>
              </a:rPr>
              <a:t>Firebird: The true open source database for Windows, Linux, Mac OS ...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21</a:t>
            </a:fld>
            <a:endParaRPr lang="es-419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Databases NoSQL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Apache Cassandra</a:t>
            </a:r>
            <a:r>
              <a:rPr lang="es-419"/>
              <a:t>	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Apache CouchDB</a:t>
            </a:r>
            <a:r>
              <a:rPr lang="es-419"/>
              <a:t>   			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Firebase - Google</a:t>
            </a:r>
            <a:r>
              <a:rPr lang="es-419"/>
              <a:t>	</a:t>
            </a:r>
            <a:r>
              <a:rPr lang="es-419" u="sng">
                <a:solidFill>
                  <a:schemeClr val="accent5"/>
                </a:solidFill>
                <a:hlinkClick r:id="rId6"/>
              </a:rPr>
              <a:t>Redis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7"/>
              </a:rPr>
              <a:t>MongoDB for GIANT Ideas | MongoDB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accent5"/>
                </a:solidFill>
                <a:hlinkClick r:id="rId8"/>
              </a:rPr>
              <a:t>Graph Database Free Downolad - Ontotext GraphDB ™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9"/>
              </a:rPr>
              <a:t>Riak KV - Basho</a:t>
            </a:r>
            <a:r>
              <a:rPr lang="es-419"/>
              <a:t>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 u="sng">
                <a:solidFill>
                  <a:schemeClr val="accent5"/>
                </a:solidFill>
                <a:hlinkClick r:id="rId10"/>
              </a:rPr>
              <a:t>Neo4j: The World's Leading Graph Database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 u="sng">
                <a:solidFill>
                  <a:schemeClr val="accent5"/>
                </a:solidFill>
                <a:hlinkClick r:id="rId11"/>
              </a:rPr>
              <a:t>GitHub - twitter/flockdb: A distributed, fault-tolerant graph database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22</a:t>
            </a:fld>
            <a:endParaRPr lang="es-419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Version Control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Concurrent Versions System - Summary [Savannah]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Microsoft Visual Sourcesafe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Apache Subversion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6"/>
              </a:rPr>
              <a:t>Git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7"/>
              </a:rPr>
              <a:t>Team Foundation Server - MSDN - Microsoft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908250" y="101587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23</a:t>
            </a:fld>
            <a:endParaRPr lang="es-419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200" u="sng" dirty="0">
                <a:solidFill>
                  <a:schemeClr val="hlink"/>
                </a:solidFill>
                <a:hlinkClick r:id="rId3"/>
              </a:rPr>
              <a:t>PMI | Project Management Institute</a:t>
            </a:r>
            <a:r>
              <a:rPr lang="es-419" sz="1200" dirty="0"/>
              <a:t>	</a:t>
            </a:r>
            <a:r>
              <a:rPr lang="es-419" sz="1200" u="sng" dirty="0">
                <a:solidFill>
                  <a:schemeClr val="accent5"/>
                </a:solidFill>
                <a:hlinkClick r:id="rId4"/>
              </a:rPr>
              <a:t>Coso</a:t>
            </a:r>
            <a:r>
              <a:rPr lang="es-419" sz="1200" dirty="0"/>
              <a:t>	</a:t>
            </a:r>
            <a:r>
              <a:rPr lang="es-419" sz="1200" u="sng" dirty="0" smtClean="0">
                <a:solidFill>
                  <a:schemeClr val="hlink"/>
                </a:solidFill>
                <a:hlinkClick r:id="rId5"/>
              </a:rPr>
              <a:t>Scrum.org </a:t>
            </a:r>
            <a:r>
              <a:rPr lang="es-419" sz="1200" u="sng" dirty="0">
                <a:solidFill>
                  <a:schemeClr val="hlink"/>
                </a:solidFill>
                <a:hlinkClick r:id="rId5"/>
              </a:rPr>
              <a:t>| The home of Scrum &gt; Home</a:t>
            </a:r>
          </a:p>
          <a:p>
            <a:pPr lvl="0">
              <a:spcBef>
                <a:spcPts val="0"/>
              </a:spcBef>
              <a:buNone/>
            </a:pPr>
            <a:r>
              <a:rPr lang="es-419" sz="1200" u="sng" dirty="0">
                <a:solidFill>
                  <a:schemeClr val="accent5"/>
                </a:solidFill>
                <a:hlinkClick r:id="rId6"/>
              </a:rPr>
              <a:t>ITIL Certifications | AXELOS</a:t>
            </a:r>
            <a:r>
              <a:rPr lang="es-419" sz="1200" dirty="0"/>
              <a:t>		</a:t>
            </a:r>
            <a:r>
              <a:rPr lang="es-419" sz="1200" u="sng" dirty="0" smtClean="0">
                <a:solidFill>
                  <a:schemeClr val="accent5"/>
                </a:solidFill>
                <a:hlinkClick r:id="rId7"/>
              </a:rPr>
              <a:t>Certifications </a:t>
            </a:r>
            <a:r>
              <a:rPr lang="es-419" sz="1200" u="sng" dirty="0">
                <a:solidFill>
                  <a:schemeClr val="accent5"/>
                </a:solidFill>
                <a:hlinkClick r:id="rId7"/>
              </a:rPr>
              <a:t>| CMMI Institute</a:t>
            </a:r>
            <a:r>
              <a:rPr lang="es-419" sz="1200" dirty="0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s-419" sz="1200" u="sng" dirty="0">
                <a:solidFill>
                  <a:schemeClr val="accent5"/>
                </a:solidFill>
                <a:hlinkClick r:id="rId8"/>
              </a:rPr>
              <a:t>Certified Ethical Hacker (CEH) - EC-Council</a:t>
            </a:r>
            <a:r>
              <a:rPr lang="es-419" sz="1200" dirty="0"/>
              <a:t>	</a:t>
            </a:r>
            <a:r>
              <a:rPr lang="es-419" sz="1200" u="sng" dirty="0" smtClean="0">
                <a:solidFill>
                  <a:schemeClr val="accent5"/>
                </a:solidFill>
                <a:hlinkClick r:id="rId9"/>
              </a:rPr>
              <a:t>ISO/IEC </a:t>
            </a:r>
            <a:r>
              <a:rPr lang="es-419" sz="1200" u="sng" dirty="0">
                <a:solidFill>
                  <a:schemeClr val="accent5"/>
                </a:solidFill>
                <a:hlinkClick r:id="rId9"/>
              </a:rPr>
              <a:t>27001 - Information security management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419" sz="1200" u="sng" dirty="0">
                <a:solidFill>
                  <a:schemeClr val="accent5"/>
                </a:solidFill>
                <a:hlinkClick r:id="rId10"/>
              </a:rPr>
              <a:t>Certifications - Training &amp; Certifications - Cisco</a:t>
            </a:r>
            <a:r>
              <a:rPr lang="es-419" sz="1200" dirty="0"/>
              <a:t>	</a:t>
            </a:r>
            <a:r>
              <a:rPr lang="es-419" sz="1200" u="sng" dirty="0" smtClean="0">
                <a:solidFill>
                  <a:schemeClr val="accent5"/>
                </a:solidFill>
                <a:hlinkClick r:id="rId11"/>
              </a:rPr>
              <a:t>COBIT </a:t>
            </a:r>
            <a:r>
              <a:rPr lang="es-419" sz="1200" u="sng" dirty="0">
                <a:solidFill>
                  <a:schemeClr val="accent5"/>
                </a:solidFill>
                <a:hlinkClick r:id="rId11"/>
              </a:rPr>
              <a:t>5: A Business Framework for the Governance and ... - Isaca</a:t>
            </a:r>
          </a:p>
          <a:p>
            <a:pPr lvl="0">
              <a:spcBef>
                <a:spcPts val="0"/>
              </a:spcBef>
              <a:buNone/>
            </a:pPr>
            <a:r>
              <a:rPr lang="es-419" sz="1200" u="sng" dirty="0">
                <a:solidFill>
                  <a:schemeClr val="hlink"/>
                </a:solidFill>
                <a:hlinkClick r:id="rId12"/>
              </a:rPr>
              <a:t>CISSP - Certified Information Systems Security Professional | (ISC)²</a:t>
            </a:r>
            <a:r>
              <a:rPr lang="es-419" sz="1200" dirty="0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rPr lang="es-419" sz="1200" u="sng" dirty="0">
                <a:solidFill>
                  <a:schemeClr val="hlink"/>
                </a:solidFill>
                <a:hlinkClick r:id="rId13"/>
              </a:rPr>
              <a:t>SEI Certification | Certification Opportunities | PSP Developer ...</a:t>
            </a:r>
          </a:p>
          <a:p>
            <a:pPr lvl="0">
              <a:spcBef>
                <a:spcPts val="0"/>
              </a:spcBef>
              <a:buNone/>
            </a:pPr>
            <a:r>
              <a:rPr lang="es-419" sz="1200" u="sng" dirty="0">
                <a:solidFill>
                  <a:schemeClr val="hlink"/>
                </a:solidFill>
                <a:hlinkClick r:id="rId14"/>
              </a:rPr>
              <a:t>CompTIA IT Certifications: (IT) Information Technology Certifications</a:t>
            </a:r>
            <a:r>
              <a:rPr lang="es-419" sz="1200" dirty="0"/>
              <a:t>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419" sz="1200" u="sng" dirty="0">
                <a:solidFill>
                  <a:schemeClr val="hlink"/>
                </a:solidFill>
                <a:hlinkClick r:id="rId15"/>
              </a:rPr>
              <a:t>IT Certification - Audit - Security - Governance - Risk | ISACA</a:t>
            </a:r>
            <a:r>
              <a:rPr lang="es-419" sz="1200" dirty="0"/>
              <a:t>	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>
              <a:spcBef>
                <a:spcPts val="0"/>
              </a:spcBef>
              <a:buNone/>
            </a:pPr>
            <a:r>
              <a:rPr lang="es-419" sz="1200" dirty="0"/>
              <a:t>			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419"/>
              <a:t>Certifications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24</a:t>
            </a:fld>
            <a:endParaRPr lang="es-419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Consulting Enterprises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400" u="sng" dirty="0">
                <a:solidFill>
                  <a:schemeClr val="hlink"/>
                </a:solidFill>
                <a:hlinkClick r:id="rId3"/>
              </a:rPr>
              <a:t>Florida International Bankers Association: Home</a:t>
            </a:r>
            <a:r>
              <a:rPr lang="es-419" sz="1400" dirty="0"/>
              <a:t>	</a:t>
            </a:r>
            <a:r>
              <a:rPr lang="es-419" sz="1400" u="sng" dirty="0" smtClean="0">
                <a:solidFill>
                  <a:schemeClr val="accent5"/>
                </a:solidFill>
                <a:hlinkClick r:id="rId4"/>
              </a:rPr>
              <a:t>The </a:t>
            </a:r>
            <a:r>
              <a:rPr lang="es-419" sz="1400" u="sng" dirty="0">
                <a:solidFill>
                  <a:schemeClr val="accent5"/>
                </a:solidFill>
                <a:hlinkClick r:id="rId4"/>
              </a:rPr>
              <a:t>Institute of Risk Management (IRM)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 u="sng" dirty="0">
                <a:solidFill>
                  <a:schemeClr val="hlink"/>
                </a:solidFill>
                <a:hlinkClick r:id="rId5"/>
              </a:rPr>
              <a:t>ACAMS: Association of Certified Anti-Money Laundering Specialists</a:t>
            </a:r>
            <a:r>
              <a:rPr lang="es-419" sz="1400" dirty="0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 u="sng" dirty="0">
                <a:solidFill>
                  <a:schemeClr val="hlink"/>
                </a:solidFill>
                <a:hlinkClick r:id="rId6"/>
              </a:rPr>
              <a:t>GARP: Global Association of Risk Professionals | The Only Globally ...</a:t>
            </a:r>
            <a:r>
              <a:rPr lang="es-419" sz="1400" dirty="0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 u="sng" dirty="0">
                <a:solidFill>
                  <a:schemeClr val="hlink"/>
                </a:solidFill>
                <a:hlinkClick r:id="rId7"/>
              </a:rPr>
              <a:t>Bain &amp; Company: Global management consulting firm</a:t>
            </a:r>
            <a:r>
              <a:rPr lang="es-419" sz="1400" dirty="0"/>
              <a:t>	</a:t>
            </a:r>
            <a:r>
              <a:rPr lang="es-419" sz="1400" u="sng" dirty="0">
                <a:solidFill>
                  <a:schemeClr val="hlink"/>
                </a:solidFill>
                <a:hlinkClick r:id="rId8"/>
              </a:rPr>
              <a:t>BCG – Global Management Consulting</a:t>
            </a:r>
            <a:r>
              <a:rPr lang="es-419" sz="1400" dirty="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u="sng" dirty="0">
                <a:solidFill>
                  <a:schemeClr val="accent5"/>
                </a:solidFill>
                <a:hlinkClick r:id="rId9"/>
              </a:rPr>
              <a:t>McKinsey &amp; Company | Global management consulting</a:t>
            </a:r>
            <a:r>
              <a:rPr lang="es-419" sz="1400" dirty="0"/>
              <a:t>	</a:t>
            </a:r>
            <a:r>
              <a:rPr lang="es-419" sz="1400" u="sng" dirty="0">
                <a:solidFill>
                  <a:schemeClr val="accent5"/>
                </a:solidFill>
                <a:hlinkClick r:id="rId10"/>
              </a:rPr>
              <a:t>Technology Research | Gartner Inc.</a:t>
            </a:r>
            <a:r>
              <a:rPr lang="es-419" sz="1400" dirty="0"/>
              <a:t>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s-419" sz="1400" b="1" dirty="0"/>
              <a:t>Big Four Accounting Firms	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s-419" sz="1400" u="sng" dirty="0">
                <a:solidFill>
                  <a:schemeClr val="accent5"/>
                </a:solidFill>
                <a:hlinkClick r:id="rId11"/>
              </a:rPr>
              <a:t>Building a better working world - EY - United States</a:t>
            </a:r>
            <a:r>
              <a:rPr lang="es-419" sz="1400" dirty="0"/>
              <a:t>	</a:t>
            </a:r>
            <a:r>
              <a:rPr lang="es-419" sz="1400" u="sng" dirty="0" smtClean="0">
                <a:solidFill>
                  <a:schemeClr val="accent5"/>
                </a:solidFill>
                <a:hlinkClick r:id="rId12"/>
              </a:rPr>
              <a:t>Tax </a:t>
            </a:r>
            <a:r>
              <a:rPr lang="es-419" sz="1400" u="sng" dirty="0">
                <a:solidFill>
                  <a:schemeClr val="accent5"/>
                </a:solidFill>
                <a:hlinkClick r:id="rId12"/>
              </a:rPr>
              <a:t>Tools &amp; Resources | KPMG | GLOBAL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 u="sng" dirty="0">
                <a:solidFill>
                  <a:schemeClr val="accent5"/>
                </a:solidFill>
                <a:hlinkClick r:id="rId13"/>
              </a:rPr>
              <a:t>PwC: Audit and assurance, consulting and tax services</a:t>
            </a:r>
            <a:r>
              <a:rPr lang="es-419" sz="1400" dirty="0"/>
              <a:t> 	</a:t>
            </a:r>
            <a:r>
              <a:rPr lang="es-419" sz="1400" u="sng" dirty="0">
                <a:solidFill>
                  <a:schemeClr val="accent5"/>
                </a:solidFill>
                <a:hlinkClick r:id="rId14"/>
              </a:rPr>
              <a:t>Global - Deloitte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dirty="0"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25</a:t>
            </a:fld>
            <a:endParaRPr lang="es-419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Conclusions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Constant and continuous learning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Be aware of the latest advances in technology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Don’t panic, nobody knows everything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Choose one technology and be expert on it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What are you going to do?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26</a:t>
            </a:fld>
            <a:endParaRPr lang="es-419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Thanks for your time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27</a:t>
            </a:fld>
            <a:endParaRPr lang="es-41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Job Position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Project Manager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Software Developer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Quality Assurance Analyst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Database Administrator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Infrastructure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Consultant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Owner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3</a:t>
            </a:fld>
            <a:endParaRPr lang="es-41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83400" y="485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Devices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Mainframe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Server - Desktop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Microcontrollers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Web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Mobile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Internet of Things 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4</a:t>
            </a:fld>
            <a:endParaRPr lang="es-41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419"/>
              <a:t>Important Enterprises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60400" y="1017725"/>
            <a:ext cx="8860500" cy="382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 sz="1600" dirty="0" smtClean="0"/>
              <a:t>Nintendo		1889 </a:t>
            </a:r>
            <a:r>
              <a:rPr lang="es-419" sz="1600" dirty="0"/>
              <a:t>	</a:t>
            </a:r>
            <a:r>
              <a:rPr lang="es-419" sz="1600" u="sng" dirty="0">
                <a:solidFill>
                  <a:schemeClr val="hlink"/>
                </a:solidFill>
                <a:hlinkClick r:id="rId3"/>
              </a:rPr>
              <a:t>Nintendo - Official Site - Video Game Consoles, Games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 sz="1600" dirty="0"/>
              <a:t>IBM 	</a:t>
            </a:r>
            <a:r>
              <a:rPr lang="es-419" sz="1600" dirty="0" smtClean="0"/>
              <a:t>	1911</a:t>
            </a:r>
            <a:r>
              <a:rPr lang="es-419" sz="1600" dirty="0"/>
              <a:t>	</a:t>
            </a:r>
            <a:r>
              <a:rPr lang="es-419" sz="1600" u="sng" dirty="0">
                <a:solidFill>
                  <a:schemeClr val="hlink"/>
                </a:solidFill>
                <a:hlinkClick r:id="rId4"/>
              </a:rPr>
              <a:t>IBM - United States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600" dirty="0"/>
              <a:t>Microsoft	</a:t>
            </a:r>
            <a:r>
              <a:rPr lang="es-419" sz="1600" dirty="0" smtClean="0"/>
              <a:t>	1975</a:t>
            </a:r>
            <a:r>
              <a:rPr lang="es-419" sz="1600" dirty="0"/>
              <a:t>	</a:t>
            </a:r>
            <a:r>
              <a:rPr lang="es-419" sz="1600" u="sng" dirty="0">
                <a:solidFill>
                  <a:schemeClr val="hlink"/>
                </a:solidFill>
                <a:hlinkClick r:id="rId5"/>
              </a:rPr>
              <a:t>Microsoft – Official Home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600" dirty="0"/>
              <a:t>Apple 	</a:t>
            </a:r>
            <a:r>
              <a:rPr lang="es-419" sz="1600" dirty="0" smtClean="0"/>
              <a:t>	1976</a:t>
            </a:r>
            <a:r>
              <a:rPr lang="es-419" sz="1600" dirty="0"/>
              <a:t>	</a:t>
            </a:r>
            <a:r>
              <a:rPr lang="es-419" sz="1600" u="sng" dirty="0">
                <a:solidFill>
                  <a:schemeClr val="hlink"/>
                </a:solidFill>
                <a:hlinkClick r:id="rId6"/>
              </a:rPr>
              <a:t>Apple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 sz="1600" dirty="0"/>
              <a:t>Oracle 	</a:t>
            </a:r>
            <a:r>
              <a:rPr lang="es-419" sz="1600" dirty="0" smtClean="0"/>
              <a:t>	1977</a:t>
            </a:r>
            <a:r>
              <a:rPr lang="es-419" sz="1600" dirty="0"/>
              <a:t>	</a:t>
            </a:r>
            <a:r>
              <a:rPr lang="es-419" sz="1600" u="sng" dirty="0">
                <a:solidFill>
                  <a:schemeClr val="hlink"/>
                </a:solidFill>
                <a:hlinkClick r:id="rId7"/>
              </a:rPr>
              <a:t>Oracle | Integrated Cloud Applications and Platform Services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 sz="1600" dirty="0"/>
              <a:t>Amazon	</a:t>
            </a:r>
            <a:r>
              <a:rPr lang="es-419" sz="1600" dirty="0" smtClean="0"/>
              <a:t>	1994</a:t>
            </a:r>
            <a:r>
              <a:rPr lang="es-419" sz="1600" dirty="0"/>
              <a:t>	</a:t>
            </a:r>
            <a:r>
              <a:rPr lang="es-419" sz="1600" u="sng" dirty="0">
                <a:solidFill>
                  <a:schemeClr val="hlink"/>
                </a:solidFill>
                <a:hlinkClick r:id="rId8"/>
              </a:rPr>
              <a:t>Amazon.com: Online Shopping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600" dirty="0"/>
              <a:t>Google 	</a:t>
            </a:r>
            <a:r>
              <a:rPr lang="es-419" sz="1600" dirty="0" smtClean="0"/>
              <a:t>	1998</a:t>
            </a:r>
            <a:r>
              <a:rPr lang="es-419" sz="1600" dirty="0"/>
              <a:t>	</a:t>
            </a:r>
            <a:r>
              <a:rPr lang="es-419" sz="1600" u="sng" dirty="0">
                <a:solidFill>
                  <a:schemeClr val="hlink"/>
                </a:solidFill>
                <a:hlinkClick r:id="rId9"/>
              </a:rPr>
              <a:t>Google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600" dirty="0" smtClean="0"/>
              <a:t>Facebook</a:t>
            </a:r>
            <a:r>
              <a:rPr lang="es-419" sz="1600" dirty="0"/>
              <a:t>	</a:t>
            </a:r>
            <a:r>
              <a:rPr lang="es-419" sz="1600" dirty="0" smtClean="0"/>
              <a:t>	2004</a:t>
            </a:r>
            <a:r>
              <a:rPr lang="es-419" sz="1600" dirty="0"/>
              <a:t>	</a:t>
            </a:r>
            <a:r>
              <a:rPr lang="es-419" sz="1600" u="sng" dirty="0">
                <a:solidFill>
                  <a:schemeClr val="hlink"/>
                </a:solidFill>
                <a:hlinkClick r:id="rId10"/>
              </a:rPr>
              <a:t>Facebook - Log In or Sign Up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5</a:t>
            </a:fld>
            <a:endParaRPr lang="es-41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Mainframe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dirty="0"/>
              <a:t>Operating System		Programming Language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AS/400 				</a:t>
            </a:r>
            <a:r>
              <a:rPr lang="es-419" dirty="0" smtClean="0"/>
              <a:t>RPG</a:t>
            </a:r>
            <a:endParaRPr lang="es-419" dirty="0"/>
          </a:p>
          <a:p>
            <a:pPr lvl="0">
              <a:spcBef>
                <a:spcPts val="0"/>
              </a:spcBef>
              <a:buNone/>
            </a:pPr>
            <a:r>
              <a:rPr lang="es-419" dirty="0"/>
              <a:t>OS/390				</a:t>
            </a:r>
            <a:r>
              <a:rPr lang="es-419" dirty="0" smtClean="0"/>
              <a:t>COBOL</a:t>
            </a:r>
            <a:endParaRPr lang="es-419" dirty="0"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6</a:t>
            </a:fld>
            <a:endParaRPr lang="es-41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Server - Desktop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dirty="0"/>
              <a:t>Assembler			Perl			</a:t>
            </a:r>
            <a:r>
              <a:rPr lang="es-419" dirty="0" smtClean="0"/>
              <a:t>Visual </a:t>
            </a:r>
            <a:r>
              <a:rPr lang="es-419" dirty="0"/>
              <a:t>.Net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C				</a:t>
            </a:r>
            <a:r>
              <a:rPr lang="es-419" dirty="0" smtClean="0"/>
              <a:t>Python</a:t>
            </a:r>
            <a:r>
              <a:rPr lang="es-419" dirty="0"/>
              <a:t>		</a:t>
            </a:r>
            <a:r>
              <a:rPr lang="es-419" dirty="0" smtClean="0"/>
              <a:t>	C</a:t>
            </a:r>
            <a:r>
              <a:rPr lang="es-419" dirty="0"/>
              <a:t>#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C++				</a:t>
            </a:r>
            <a:r>
              <a:rPr lang="es-419" dirty="0" smtClean="0"/>
              <a:t>Clipper</a:t>
            </a:r>
            <a:r>
              <a:rPr lang="es-419" dirty="0"/>
              <a:t>		</a:t>
            </a:r>
            <a:r>
              <a:rPr lang="es-419" dirty="0" smtClean="0"/>
              <a:t>	Java</a:t>
            </a:r>
            <a:endParaRPr lang="es-419" dirty="0"/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Basic				Delphi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Pascal				Visual FoxPro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dirty="0"/>
              <a:t>Foxpro				Visual Basic</a:t>
            </a:r>
          </a:p>
          <a:p>
            <a:pPr lvl="0">
              <a:spcBef>
                <a:spcPts val="0"/>
              </a:spcBef>
              <a:buNone/>
            </a:pPr>
            <a:r>
              <a:rPr lang="es-419" dirty="0"/>
              <a:t>					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7</a:t>
            </a:fld>
            <a:endParaRPr lang="es-41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Microcontrollers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Programmable Logic Controller PLC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PIC Microcontroller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8</a:t>
            </a:fld>
            <a:endParaRPr lang="es-419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Web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HTML 5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CSS 3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JavaScript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SVG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XML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JSON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YAML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9</a:t>
            </a:fld>
            <a:endParaRPr lang="es-41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Presentación en pantalla (16:9)</PresentationFormat>
  <Paragraphs>203</Paragraphs>
  <Slides>27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simple-light-2</vt:lpstr>
      <vt:lpstr>Esdras Salazar @codetechie</vt:lpstr>
      <vt:lpstr>Development Technologies to Build Applications 2016</vt:lpstr>
      <vt:lpstr>Job Position</vt:lpstr>
      <vt:lpstr>Devices</vt:lpstr>
      <vt:lpstr>Important Enterprises </vt:lpstr>
      <vt:lpstr>Mainframe</vt:lpstr>
      <vt:lpstr>Server - Desktop</vt:lpstr>
      <vt:lpstr>Microcontrollers </vt:lpstr>
      <vt:lpstr>Web</vt:lpstr>
      <vt:lpstr>Web </vt:lpstr>
      <vt:lpstr>Web - PHP Frameworks</vt:lpstr>
      <vt:lpstr>Web - JavaScript Frameworks</vt:lpstr>
      <vt:lpstr>CSS Preprocessors</vt:lpstr>
      <vt:lpstr>Mobile</vt:lpstr>
      <vt:lpstr>Internet of Things</vt:lpstr>
      <vt:lpstr>Advanced Topics</vt:lpstr>
      <vt:lpstr>More Programming Languages</vt:lpstr>
      <vt:lpstr>Important IDES</vt:lpstr>
      <vt:lpstr>Operating Systems</vt:lpstr>
      <vt:lpstr>Web Browsers</vt:lpstr>
      <vt:lpstr>Databases SQL</vt:lpstr>
      <vt:lpstr>Databases NoSQL</vt:lpstr>
      <vt:lpstr>Version Control</vt:lpstr>
      <vt:lpstr>Certifications</vt:lpstr>
      <vt:lpstr>Consulting Enterprises</vt:lpstr>
      <vt:lpstr>Conclusions</vt:lpstr>
      <vt:lpstr>Thanks for your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Esdras Salazar @codetechie</dc:title>
  <cp:lastModifiedBy>esalazar</cp:lastModifiedBy>
  <cp:revision>1</cp:revision>
  <dcterms:modified xsi:type="dcterms:W3CDTF">2016-08-19T03:21:10Z</dcterms:modified>
</cp:coreProperties>
</file>