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38"/>
  </p:notesMasterIdLst>
  <p:sldIdLst>
    <p:sldId id="256" r:id="rId2"/>
    <p:sldId id="257" r:id="rId3"/>
    <p:sldId id="258" r:id="rId4"/>
    <p:sldId id="259" r:id="rId5"/>
    <p:sldId id="295" r:id="rId6"/>
    <p:sldId id="260" r:id="rId7"/>
    <p:sldId id="261" r:id="rId8"/>
    <p:sldId id="262" r:id="rId9"/>
    <p:sldId id="277" r:id="rId10"/>
    <p:sldId id="294" r:id="rId11"/>
    <p:sldId id="278" r:id="rId12"/>
    <p:sldId id="290" r:id="rId13"/>
    <p:sldId id="291" r:id="rId14"/>
    <p:sldId id="292" r:id="rId15"/>
    <p:sldId id="293" r:id="rId16"/>
    <p:sldId id="287" r:id="rId17"/>
    <p:sldId id="288" r:id="rId18"/>
    <p:sldId id="267" r:id="rId19"/>
    <p:sldId id="268" r:id="rId20"/>
    <p:sldId id="269" r:id="rId21"/>
    <p:sldId id="270" r:id="rId22"/>
    <p:sldId id="271" r:id="rId23"/>
    <p:sldId id="272" r:id="rId24"/>
    <p:sldId id="273" r:id="rId25"/>
    <p:sldId id="274" r:id="rId26"/>
    <p:sldId id="275" r:id="rId27"/>
    <p:sldId id="276" r:id="rId28"/>
    <p:sldId id="279" r:id="rId29"/>
    <p:sldId id="286" r:id="rId30"/>
    <p:sldId id="280" r:id="rId31"/>
    <p:sldId id="281" r:id="rId32"/>
    <p:sldId id="282" r:id="rId33"/>
    <p:sldId id="283" r:id="rId34"/>
    <p:sldId id="284" r:id="rId35"/>
    <p:sldId id="285" r:id="rId36"/>
    <p:sldId id="28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2" autoAdjust="0"/>
    <p:restoredTop sz="86535" autoAdjust="0"/>
  </p:normalViewPr>
  <p:slideViewPr>
    <p:cSldViewPr snapToGrid="0">
      <p:cViewPr varScale="1">
        <p:scale>
          <a:sx n="115" d="100"/>
          <a:sy n="115" d="100"/>
        </p:scale>
        <p:origin x="25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18F32D-58FF-437A-A5C2-BDEB96FB6C88}" type="datetimeFigureOut">
              <a:rPr lang="en-SG" smtClean="0"/>
              <a:t>1/2/2021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80BD71-7FAE-4330-9345-D894A5686D63}" type="slidenum">
              <a:rPr lang="en-SG" smtClean="0"/>
              <a:t>‹#›</a:t>
            </a:fld>
            <a:endParaRPr lang="en-SG"/>
          </a:p>
        </p:txBody>
      </p:sp>
    </p:spTree>
    <p:extLst>
      <p:ext uri="{BB962C8B-B14F-4D97-AF65-F5344CB8AC3E}">
        <p14:creationId xmlns:p14="http://schemas.microsoft.com/office/powerpoint/2010/main" val="3912614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atlantic.net/vps-hosting/how-to-install-clamav-on-ubuntu-20-04-and-scan-for-vulnerabilities/"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UFW defaults:</a:t>
            </a:r>
          </a:p>
          <a:p>
            <a:pPr marL="228600" indent="-228600">
              <a:buAutoNum type="arabicPeriod"/>
            </a:pPr>
            <a:r>
              <a:rPr lang="en-US" dirty="0"/>
              <a:t>Deny incoming – no machine can connect to your machine unless permitted</a:t>
            </a:r>
          </a:p>
          <a:p>
            <a:pPr marL="228600" indent="-228600">
              <a:buAutoNum type="arabicPeriod"/>
            </a:pPr>
            <a:r>
              <a:rPr lang="en-US" dirty="0"/>
              <a:t>Allow outgoing – allow all outgoing request (should deny outgoing if user have public-facing cloud server, preventing remote shell connections)</a:t>
            </a:r>
            <a:endParaRPr lang="en-SG" dirty="0"/>
          </a:p>
        </p:txBody>
      </p:sp>
      <p:sp>
        <p:nvSpPr>
          <p:cNvPr id="4" name="Slide Number Placeholder 3"/>
          <p:cNvSpPr>
            <a:spLocks noGrp="1"/>
          </p:cNvSpPr>
          <p:nvPr>
            <p:ph type="sldNum" sz="quarter" idx="5"/>
          </p:nvPr>
        </p:nvSpPr>
        <p:spPr/>
        <p:txBody>
          <a:bodyPr/>
          <a:lstStyle/>
          <a:p>
            <a:fld id="{6280BD71-7FAE-4330-9345-D894A5686D63}" type="slidenum">
              <a:rPr lang="en-SG" smtClean="0"/>
              <a:t>6</a:t>
            </a:fld>
            <a:endParaRPr lang="en-SG"/>
          </a:p>
        </p:txBody>
      </p:sp>
    </p:spTree>
    <p:extLst>
      <p:ext uri="{BB962C8B-B14F-4D97-AF65-F5344CB8AC3E}">
        <p14:creationId xmlns:p14="http://schemas.microsoft.com/office/powerpoint/2010/main" val="658698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Need to add the daily script so they can send to email</a:t>
            </a:r>
            <a:endParaRPr lang="en-SG" dirty="0"/>
          </a:p>
        </p:txBody>
      </p:sp>
      <p:sp>
        <p:nvSpPr>
          <p:cNvPr id="4" name="Slide Number Placeholder 3"/>
          <p:cNvSpPr>
            <a:spLocks noGrp="1"/>
          </p:cNvSpPr>
          <p:nvPr>
            <p:ph type="sldNum" sz="quarter" idx="5"/>
          </p:nvPr>
        </p:nvSpPr>
        <p:spPr/>
        <p:txBody>
          <a:bodyPr/>
          <a:lstStyle/>
          <a:p>
            <a:fld id="{6280BD71-7FAE-4330-9345-D894A5686D63}" type="slidenum">
              <a:rPr lang="en-SG" smtClean="0"/>
              <a:t>31</a:t>
            </a:fld>
            <a:endParaRPr lang="en-SG"/>
          </a:p>
        </p:txBody>
      </p:sp>
    </p:spTree>
    <p:extLst>
      <p:ext uri="{BB962C8B-B14F-4D97-AF65-F5344CB8AC3E}">
        <p14:creationId xmlns:p14="http://schemas.microsoft.com/office/powerpoint/2010/main" val="593855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https://www.atlantic.net/vps-hosting/how-to-install-clamav-on-ubuntu-20-04-and-scan-for-vulnerabilities/</a:t>
            </a:r>
            <a:endParaRPr lang="en-SG"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SG" dirty="0"/>
          </a:p>
        </p:txBody>
      </p:sp>
      <p:sp>
        <p:nvSpPr>
          <p:cNvPr id="4" name="Slide Number Placeholder 3"/>
          <p:cNvSpPr>
            <a:spLocks noGrp="1"/>
          </p:cNvSpPr>
          <p:nvPr>
            <p:ph type="sldNum" sz="quarter" idx="5"/>
          </p:nvPr>
        </p:nvSpPr>
        <p:spPr/>
        <p:txBody>
          <a:bodyPr/>
          <a:lstStyle/>
          <a:p>
            <a:fld id="{6280BD71-7FAE-4330-9345-D894A5686D63}" type="slidenum">
              <a:rPr lang="en-SG" smtClean="0"/>
              <a:t>32</a:t>
            </a:fld>
            <a:endParaRPr lang="en-SG"/>
          </a:p>
        </p:txBody>
      </p:sp>
    </p:spTree>
    <p:extLst>
      <p:ext uri="{BB962C8B-B14F-4D97-AF65-F5344CB8AC3E}">
        <p14:creationId xmlns:p14="http://schemas.microsoft.com/office/powerpoint/2010/main" val="167384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Shows a sample result</a:t>
            </a:r>
            <a:endParaRPr lang="en-SG" dirty="0"/>
          </a:p>
        </p:txBody>
      </p:sp>
      <p:sp>
        <p:nvSpPr>
          <p:cNvPr id="4" name="Slide Number Placeholder 3"/>
          <p:cNvSpPr>
            <a:spLocks noGrp="1"/>
          </p:cNvSpPr>
          <p:nvPr>
            <p:ph type="sldNum" sz="quarter" idx="5"/>
          </p:nvPr>
        </p:nvSpPr>
        <p:spPr/>
        <p:txBody>
          <a:bodyPr/>
          <a:lstStyle/>
          <a:p>
            <a:fld id="{6280BD71-7FAE-4330-9345-D894A5686D63}" type="slidenum">
              <a:rPr lang="en-SG" smtClean="0"/>
              <a:t>33</a:t>
            </a:fld>
            <a:endParaRPr lang="en-SG"/>
          </a:p>
        </p:txBody>
      </p:sp>
    </p:spTree>
    <p:extLst>
      <p:ext uri="{BB962C8B-B14F-4D97-AF65-F5344CB8AC3E}">
        <p14:creationId xmlns:p14="http://schemas.microsoft.com/office/powerpoint/2010/main" val="1402881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a part of the checking process</a:t>
            </a:r>
            <a:endParaRPr lang="en-SG" dirty="0"/>
          </a:p>
        </p:txBody>
      </p:sp>
      <p:sp>
        <p:nvSpPr>
          <p:cNvPr id="4" name="Slide Number Placeholder 3"/>
          <p:cNvSpPr>
            <a:spLocks noGrp="1"/>
          </p:cNvSpPr>
          <p:nvPr>
            <p:ph type="sldNum" sz="quarter" idx="5"/>
          </p:nvPr>
        </p:nvSpPr>
        <p:spPr/>
        <p:txBody>
          <a:bodyPr/>
          <a:lstStyle/>
          <a:p>
            <a:fld id="{6280BD71-7FAE-4330-9345-D894A5686D63}" type="slidenum">
              <a:rPr lang="en-SG" smtClean="0"/>
              <a:t>34</a:t>
            </a:fld>
            <a:endParaRPr lang="en-SG"/>
          </a:p>
        </p:txBody>
      </p:sp>
    </p:spTree>
    <p:extLst>
      <p:ext uri="{BB962C8B-B14F-4D97-AF65-F5344CB8AC3E}">
        <p14:creationId xmlns:p14="http://schemas.microsoft.com/office/powerpoint/2010/main" val="2872700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80BD71-7FAE-4330-9345-D894A5686D63}" type="slidenum">
              <a:rPr lang="en-SG" smtClean="0"/>
              <a:t>7</a:t>
            </a:fld>
            <a:endParaRPr lang="en-SG"/>
          </a:p>
        </p:txBody>
      </p:sp>
    </p:spTree>
    <p:extLst>
      <p:ext uri="{BB962C8B-B14F-4D97-AF65-F5344CB8AC3E}">
        <p14:creationId xmlns:p14="http://schemas.microsoft.com/office/powerpoint/2010/main" val="1899667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Source: https://purplesec.us/firewall-penetration-testing/</a:t>
            </a:r>
          </a:p>
          <a:p>
            <a:endParaRPr lang="en-SG" dirty="0"/>
          </a:p>
        </p:txBody>
      </p:sp>
      <p:sp>
        <p:nvSpPr>
          <p:cNvPr id="4" name="Slide Number Placeholder 3"/>
          <p:cNvSpPr>
            <a:spLocks noGrp="1"/>
          </p:cNvSpPr>
          <p:nvPr>
            <p:ph type="sldNum" sz="quarter" idx="5"/>
          </p:nvPr>
        </p:nvSpPr>
        <p:spPr/>
        <p:txBody>
          <a:bodyPr/>
          <a:lstStyle/>
          <a:p>
            <a:fld id="{6280BD71-7FAE-4330-9345-D894A5686D63}" type="slidenum">
              <a:rPr lang="en-SG" smtClean="0"/>
              <a:t>9</a:t>
            </a:fld>
            <a:endParaRPr lang="en-SG"/>
          </a:p>
        </p:txBody>
      </p:sp>
    </p:spTree>
    <p:extLst>
      <p:ext uri="{BB962C8B-B14F-4D97-AF65-F5344CB8AC3E}">
        <p14:creationId xmlns:p14="http://schemas.microsoft.com/office/powerpoint/2010/main" val="2169942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Installation</a:t>
            </a:r>
            <a:endParaRPr lang="en-SG" dirty="0"/>
          </a:p>
        </p:txBody>
      </p:sp>
      <p:sp>
        <p:nvSpPr>
          <p:cNvPr id="4" name="Slide Number Placeholder 3"/>
          <p:cNvSpPr>
            <a:spLocks noGrp="1"/>
          </p:cNvSpPr>
          <p:nvPr>
            <p:ph type="sldNum" sz="quarter" idx="5"/>
          </p:nvPr>
        </p:nvSpPr>
        <p:spPr/>
        <p:txBody>
          <a:bodyPr/>
          <a:lstStyle/>
          <a:p>
            <a:fld id="{6280BD71-7FAE-4330-9345-D894A5686D63}" type="slidenum">
              <a:rPr lang="en-SG" smtClean="0"/>
              <a:t>11</a:t>
            </a:fld>
            <a:endParaRPr lang="en-SG"/>
          </a:p>
        </p:txBody>
      </p:sp>
    </p:spTree>
    <p:extLst>
      <p:ext uri="{BB962C8B-B14F-4D97-AF65-F5344CB8AC3E}">
        <p14:creationId xmlns:p14="http://schemas.microsoft.com/office/powerpoint/2010/main" val="1888877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Must have the initiation process to generate a database, otherwise, it will not be able to scan since it does not have a database to compare to.</a:t>
            </a:r>
            <a:endParaRPr lang="en-SG" dirty="0"/>
          </a:p>
        </p:txBody>
      </p:sp>
      <p:sp>
        <p:nvSpPr>
          <p:cNvPr id="4" name="Slide Number Placeholder 3"/>
          <p:cNvSpPr>
            <a:spLocks noGrp="1"/>
          </p:cNvSpPr>
          <p:nvPr>
            <p:ph type="sldNum" sz="quarter" idx="5"/>
          </p:nvPr>
        </p:nvSpPr>
        <p:spPr/>
        <p:txBody>
          <a:bodyPr/>
          <a:lstStyle/>
          <a:p>
            <a:fld id="{6280BD71-7FAE-4330-9345-D894A5686D63}" type="slidenum">
              <a:rPr lang="en-SG" smtClean="0"/>
              <a:t>15</a:t>
            </a:fld>
            <a:endParaRPr lang="en-SG"/>
          </a:p>
        </p:txBody>
      </p:sp>
    </p:spTree>
    <p:extLst>
      <p:ext uri="{BB962C8B-B14F-4D97-AF65-F5344CB8AC3E}">
        <p14:creationId xmlns:p14="http://schemas.microsoft.com/office/powerpoint/2010/main" val="694633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that tripwire works and that when an unauthorized modification was made, it will show when the user checks the system using Tripwire </a:t>
            </a:r>
            <a:r>
              <a:rPr lang="en-US"/>
              <a:t>--check</a:t>
            </a:r>
            <a:endParaRPr lang="en-SG"/>
          </a:p>
        </p:txBody>
      </p:sp>
      <p:sp>
        <p:nvSpPr>
          <p:cNvPr id="4" name="Slide Number Placeholder 3"/>
          <p:cNvSpPr>
            <a:spLocks noGrp="1"/>
          </p:cNvSpPr>
          <p:nvPr>
            <p:ph type="sldNum" sz="quarter" idx="5"/>
          </p:nvPr>
        </p:nvSpPr>
        <p:spPr/>
        <p:txBody>
          <a:bodyPr/>
          <a:lstStyle/>
          <a:p>
            <a:fld id="{6280BD71-7FAE-4330-9345-D894A5686D63}" type="slidenum">
              <a:rPr lang="en-SG" smtClean="0"/>
              <a:t>17</a:t>
            </a:fld>
            <a:endParaRPr lang="en-SG"/>
          </a:p>
        </p:txBody>
      </p:sp>
    </p:spTree>
    <p:extLst>
      <p:ext uri="{BB962C8B-B14F-4D97-AF65-F5344CB8AC3E}">
        <p14:creationId xmlns:p14="http://schemas.microsoft.com/office/powerpoint/2010/main" val="115935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280BD71-7FAE-4330-9345-D894A5686D63}" type="slidenum">
              <a:rPr lang="en-SG" smtClean="0"/>
              <a:t>18</a:t>
            </a:fld>
            <a:endParaRPr lang="en-SG"/>
          </a:p>
        </p:txBody>
      </p:sp>
    </p:spTree>
    <p:extLst>
      <p:ext uri="{BB962C8B-B14F-4D97-AF65-F5344CB8AC3E}">
        <p14:creationId xmlns:p14="http://schemas.microsoft.com/office/powerpoint/2010/main" val="170397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 a password which will decrypt and allow user access to the partition.</a:t>
            </a:r>
          </a:p>
          <a:p>
            <a:r>
              <a:rPr lang="en-US" dirty="0"/>
              <a:t>Using sha512 due to the strength and length of the hash, the </a:t>
            </a:r>
            <a:r>
              <a:rPr lang="en-US" dirty="0" err="1"/>
              <a:t>keysize</a:t>
            </a:r>
            <a:r>
              <a:rPr lang="en-US" dirty="0"/>
              <a:t> is also 512 bits </a:t>
            </a:r>
            <a:endParaRPr lang="en-SG" dirty="0"/>
          </a:p>
        </p:txBody>
      </p:sp>
      <p:sp>
        <p:nvSpPr>
          <p:cNvPr id="4" name="Slide Number Placeholder 3"/>
          <p:cNvSpPr>
            <a:spLocks noGrp="1"/>
          </p:cNvSpPr>
          <p:nvPr>
            <p:ph type="sldNum" sz="quarter" idx="5"/>
          </p:nvPr>
        </p:nvSpPr>
        <p:spPr/>
        <p:txBody>
          <a:bodyPr/>
          <a:lstStyle/>
          <a:p>
            <a:fld id="{6280BD71-7FAE-4330-9345-D894A5686D63}" type="slidenum">
              <a:rPr lang="en-SG" smtClean="0"/>
              <a:t>25</a:t>
            </a:fld>
            <a:endParaRPr lang="en-SG"/>
          </a:p>
        </p:txBody>
      </p:sp>
    </p:spTree>
    <p:extLst>
      <p:ext uri="{BB962C8B-B14F-4D97-AF65-F5344CB8AC3E}">
        <p14:creationId xmlns:p14="http://schemas.microsoft.com/office/powerpoint/2010/main" val="1733560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the option for “forget password immediately” does not work in this scenario and will have to use “remember password until you logout”</a:t>
            </a:r>
          </a:p>
          <a:p>
            <a:endParaRPr lang="en-US" dirty="0"/>
          </a:p>
          <a:p>
            <a:r>
              <a:rPr lang="en-US" dirty="0"/>
              <a:t>Enter the password to view the partition.</a:t>
            </a:r>
            <a:endParaRPr lang="en-SG" dirty="0"/>
          </a:p>
        </p:txBody>
      </p:sp>
      <p:sp>
        <p:nvSpPr>
          <p:cNvPr id="4" name="Slide Number Placeholder 3"/>
          <p:cNvSpPr>
            <a:spLocks noGrp="1"/>
          </p:cNvSpPr>
          <p:nvPr>
            <p:ph type="sldNum" sz="quarter" idx="5"/>
          </p:nvPr>
        </p:nvSpPr>
        <p:spPr/>
        <p:txBody>
          <a:bodyPr/>
          <a:lstStyle/>
          <a:p>
            <a:fld id="{6280BD71-7FAE-4330-9345-D894A5686D63}" type="slidenum">
              <a:rPr lang="en-SG" smtClean="0"/>
              <a:t>26</a:t>
            </a:fld>
            <a:endParaRPr lang="en-SG"/>
          </a:p>
        </p:txBody>
      </p:sp>
    </p:spTree>
    <p:extLst>
      <p:ext uri="{BB962C8B-B14F-4D97-AF65-F5344CB8AC3E}">
        <p14:creationId xmlns:p14="http://schemas.microsoft.com/office/powerpoint/2010/main" val="3194137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6075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3191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7183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0488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0743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552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001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7612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345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72482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0102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36749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a:extLst>
              <a:ext uri="{FF2B5EF4-FFF2-40B4-BE49-F238E27FC236}">
                <a16:creationId xmlns:a16="http://schemas.microsoft.com/office/drawing/2014/main" id="{E310683F-AA22-4FA0-B714-55D5C3FED876}"/>
              </a:ext>
            </a:extLst>
          </p:cNvPr>
          <p:cNvPicPr>
            <a:picLocks noChangeAspect="1"/>
          </p:cNvPicPr>
          <p:nvPr/>
        </p:nvPicPr>
        <p:blipFill rotWithShape="1">
          <a:blip r:embed="rId2"/>
          <a:srcRect t="15413"/>
          <a:stretch/>
        </p:blipFill>
        <p:spPr>
          <a:xfrm>
            <a:off x="20" y="975"/>
            <a:ext cx="12191980" cy="6858000"/>
          </a:xfrm>
          <a:prstGeom prst="rect">
            <a:avLst/>
          </a:prstGeom>
        </p:spPr>
      </p:pic>
      <p:sp>
        <p:nvSpPr>
          <p:cNvPr id="22"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0B547-12D8-4B36-9107-13D113DFA264}"/>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SCS Assignment Part 2 : Linux Hardening</a:t>
            </a:r>
            <a:endParaRPr lang="en-SG" sz="4400" dirty="0">
              <a:solidFill>
                <a:schemeClr val="tx1"/>
              </a:solidFill>
            </a:endParaRPr>
          </a:p>
        </p:txBody>
      </p:sp>
      <p:sp>
        <p:nvSpPr>
          <p:cNvPr id="3" name="Subtitle 2">
            <a:extLst>
              <a:ext uri="{FF2B5EF4-FFF2-40B4-BE49-F238E27FC236}">
                <a16:creationId xmlns:a16="http://schemas.microsoft.com/office/drawing/2014/main" id="{19102A6F-6073-41CD-B13C-A0F60D5E9484}"/>
              </a:ext>
            </a:extLst>
          </p:cNvPr>
          <p:cNvSpPr>
            <a:spLocks noGrp="1"/>
          </p:cNvSpPr>
          <p:nvPr>
            <p:ph type="subTitle" idx="1"/>
          </p:nvPr>
        </p:nvSpPr>
        <p:spPr>
          <a:xfrm>
            <a:off x="8127750" y="4608576"/>
            <a:ext cx="3205640" cy="774186"/>
          </a:xfrm>
        </p:spPr>
        <p:txBody>
          <a:bodyPr anchor="t">
            <a:normAutofit/>
          </a:bodyPr>
          <a:lstStyle/>
          <a:p>
            <a:r>
              <a:rPr lang="en-US" sz="2000" dirty="0"/>
              <a:t>Ezra Ho Jincheng</a:t>
            </a:r>
            <a:endParaRPr lang="en-SG" sz="2000" dirty="0"/>
          </a:p>
        </p:txBody>
      </p:sp>
      <p:cxnSp>
        <p:nvCxnSpPr>
          <p:cNvPr id="13"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13243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30AE-9986-426B-B102-74F84F3BBBAB}"/>
              </a:ext>
            </a:extLst>
          </p:cNvPr>
          <p:cNvSpPr>
            <a:spLocks noGrp="1"/>
          </p:cNvSpPr>
          <p:nvPr>
            <p:ph type="title"/>
          </p:nvPr>
        </p:nvSpPr>
        <p:spPr/>
        <p:txBody>
          <a:bodyPr/>
          <a:lstStyle/>
          <a:p>
            <a:r>
              <a:rPr lang="en-US" dirty="0"/>
              <a:t>Why Tripwire</a:t>
            </a:r>
            <a:endParaRPr lang="en-SG" dirty="0"/>
          </a:p>
        </p:txBody>
      </p:sp>
      <p:sp>
        <p:nvSpPr>
          <p:cNvPr id="3" name="Content Placeholder 2">
            <a:extLst>
              <a:ext uri="{FF2B5EF4-FFF2-40B4-BE49-F238E27FC236}">
                <a16:creationId xmlns:a16="http://schemas.microsoft.com/office/drawing/2014/main" id="{50C2E1BC-F761-4021-8AFD-D789EB9FFDC5}"/>
              </a:ext>
            </a:extLst>
          </p:cNvPr>
          <p:cNvSpPr>
            <a:spLocks noGrp="1"/>
          </p:cNvSpPr>
          <p:nvPr>
            <p:ph idx="1"/>
          </p:nvPr>
        </p:nvSpPr>
        <p:spPr/>
        <p:txBody>
          <a:bodyPr/>
          <a:lstStyle/>
          <a:p>
            <a:pPr marL="457200" indent="-457200">
              <a:buFont typeface="+mj-lt"/>
              <a:buAutoNum type="arabicPeriod"/>
            </a:pPr>
            <a:r>
              <a:rPr lang="en-US" dirty="0"/>
              <a:t>It is a popular host-based intrusion detection system on Linux platforms</a:t>
            </a:r>
          </a:p>
          <a:p>
            <a:pPr marL="457200" indent="-457200">
              <a:buFont typeface="+mj-lt"/>
              <a:buAutoNum type="arabicPeriod"/>
            </a:pPr>
            <a:r>
              <a:rPr lang="en-US" dirty="0"/>
              <a:t>It can keep track of many different filesystem data points in order to detect if any unauthorized changes has been made.</a:t>
            </a:r>
          </a:p>
          <a:p>
            <a:pPr marL="457200" indent="-457200">
              <a:buFont typeface="+mj-lt"/>
              <a:buAutoNum type="arabicPeriod"/>
            </a:pPr>
            <a:r>
              <a:rPr lang="en-US" dirty="0"/>
              <a:t>If Tripwire has detected that there are changes found between the known-good state and the current state of data in the machine, it would be a sign that the security of the device has been compromised. Since an unauthorized change has been made.</a:t>
            </a:r>
            <a:endParaRPr lang="en-SG" dirty="0"/>
          </a:p>
        </p:txBody>
      </p:sp>
    </p:spTree>
    <p:extLst>
      <p:ext uri="{BB962C8B-B14F-4D97-AF65-F5344CB8AC3E}">
        <p14:creationId xmlns:p14="http://schemas.microsoft.com/office/powerpoint/2010/main" val="3179136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429AE-B710-4E01-8632-54DE88BACBF9}"/>
              </a:ext>
            </a:extLst>
          </p:cNvPr>
          <p:cNvSpPr>
            <a:spLocks noGrp="1"/>
          </p:cNvSpPr>
          <p:nvPr>
            <p:ph type="title"/>
          </p:nvPr>
        </p:nvSpPr>
        <p:spPr/>
        <p:txBody>
          <a:bodyPr/>
          <a:lstStyle/>
          <a:p>
            <a:r>
              <a:rPr lang="en-US" dirty="0"/>
              <a:t>Tripwire Installation</a:t>
            </a:r>
            <a:endParaRPr lang="en-SG" dirty="0"/>
          </a:p>
        </p:txBody>
      </p:sp>
      <p:pic>
        <p:nvPicPr>
          <p:cNvPr id="5" name="Content Placeholder 4">
            <a:extLst>
              <a:ext uri="{FF2B5EF4-FFF2-40B4-BE49-F238E27FC236}">
                <a16:creationId xmlns:a16="http://schemas.microsoft.com/office/drawing/2014/main" id="{32E792A8-8931-41CD-8ED5-F643D0E1EAA0}"/>
              </a:ext>
            </a:extLst>
          </p:cNvPr>
          <p:cNvPicPr>
            <a:picLocks noGrp="1" noChangeAspect="1"/>
          </p:cNvPicPr>
          <p:nvPr>
            <p:ph idx="1"/>
          </p:nvPr>
        </p:nvPicPr>
        <p:blipFill>
          <a:blip r:embed="rId3"/>
          <a:stretch>
            <a:fillRect/>
          </a:stretch>
        </p:blipFill>
        <p:spPr>
          <a:xfrm>
            <a:off x="1097280" y="2241036"/>
            <a:ext cx="10058400" cy="2375927"/>
          </a:xfrm>
        </p:spPr>
      </p:pic>
    </p:spTree>
    <p:extLst>
      <p:ext uri="{BB962C8B-B14F-4D97-AF65-F5344CB8AC3E}">
        <p14:creationId xmlns:p14="http://schemas.microsoft.com/office/powerpoint/2010/main" val="2911449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8959-8F5A-4936-B7E8-0D8E15390093}"/>
              </a:ext>
            </a:extLst>
          </p:cNvPr>
          <p:cNvSpPr>
            <a:spLocks noGrp="1"/>
          </p:cNvSpPr>
          <p:nvPr>
            <p:ph type="title"/>
          </p:nvPr>
        </p:nvSpPr>
        <p:spPr/>
        <p:txBody>
          <a:bodyPr/>
          <a:lstStyle/>
          <a:p>
            <a:r>
              <a:rPr lang="en-US" dirty="0"/>
              <a:t>Tripwire Installation</a:t>
            </a:r>
            <a:endParaRPr lang="en-SG" dirty="0"/>
          </a:p>
        </p:txBody>
      </p:sp>
      <p:pic>
        <p:nvPicPr>
          <p:cNvPr id="5" name="Content Placeholder 4">
            <a:extLst>
              <a:ext uri="{FF2B5EF4-FFF2-40B4-BE49-F238E27FC236}">
                <a16:creationId xmlns:a16="http://schemas.microsoft.com/office/drawing/2014/main" id="{1BEE36AF-4BBA-48D2-B202-9DD55AA02DAC}"/>
              </a:ext>
            </a:extLst>
          </p:cNvPr>
          <p:cNvPicPr>
            <a:picLocks noGrp="1" noChangeAspect="1"/>
          </p:cNvPicPr>
          <p:nvPr>
            <p:ph idx="1"/>
          </p:nvPr>
        </p:nvPicPr>
        <p:blipFill>
          <a:blip r:embed="rId2"/>
          <a:stretch>
            <a:fillRect/>
          </a:stretch>
        </p:blipFill>
        <p:spPr>
          <a:xfrm>
            <a:off x="1097280" y="1977569"/>
            <a:ext cx="4254155" cy="3034213"/>
          </a:xfrm>
        </p:spPr>
      </p:pic>
      <p:pic>
        <p:nvPicPr>
          <p:cNvPr id="7" name="Picture 6">
            <a:extLst>
              <a:ext uri="{FF2B5EF4-FFF2-40B4-BE49-F238E27FC236}">
                <a16:creationId xmlns:a16="http://schemas.microsoft.com/office/drawing/2014/main" id="{E7C934C6-C6B1-45A7-9DA4-117F09B8A608}"/>
              </a:ext>
            </a:extLst>
          </p:cNvPr>
          <p:cNvPicPr>
            <a:picLocks noChangeAspect="1"/>
          </p:cNvPicPr>
          <p:nvPr/>
        </p:nvPicPr>
        <p:blipFill>
          <a:blip r:embed="rId3"/>
          <a:stretch>
            <a:fillRect/>
          </a:stretch>
        </p:blipFill>
        <p:spPr>
          <a:xfrm>
            <a:off x="5565866" y="1994406"/>
            <a:ext cx="5589814" cy="1978876"/>
          </a:xfrm>
          <a:prstGeom prst="rect">
            <a:avLst/>
          </a:prstGeom>
        </p:spPr>
      </p:pic>
      <p:pic>
        <p:nvPicPr>
          <p:cNvPr id="9" name="Picture 8">
            <a:extLst>
              <a:ext uri="{FF2B5EF4-FFF2-40B4-BE49-F238E27FC236}">
                <a16:creationId xmlns:a16="http://schemas.microsoft.com/office/drawing/2014/main" id="{23D79919-E4AE-46B2-B1D1-6FF5E03F4833}"/>
              </a:ext>
            </a:extLst>
          </p:cNvPr>
          <p:cNvPicPr>
            <a:picLocks noChangeAspect="1"/>
          </p:cNvPicPr>
          <p:nvPr/>
        </p:nvPicPr>
        <p:blipFill>
          <a:blip r:embed="rId4"/>
          <a:stretch>
            <a:fillRect/>
          </a:stretch>
        </p:blipFill>
        <p:spPr>
          <a:xfrm>
            <a:off x="5565866" y="4060369"/>
            <a:ext cx="5586748" cy="2225448"/>
          </a:xfrm>
          <a:prstGeom prst="rect">
            <a:avLst/>
          </a:prstGeom>
        </p:spPr>
      </p:pic>
      <p:sp>
        <p:nvSpPr>
          <p:cNvPr id="3" name="Rectangle 2">
            <a:extLst>
              <a:ext uri="{FF2B5EF4-FFF2-40B4-BE49-F238E27FC236}">
                <a16:creationId xmlns:a16="http://schemas.microsoft.com/office/drawing/2014/main" id="{343FEC94-347E-4BBC-953C-D18465DA70FB}"/>
              </a:ext>
            </a:extLst>
          </p:cNvPr>
          <p:cNvSpPr/>
          <p:nvPr/>
        </p:nvSpPr>
        <p:spPr>
          <a:xfrm>
            <a:off x="2133600" y="4648199"/>
            <a:ext cx="419100" cy="14287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CB68ABBE-820C-400C-9F81-F51A36F73C0D}"/>
              </a:ext>
            </a:extLst>
          </p:cNvPr>
          <p:cNvSpPr/>
          <p:nvPr/>
        </p:nvSpPr>
        <p:spPr>
          <a:xfrm>
            <a:off x="7048500" y="3609974"/>
            <a:ext cx="419100" cy="14287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7BAA9069-A8E5-4B72-BF77-DCFE14C980EC}"/>
              </a:ext>
            </a:extLst>
          </p:cNvPr>
          <p:cNvSpPr/>
          <p:nvPr/>
        </p:nvSpPr>
        <p:spPr>
          <a:xfrm>
            <a:off x="7115175" y="5915026"/>
            <a:ext cx="476250" cy="18097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17723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4B2D-D3F3-44B5-AD10-4533FC0AB18D}"/>
              </a:ext>
            </a:extLst>
          </p:cNvPr>
          <p:cNvSpPr>
            <a:spLocks noGrp="1"/>
          </p:cNvSpPr>
          <p:nvPr>
            <p:ph type="title"/>
          </p:nvPr>
        </p:nvSpPr>
        <p:spPr/>
        <p:txBody>
          <a:bodyPr/>
          <a:lstStyle/>
          <a:p>
            <a:r>
              <a:rPr lang="en-US" dirty="0"/>
              <a:t>Tripwire Installation</a:t>
            </a:r>
            <a:endParaRPr lang="en-SG" dirty="0"/>
          </a:p>
        </p:txBody>
      </p:sp>
      <p:pic>
        <p:nvPicPr>
          <p:cNvPr id="5" name="Content Placeholder 4">
            <a:extLst>
              <a:ext uri="{FF2B5EF4-FFF2-40B4-BE49-F238E27FC236}">
                <a16:creationId xmlns:a16="http://schemas.microsoft.com/office/drawing/2014/main" id="{BDA01D07-399B-46E4-885F-5926BF335069}"/>
              </a:ext>
            </a:extLst>
          </p:cNvPr>
          <p:cNvPicPr>
            <a:picLocks noGrp="1" noChangeAspect="1"/>
          </p:cNvPicPr>
          <p:nvPr>
            <p:ph idx="1"/>
          </p:nvPr>
        </p:nvPicPr>
        <p:blipFill>
          <a:blip r:embed="rId2"/>
          <a:stretch>
            <a:fillRect/>
          </a:stretch>
        </p:blipFill>
        <p:spPr>
          <a:xfrm>
            <a:off x="168729" y="1955800"/>
            <a:ext cx="6418556" cy="2518229"/>
          </a:xfrm>
        </p:spPr>
      </p:pic>
      <p:pic>
        <p:nvPicPr>
          <p:cNvPr id="7" name="Picture 6">
            <a:extLst>
              <a:ext uri="{FF2B5EF4-FFF2-40B4-BE49-F238E27FC236}">
                <a16:creationId xmlns:a16="http://schemas.microsoft.com/office/drawing/2014/main" id="{01ED5A8A-9483-49B6-8024-22FDD5DF4C6A}"/>
              </a:ext>
            </a:extLst>
          </p:cNvPr>
          <p:cNvPicPr>
            <a:picLocks noChangeAspect="1"/>
          </p:cNvPicPr>
          <p:nvPr/>
        </p:nvPicPr>
        <p:blipFill>
          <a:blip r:embed="rId3"/>
          <a:stretch>
            <a:fillRect/>
          </a:stretch>
        </p:blipFill>
        <p:spPr>
          <a:xfrm>
            <a:off x="4702629" y="3968441"/>
            <a:ext cx="7320642" cy="2304400"/>
          </a:xfrm>
          <a:prstGeom prst="rect">
            <a:avLst/>
          </a:prstGeom>
        </p:spPr>
      </p:pic>
      <p:sp>
        <p:nvSpPr>
          <p:cNvPr id="6" name="Rectangle 5">
            <a:extLst>
              <a:ext uri="{FF2B5EF4-FFF2-40B4-BE49-F238E27FC236}">
                <a16:creationId xmlns:a16="http://schemas.microsoft.com/office/drawing/2014/main" id="{CD783E61-2309-49A3-940E-58D67131BE34}"/>
              </a:ext>
            </a:extLst>
          </p:cNvPr>
          <p:cNvSpPr/>
          <p:nvPr/>
        </p:nvSpPr>
        <p:spPr>
          <a:xfrm>
            <a:off x="1940378" y="4076699"/>
            <a:ext cx="478971" cy="18097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0CD24095-46C8-48C8-9C45-292AA11F87C7}"/>
              </a:ext>
            </a:extLst>
          </p:cNvPr>
          <p:cNvSpPr/>
          <p:nvPr/>
        </p:nvSpPr>
        <p:spPr>
          <a:xfrm>
            <a:off x="6753224" y="5810250"/>
            <a:ext cx="514351" cy="20002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90701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DAAB-5B28-4685-9605-69E05FC05761}"/>
              </a:ext>
            </a:extLst>
          </p:cNvPr>
          <p:cNvSpPr>
            <a:spLocks noGrp="1"/>
          </p:cNvSpPr>
          <p:nvPr>
            <p:ph type="title"/>
          </p:nvPr>
        </p:nvSpPr>
        <p:spPr/>
        <p:txBody>
          <a:bodyPr/>
          <a:lstStyle/>
          <a:p>
            <a:r>
              <a:rPr lang="en-US" dirty="0"/>
              <a:t>Tripwire Installation</a:t>
            </a:r>
            <a:endParaRPr lang="en-SG" dirty="0"/>
          </a:p>
        </p:txBody>
      </p:sp>
      <p:pic>
        <p:nvPicPr>
          <p:cNvPr id="5" name="Content Placeholder 4">
            <a:extLst>
              <a:ext uri="{FF2B5EF4-FFF2-40B4-BE49-F238E27FC236}">
                <a16:creationId xmlns:a16="http://schemas.microsoft.com/office/drawing/2014/main" id="{66ED4D7F-BC48-40B3-B7CA-69CE9E3D717E}"/>
              </a:ext>
            </a:extLst>
          </p:cNvPr>
          <p:cNvPicPr>
            <a:picLocks noGrp="1" noChangeAspect="1"/>
          </p:cNvPicPr>
          <p:nvPr>
            <p:ph idx="1"/>
          </p:nvPr>
        </p:nvPicPr>
        <p:blipFill>
          <a:blip r:embed="rId2"/>
          <a:stretch>
            <a:fillRect/>
          </a:stretch>
        </p:blipFill>
        <p:spPr>
          <a:xfrm>
            <a:off x="1097280" y="1955139"/>
            <a:ext cx="6327094" cy="1976133"/>
          </a:xfrm>
        </p:spPr>
      </p:pic>
      <p:pic>
        <p:nvPicPr>
          <p:cNvPr id="7" name="Picture 6">
            <a:extLst>
              <a:ext uri="{FF2B5EF4-FFF2-40B4-BE49-F238E27FC236}">
                <a16:creationId xmlns:a16="http://schemas.microsoft.com/office/drawing/2014/main" id="{ECDDADF8-97DE-40F3-9917-F37F2D864CE8}"/>
              </a:ext>
            </a:extLst>
          </p:cNvPr>
          <p:cNvPicPr>
            <a:picLocks noChangeAspect="1"/>
          </p:cNvPicPr>
          <p:nvPr/>
        </p:nvPicPr>
        <p:blipFill>
          <a:blip r:embed="rId3"/>
          <a:stretch>
            <a:fillRect/>
          </a:stretch>
        </p:blipFill>
        <p:spPr>
          <a:xfrm>
            <a:off x="4607924" y="4044486"/>
            <a:ext cx="6547756" cy="2168684"/>
          </a:xfrm>
          <a:prstGeom prst="rect">
            <a:avLst/>
          </a:prstGeom>
        </p:spPr>
      </p:pic>
      <p:sp>
        <p:nvSpPr>
          <p:cNvPr id="6" name="Rectangle 5">
            <a:extLst>
              <a:ext uri="{FF2B5EF4-FFF2-40B4-BE49-F238E27FC236}">
                <a16:creationId xmlns:a16="http://schemas.microsoft.com/office/drawing/2014/main" id="{8054B3D6-A266-45DE-956E-424181DE94C7}"/>
              </a:ext>
            </a:extLst>
          </p:cNvPr>
          <p:cNvSpPr/>
          <p:nvPr/>
        </p:nvSpPr>
        <p:spPr>
          <a:xfrm>
            <a:off x="2847974" y="3533774"/>
            <a:ext cx="466725" cy="18097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BB4C3084-93A4-485A-B248-45ED3F51FEAF}"/>
              </a:ext>
            </a:extLst>
          </p:cNvPr>
          <p:cNvSpPr/>
          <p:nvPr/>
        </p:nvSpPr>
        <p:spPr>
          <a:xfrm>
            <a:off x="7534275" y="5800726"/>
            <a:ext cx="476250" cy="20002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56987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1AD36-2353-4A44-896C-7453418AFFE3}"/>
              </a:ext>
            </a:extLst>
          </p:cNvPr>
          <p:cNvSpPr>
            <a:spLocks noGrp="1"/>
          </p:cNvSpPr>
          <p:nvPr>
            <p:ph type="title"/>
          </p:nvPr>
        </p:nvSpPr>
        <p:spPr/>
        <p:txBody>
          <a:bodyPr/>
          <a:lstStyle/>
          <a:p>
            <a:r>
              <a:rPr lang="en-US" dirty="0"/>
              <a:t>Tripwire Installation</a:t>
            </a:r>
            <a:endParaRPr lang="en-SG" dirty="0"/>
          </a:p>
        </p:txBody>
      </p:sp>
      <p:pic>
        <p:nvPicPr>
          <p:cNvPr id="5" name="Content Placeholder 4">
            <a:extLst>
              <a:ext uri="{FF2B5EF4-FFF2-40B4-BE49-F238E27FC236}">
                <a16:creationId xmlns:a16="http://schemas.microsoft.com/office/drawing/2014/main" id="{8A648B32-1261-49DE-9869-6EBF5D6CD668}"/>
              </a:ext>
            </a:extLst>
          </p:cNvPr>
          <p:cNvPicPr>
            <a:picLocks noGrp="1" noChangeAspect="1"/>
          </p:cNvPicPr>
          <p:nvPr>
            <p:ph idx="1"/>
          </p:nvPr>
        </p:nvPicPr>
        <p:blipFill>
          <a:blip r:embed="rId3"/>
          <a:stretch>
            <a:fillRect/>
          </a:stretch>
        </p:blipFill>
        <p:spPr>
          <a:xfrm>
            <a:off x="1066800" y="2212902"/>
            <a:ext cx="10058400" cy="2179781"/>
          </a:xfrm>
        </p:spPr>
      </p:pic>
      <p:pic>
        <p:nvPicPr>
          <p:cNvPr id="7" name="Picture 6">
            <a:extLst>
              <a:ext uri="{FF2B5EF4-FFF2-40B4-BE49-F238E27FC236}">
                <a16:creationId xmlns:a16="http://schemas.microsoft.com/office/drawing/2014/main" id="{7C58B91E-4A2F-422B-92D6-DB1AECAF82FE}"/>
              </a:ext>
            </a:extLst>
          </p:cNvPr>
          <p:cNvPicPr>
            <a:picLocks noChangeAspect="1"/>
          </p:cNvPicPr>
          <p:nvPr/>
        </p:nvPicPr>
        <p:blipFill>
          <a:blip r:embed="rId4"/>
          <a:stretch>
            <a:fillRect/>
          </a:stretch>
        </p:blipFill>
        <p:spPr>
          <a:xfrm>
            <a:off x="1579789" y="4868225"/>
            <a:ext cx="9032421" cy="313082"/>
          </a:xfrm>
          <a:prstGeom prst="rect">
            <a:avLst/>
          </a:prstGeom>
        </p:spPr>
      </p:pic>
      <p:sp>
        <p:nvSpPr>
          <p:cNvPr id="6" name="Rectangle 5">
            <a:extLst>
              <a:ext uri="{FF2B5EF4-FFF2-40B4-BE49-F238E27FC236}">
                <a16:creationId xmlns:a16="http://schemas.microsoft.com/office/drawing/2014/main" id="{F43C7E19-00DC-401F-832A-B1BDB9918503}"/>
              </a:ext>
            </a:extLst>
          </p:cNvPr>
          <p:cNvSpPr/>
          <p:nvPr/>
        </p:nvSpPr>
        <p:spPr>
          <a:xfrm>
            <a:off x="5686424" y="3762374"/>
            <a:ext cx="638175" cy="28575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87442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976AB-4EFD-418D-91BD-3A95EED40EAC}"/>
              </a:ext>
            </a:extLst>
          </p:cNvPr>
          <p:cNvSpPr>
            <a:spLocks noGrp="1"/>
          </p:cNvSpPr>
          <p:nvPr>
            <p:ph type="title"/>
          </p:nvPr>
        </p:nvSpPr>
        <p:spPr/>
        <p:txBody>
          <a:bodyPr/>
          <a:lstStyle/>
          <a:p>
            <a:r>
              <a:rPr lang="en-US" dirty="0"/>
              <a:t>Testing Tripwire</a:t>
            </a:r>
            <a:endParaRPr lang="en-SG" dirty="0"/>
          </a:p>
        </p:txBody>
      </p:sp>
      <p:pic>
        <p:nvPicPr>
          <p:cNvPr id="5" name="Content Placeholder 4">
            <a:extLst>
              <a:ext uri="{FF2B5EF4-FFF2-40B4-BE49-F238E27FC236}">
                <a16:creationId xmlns:a16="http://schemas.microsoft.com/office/drawing/2014/main" id="{03E3F932-453C-4F5A-B5F4-0694B8D6B374}"/>
              </a:ext>
            </a:extLst>
          </p:cNvPr>
          <p:cNvPicPr>
            <a:picLocks noGrp="1" noChangeAspect="1"/>
          </p:cNvPicPr>
          <p:nvPr>
            <p:ph idx="1"/>
          </p:nvPr>
        </p:nvPicPr>
        <p:blipFill>
          <a:blip r:embed="rId2"/>
          <a:stretch>
            <a:fillRect/>
          </a:stretch>
        </p:blipFill>
        <p:spPr>
          <a:xfrm>
            <a:off x="117453" y="2176725"/>
            <a:ext cx="6393132" cy="212687"/>
          </a:xfrm>
        </p:spPr>
      </p:pic>
      <p:sp>
        <p:nvSpPr>
          <p:cNvPr id="9" name="TextBox 8">
            <a:extLst>
              <a:ext uri="{FF2B5EF4-FFF2-40B4-BE49-F238E27FC236}">
                <a16:creationId xmlns:a16="http://schemas.microsoft.com/office/drawing/2014/main" id="{EFEF2110-C0CA-44C0-B2E9-01EB470CF156}"/>
              </a:ext>
            </a:extLst>
          </p:cNvPr>
          <p:cNvSpPr txBox="1"/>
          <p:nvPr/>
        </p:nvSpPr>
        <p:spPr>
          <a:xfrm>
            <a:off x="1228725" y="2505074"/>
            <a:ext cx="4867275" cy="33772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Tripwire is used to tell admins whether there are any suspicious activities going on as the scan can detect any new or modified files and directories which are not authorized.</a:t>
            </a:r>
          </a:p>
          <a:p>
            <a:pPr marL="285750" indent="-285750">
              <a:lnSpc>
                <a:spcPct val="150000"/>
              </a:lnSpc>
              <a:buFont typeface="Arial" panose="020B0604020202020204" pitchFamily="34" charset="0"/>
              <a:buChar char="•"/>
            </a:pPr>
            <a:r>
              <a:rPr lang="en-US" dirty="0"/>
              <a:t>In my ubuntu server, it was found through using Tripwire check mode scan that there was a total of 2575 violations. And there were no instances of modified files without authorization.</a:t>
            </a:r>
            <a:endParaRPr lang="en-SG" dirty="0"/>
          </a:p>
        </p:txBody>
      </p:sp>
      <p:pic>
        <p:nvPicPr>
          <p:cNvPr id="4" name="Picture 3">
            <a:extLst>
              <a:ext uri="{FF2B5EF4-FFF2-40B4-BE49-F238E27FC236}">
                <a16:creationId xmlns:a16="http://schemas.microsoft.com/office/drawing/2014/main" id="{5B2A295A-ED27-46D0-93C4-933F757D1271}"/>
              </a:ext>
            </a:extLst>
          </p:cNvPr>
          <p:cNvPicPr>
            <a:picLocks noChangeAspect="1"/>
          </p:cNvPicPr>
          <p:nvPr/>
        </p:nvPicPr>
        <p:blipFill>
          <a:blip r:embed="rId3"/>
          <a:stretch>
            <a:fillRect/>
          </a:stretch>
        </p:blipFill>
        <p:spPr>
          <a:xfrm>
            <a:off x="6726259" y="0"/>
            <a:ext cx="5467977" cy="6422571"/>
          </a:xfrm>
          <a:prstGeom prst="rect">
            <a:avLst/>
          </a:prstGeom>
        </p:spPr>
      </p:pic>
    </p:spTree>
    <p:extLst>
      <p:ext uri="{BB962C8B-B14F-4D97-AF65-F5344CB8AC3E}">
        <p14:creationId xmlns:p14="http://schemas.microsoft.com/office/powerpoint/2010/main" val="1373738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42E20-267F-4A12-8AA4-4E0223FA37CC}"/>
              </a:ext>
            </a:extLst>
          </p:cNvPr>
          <p:cNvSpPr>
            <a:spLocks noGrp="1"/>
          </p:cNvSpPr>
          <p:nvPr>
            <p:ph type="title"/>
          </p:nvPr>
        </p:nvSpPr>
        <p:spPr/>
        <p:txBody>
          <a:bodyPr/>
          <a:lstStyle/>
          <a:p>
            <a:r>
              <a:rPr lang="en-US" dirty="0"/>
              <a:t>Testing Tripwire</a:t>
            </a:r>
            <a:endParaRPr lang="en-SG" dirty="0"/>
          </a:p>
        </p:txBody>
      </p:sp>
      <p:pic>
        <p:nvPicPr>
          <p:cNvPr id="17" name="Content Placeholder 16">
            <a:extLst>
              <a:ext uri="{FF2B5EF4-FFF2-40B4-BE49-F238E27FC236}">
                <a16:creationId xmlns:a16="http://schemas.microsoft.com/office/drawing/2014/main" id="{1BB052F4-37CA-4697-93B5-9427D0509FCC}"/>
              </a:ext>
            </a:extLst>
          </p:cNvPr>
          <p:cNvPicPr>
            <a:picLocks noGrp="1" noChangeAspect="1"/>
          </p:cNvPicPr>
          <p:nvPr>
            <p:ph idx="1"/>
          </p:nvPr>
        </p:nvPicPr>
        <p:blipFill>
          <a:blip r:embed="rId3"/>
          <a:stretch>
            <a:fillRect/>
          </a:stretch>
        </p:blipFill>
        <p:spPr>
          <a:xfrm>
            <a:off x="3140871" y="2131218"/>
            <a:ext cx="5910258" cy="364331"/>
          </a:xfrm>
        </p:spPr>
      </p:pic>
      <p:pic>
        <p:nvPicPr>
          <p:cNvPr id="19" name="Picture 18">
            <a:extLst>
              <a:ext uri="{FF2B5EF4-FFF2-40B4-BE49-F238E27FC236}">
                <a16:creationId xmlns:a16="http://schemas.microsoft.com/office/drawing/2014/main" id="{2284C0A7-C900-40DB-B9BB-AF2F5C43D6B9}"/>
              </a:ext>
            </a:extLst>
          </p:cNvPr>
          <p:cNvPicPr>
            <a:picLocks noChangeAspect="1"/>
          </p:cNvPicPr>
          <p:nvPr/>
        </p:nvPicPr>
        <p:blipFill>
          <a:blip r:embed="rId4"/>
          <a:stretch>
            <a:fillRect/>
          </a:stretch>
        </p:blipFill>
        <p:spPr>
          <a:xfrm>
            <a:off x="3088005" y="2764632"/>
            <a:ext cx="6076950" cy="1781175"/>
          </a:xfrm>
          <a:prstGeom prst="rect">
            <a:avLst/>
          </a:prstGeom>
        </p:spPr>
      </p:pic>
    </p:spTree>
    <p:extLst>
      <p:ext uri="{BB962C8B-B14F-4D97-AF65-F5344CB8AC3E}">
        <p14:creationId xmlns:p14="http://schemas.microsoft.com/office/powerpoint/2010/main" val="2829339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852B-457D-4979-9761-CFF220E7F225}"/>
              </a:ext>
            </a:extLst>
          </p:cNvPr>
          <p:cNvSpPr>
            <a:spLocks noGrp="1"/>
          </p:cNvSpPr>
          <p:nvPr>
            <p:ph type="title"/>
          </p:nvPr>
        </p:nvSpPr>
        <p:spPr/>
        <p:txBody>
          <a:bodyPr/>
          <a:lstStyle/>
          <a:p>
            <a:r>
              <a:rPr lang="en-US" dirty="0"/>
              <a:t>Why SSH Keys</a:t>
            </a:r>
            <a:endParaRPr lang="en-SG" dirty="0"/>
          </a:p>
        </p:txBody>
      </p:sp>
      <p:sp>
        <p:nvSpPr>
          <p:cNvPr id="3" name="Content Placeholder 2">
            <a:extLst>
              <a:ext uri="{FF2B5EF4-FFF2-40B4-BE49-F238E27FC236}">
                <a16:creationId xmlns:a16="http://schemas.microsoft.com/office/drawing/2014/main" id="{CEDEE983-C1DF-4A4A-AE79-EBBCCE90496D}"/>
              </a:ext>
            </a:extLst>
          </p:cNvPr>
          <p:cNvSpPr>
            <a:spLocks noGrp="1"/>
          </p:cNvSpPr>
          <p:nvPr>
            <p:ph idx="1"/>
          </p:nvPr>
        </p:nvSpPr>
        <p:spPr/>
        <p:txBody>
          <a:bodyPr/>
          <a:lstStyle/>
          <a:p>
            <a:pPr marL="457200" indent="-457200">
              <a:buFont typeface="+mj-lt"/>
              <a:buAutoNum type="arabicPeriod"/>
            </a:pPr>
            <a:r>
              <a:rPr lang="en-US" dirty="0"/>
              <a:t>SSH Keys ensure that the safety of the servers and the process of users logging in does not compromise the security</a:t>
            </a:r>
          </a:p>
          <a:p>
            <a:pPr marL="457200" indent="-457200">
              <a:buFont typeface="+mj-lt"/>
              <a:buAutoNum type="arabicPeriod"/>
            </a:pPr>
            <a:r>
              <a:rPr lang="en-US" dirty="0"/>
              <a:t>SSH is an encrypted protocol which connects to a server remotely and have access to the information associated with it</a:t>
            </a:r>
          </a:p>
          <a:p>
            <a:pPr marL="457200" indent="-457200">
              <a:buFont typeface="+mj-lt"/>
              <a:buAutoNum type="arabicPeriod"/>
            </a:pPr>
            <a:r>
              <a:rPr lang="en-US" dirty="0"/>
              <a:t>It is much safer to log in compared to using password as the password can be obtained by other people easily e.g. keylogging</a:t>
            </a:r>
            <a:endParaRPr lang="en-SG" dirty="0"/>
          </a:p>
        </p:txBody>
      </p:sp>
    </p:spTree>
    <p:extLst>
      <p:ext uri="{BB962C8B-B14F-4D97-AF65-F5344CB8AC3E}">
        <p14:creationId xmlns:p14="http://schemas.microsoft.com/office/powerpoint/2010/main" val="2481765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F7827-7A4E-42B2-BBB9-A05482E2C44D}"/>
              </a:ext>
            </a:extLst>
          </p:cNvPr>
          <p:cNvSpPr>
            <a:spLocks noGrp="1"/>
          </p:cNvSpPr>
          <p:nvPr>
            <p:ph type="title"/>
          </p:nvPr>
        </p:nvSpPr>
        <p:spPr/>
        <p:txBody>
          <a:bodyPr/>
          <a:lstStyle/>
          <a:p>
            <a:r>
              <a:rPr lang="en-US" dirty="0"/>
              <a:t>SSH Key Installation</a:t>
            </a:r>
            <a:endParaRPr lang="en-SG" dirty="0"/>
          </a:p>
        </p:txBody>
      </p:sp>
      <p:sp>
        <p:nvSpPr>
          <p:cNvPr id="3" name="Content Placeholder 2">
            <a:extLst>
              <a:ext uri="{FF2B5EF4-FFF2-40B4-BE49-F238E27FC236}">
                <a16:creationId xmlns:a16="http://schemas.microsoft.com/office/drawing/2014/main" id="{AE2CE215-F308-4AD2-A252-3FE43267519D}"/>
              </a:ext>
            </a:extLst>
          </p:cNvPr>
          <p:cNvSpPr>
            <a:spLocks noGrp="1"/>
          </p:cNvSpPr>
          <p:nvPr>
            <p:ph idx="1"/>
          </p:nvPr>
        </p:nvSpPr>
        <p:spPr/>
        <p:txBody>
          <a:bodyPr/>
          <a:lstStyle/>
          <a:p>
            <a:pPr marL="457200" indent="-457200">
              <a:buFont typeface="+mj-lt"/>
              <a:buAutoNum type="arabicPeriod"/>
            </a:pPr>
            <a:r>
              <a:rPr lang="en-US" dirty="0"/>
              <a:t>Creating the SSH Key using 4096 bits as it is longer and harder to decrypt compared to 2048 bits RSA keys</a:t>
            </a:r>
          </a:p>
          <a:p>
            <a:pPr marL="457200" indent="-457200">
              <a:buFont typeface="+mj-lt"/>
              <a:buAutoNum type="arabicPeriod"/>
            </a:pPr>
            <a:endParaRPr lang="en-SG" dirty="0"/>
          </a:p>
        </p:txBody>
      </p:sp>
      <p:pic>
        <p:nvPicPr>
          <p:cNvPr id="4" name="Picture 3">
            <a:extLst>
              <a:ext uri="{FF2B5EF4-FFF2-40B4-BE49-F238E27FC236}">
                <a16:creationId xmlns:a16="http://schemas.microsoft.com/office/drawing/2014/main" id="{D4C37402-AFB7-45F8-8E19-B4E68564AAB6}"/>
              </a:ext>
            </a:extLst>
          </p:cNvPr>
          <p:cNvPicPr/>
          <p:nvPr/>
        </p:nvPicPr>
        <p:blipFill>
          <a:blip r:embed="rId2"/>
          <a:stretch>
            <a:fillRect/>
          </a:stretch>
        </p:blipFill>
        <p:spPr>
          <a:xfrm>
            <a:off x="3617560" y="2941983"/>
            <a:ext cx="4956879" cy="3415596"/>
          </a:xfrm>
          <a:prstGeom prst="rect">
            <a:avLst/>
          </a:prstGeom>
        </p:spPr>
      </p:pic>
    </p:spTree>
    <p:extLst>
      <p:ext uri="{BB962C8B-B14F-4D97-AF65-F5344CB8AC3E}">
        <p14:creationId xmlns:p14="http://schemas.microsoft.com/office/powerpoint/2010/main" val="2010600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866BE-082D-4433-BB5C-715094D76034}"/>
              </a:ext>
            </a:extLst>
          </p:cNvPr>
          <p:cNvSpPr>
            <a:spLocks noGrp="1"/>
          </p:cNvSpPr>
          <p:nvPr>
            <p:ph type="title"/>
          </p:nvPr>
        </p:nvSpPr>
        <p:spPr/>
        <p:txBody>
          <a:bodyPr/>
          <a:lstStyle/>
          <a:p>
            <a:r>
              <a:rPr lang="en-US" dirty="0"/>
              <a:t>Content</a:t>
            </a:r>
            <a:endParaRPr lang="en-SG" dirty="0"/>
          </a:p>
        </p:txBody>
      </p:sp>
      <p:sp>
        <p:nvSpPr>
          <p:cNvPr id="3" name="Content Placeholder 2">
            <a:extLst>
              <a:ext uri="{FF2B5EF4-FFF2-40B4-BE49-F238E27FC236}">
                <a16:creationId xmlns:a16="http://schemas.microsoft.com/office/drawing/2014/main" id="{7E976682-4308-4791-8FBE-9E19E4DD4B34}"/>
              </a:ext>
            </a:extLst>
          </p:cNvPr>
          <p:cNvSpPr>
            <a:spLocks noGrp="1"/>
          </p:cNvSpPr>
          <p:nvPr>
            <p:ph idx="1"/>
          </p:nvPr>
        </p:nvSpPr>
        <p:spPr/>
        <p:txBody>
          <a:bodyPr>
            <a:normAutofit/>
          </a:bodyPr>
          <a:lstStyle/>
          <a:p>
            <a:pPr marL="457200" indent="-457200">
              <a:buFont typeface="+mj-lt"/>
              <a:buAutoNum type="arabicPeriod"/>
            </a:pPr>
            <a:r>
              <a:rPr lang="en-US" dirty="0"/>
              <a:t>Upgrade and Update</a:t>
            </a:r>
          </a:p>
          <a:p>
            <a:pPr marL="457200" indent="-457200">
              <a:buFont typeface="+mj-lt"/>
              <a:buAutoNum type="arabicPeriod"/>
            </a:pPr>
            <a:r>
              <a:rPr lang="en-US" dirty="0"/>
              <a:t>Firewall - UFW</a:t>
            </a:r>
          </a:p>
          <a:p>
            <a:pPr marL="457200" indent="-457200">
              <a:buFont typeface="+mj-lt"/>
              <a:buAutoNum type="arabicPeriod"/>
            </a:pPr>
            <a:r>
              <a:rPr lang="en-US" dirty="0"/>
              <a:t>Tripwire</a:t>
            </a:r>
          </a:p>
          <a:p>
            <a:pPr marL="457200" indent="-457200">
              <a:buFont typeface="+mj-lt"/>
              <a:buAutoNum type="arabicPeriod"/>
            </a:pPr>
            <a:r>
              <a:rPr lang="en-US" dirty="0"/>
              <a:t>SSH Keys</a:t>
            </a:r>
          </a:p>
          <a:p>
            <a:pPr marL="457200" indent="-457200">
              <a:buFont typeface="+mj-lt"/>
              <a:buAutoNum type="arabicPeriod"/>
            </a:pPr>
            <a:r>
              <a:rPr lang="en-US" dirty="0"/>
              <a:t>Disk Encryption</a:t>
            </a:r>
          </a:p>
          <a:p>
            <a:pPr marL="457200" indent="-457200">
              <a:buFont typeface="+mj-lt"/>
              <a:buAutoNum type="arabicPeriod"/>
            </a:pPr>
            <a:r>
              <a:rPr lang="en-US" dirty="0"/>
              <a:t>Malware Scanner – </a:t>
            </a:r>
            <a:r>
              <a:rPr lang="en-US" dirty="0" err="1"/>
              <a:t>Clamav</a:t>
            </a:r>
            <a:endParaRPr lang="en-US" dirty="0"/>
          </a:p>
          <a:p>
            <a:pPr marL="457200" indent="-457200">
              <a:buFont typeface="+mj-lt"/>
              <a:buAutoNum type="arabicPeriod"/>
            </a:pPr>
            <a:r>
              <a:rPr lang="en-US" dirty="0"/>
              <a:t>Vulnerability Scanner – </a:t>
            </a:r>
            <a:r>
              <a:rPr lang="en-US" dirty="0" err="1"/>
              <a:t>Chkrootkit</a:t>
            </a:r>
            <a:endParaRPr lang="en-US" dirty="0"/>
          </a:p>
        </p:txBody>
      </p:sp>
    </p:spTree>
    <p:extLst>
      <p:ext uri="{BB962C8B-B14F-4D97-AF65-F5344CB8AC3E}">
        <p14:creationId xmlns:p14="http://schemas.microsoft.com/office/powerpoint/2010/main" val="41285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EE280-1B6B-4D5F-8826-CDE64C77EE1D}"/>
              </a:ext>
            </a:extLst>
          </p:cNvPr>
          <p:cNvSpPr>
            <a:spLocks noGrp="1"/>
          </p:cNvSpPr>
          <p:nvPr>
            <p:ph type="title"/>
          </p:nvPr>
        </p:nvSpPr>
        <p:spPr/>
        <p:txBody>
          <a:bodyPr/>
          <a:lstStyle/>
          <a:p>
            <a:r>
              <a:rPr lang="en-US" dirty="0"/>
              <a:t>SSH Keys Installation</a:t>
            </a:r>
            <a:endParaRPr lang="en-SG" dirty="0"/>
          </a:p>
        </p:txBody>
      </p:sp>
      <p:sp>
        <p:nvSpPr>
          <p:cNvPr id="3" name="Content Placeholder 2">
            <a:extLst>
              <a:ext uri="{FF2B5EF4-FFF2-40B4-BE49-F238E27FC236}">
                <a16:creationId xmlns:a16="http://schemas.microsoft.com/office/drawing/2014/main" id="{933B68A7-07F8-4883-B0AB-3A82B88FBFDC}"/>
              </a:ext>
            </a:extLst>
          </p:cNvPr>
          <p:cNvSpPr>
            <a:spLocks noGrp="1"/>
          </p:cNvSpPr>
          <p:nvPr>
            <p:ph idx="1"/>
          </p:nvPr>
        </p:nvSpPr>
        <p:spPr/>
        <p:txBody>
          <a:bodyPr/>
          <a:lstStyle/>
          <a:p>
            <a:pPr marL="457200" indent="-457200">
              <a:buFont typeface="+mj-lt"/>
              <a:buAutoNum type="arabicPeriod"/>
            </a:pPr>
            <a:r>
              <a:rPr lang="en-US" dirty="0"/>
              <a:t>Transfer public key to the ubuntu server</a:t>
            </a:r>
          </a:p>
          <a:p>
            <a:pPr marL="457200" indent="-457200">
              <a:buFont typeface="+mj-lt"/>
              <a:buAutoNum type="arabicPeriod"/>
            </a:pPr>
            <a:r>
              <a:rPr lang="en-US" dirty="0"/>
              <a:t>Transferring the public key to server will authorize the server to grant access to this account without a password</a:t>
            </a:r>
          </a:p>
          <a:p>
            <a:pPr marL="457200" indent="-457200">
              <a:buFont typeface="+mj-lt"/>
              <a:buAutoNum type="arabicPeriod"/>
            </a:pPr>
            <a:endParaRPr lang="en-SG" dirty="0"/>
          </a:p>
        </p:txBody>
      </p:sp>
      <p:pic>
        <p:nvPicPr>
          <p:cNvPr id="4" name="Picture 3">
            <a:extLst>
              <a:ext uri="{FF2B5EF4-FFF2-40B4-BE49-F238E27FC236}">
                <a16:creationId xmlns:a16="http://schemas.microsoft.com/office/drawing/2014/main" id="{2B2A5C3E-DD24-4242-8CAB-0EF6EFD5D807}"/>
              </a:ext>
            </a:extLst>
          </p:cNvPr>
          <p:cNvPicPr/>
          <p:nvPr/>
        </p:nvPicPr>
        <p:blipFill>
          <a:blip r:embed="rId2"/>
          <a:stretch>
            <a:fillRect/>
          </a:stretch>
        </p:blipFill>
        <p:spPr>
          <a:xfrm>
            <a:off x="2133282" y="3569639"/>
            <a:ext cx="7925435" cy="2203008"/>
          </a:xfrm>
          <a:prstGeom prst="rect">
            <a:avLst/>
          </a:prstGeom>
        </p:spPr>
      </p:pic>
    </p:spTree>
    <p:extLst>
      <p:ext uri="{BB962C8B-B14F-4D97-AF65-F5344CB8AC3E}">
        <p14:creationId xmlns:p14="http://schemas.microsoft.com/office/powerpoint/2010/main" val="936644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3FD41-FDEF-4CD6-B44E-514A39E223FA}"/>
              </a:ext>
            </a:extLst>
          </p:cNvPr>
          <p:cNvSpPr>
            <a:spLocks noGrp="1"/>
          </p:cNvSpPr>
          <p:nvPr>
            <p:ph type="title"/>
          </p:nvPr>
        </p:nvSpPr>
        <p:spPr/>
        <p:txBody>
          <a:bodyPr/>
          <a:lstStyle/>
          <a:p>
            <a:r>
              <a:rPr lang="en-US" dirty="0"/>
              <a:t>SSH Keys Installation</a:t>
            </a:r>
            <a:endParaRPr lang="en-SG" dirty="0"/>
          </a:p>
        </p:txBody>
      </p:sp>
      <p:sp>
        <p:nvSpPr>
          <p:cNvPr id="3" name="Content Placeholder 2">
            <a:extLst>
              <a:ext uri="{FF2B5EF4-FFF2-40B4-BE49-F238E27FC236}">
                <a16:creationId xmlns:a16="http://schemas.microsoft.com/office/drawing/2014/main" id="{C655C826-103D-4D8D-A307-B3C83D1026A7}"/>
              </a:ext>
            </a:extLst>
          </p:cNvPr>
          <p:cNvSpPr>
            <a:spLocks noGrp="1"/>
          </p:cNvSpPr>
          <p:nvPr>
            <p:ph idx="1"/>
          </p:nvPr>
        </p:nvSpPr>
        <p:spPr/>
        <p:txBody>
          <a:bodyPr/>
          <a:lstStyle/>
          <a:p>
            <a:pPr marL="457200" indent="-457200">
              <a:buFont typeface="+mj-lt"/>
              <a:buAutoNum type="arabicPeriod"/>
            </a:pPr>
            <a:r>
              <a:rPr lang="en-US" dirty="0"/>
              <a:t>Authenticate SSH Key by logging into the server</a:t>
            </a:r>
          </a:p>
          <a:p>
            <a:pPr marL="457200" indent="-457200">
              <a:buFont typeface="+mj-lt"/>
              <a:buAutoNum type="arabicPeriod"/>
            </a:pPr>
            <a:r>
              <a:rPr lang="en-US" dirty="0"/>
              <a:t>This checks whether the user can successfully log into the SSH server without password</a:t>
            </a:r>
          </a:p>
          <a:p>
            <a:pPr marL="457200" indent="-457200">
              <a:buFont typeface="+mj-lt"/>
              <a:buAutoNum type="arabicPeriod"/>
            </a:pPr>
            <a:endParaRPr lang="en-SG" dirty="0"/>
          </a:p>
        </p:txBody>
      </p:sp>
      <p:pic>
        <p:nvPicPr>
          <p:cNvPr id="4" name="Picture 3">
            <a:extLst>
              <a:ext uri="{FF2B5EF4-FFF2-40B4-BE49-F238E27FC236}">
                <a16:creationId xmlns:a16="http://schemas.microsoft.com/office/drawing/2014/main" id="{B6BB5D07-C8F8-4788-915B-B2A9B5BF5F0D}"/>
              </a:ext>
            </a:extLst>
          </p:cNvPr>
          <p:cNvPicPr/>
          <p:nvPr/>
        </p:nvPicPr>
        <p:blipFill>
          <a:blip r:embed="rId2"/>
          <a:stretch>
            <a:fillRect/>
          </a:stretch>
        </p:blipFill>
        <p:spPr>
          <a:xfrm>
            <a:off x="3269751" y="3130209"/>
            <a:ext cx="5652498" cy="3227048"/>
          </a:xfrm>
          <a:prstGeom prst="rect">
            <a:avLst/>
          </a:prstGeom>
        </p:spPr>
      </p:pic>
    </p:spTree>
    <p:extLst>
      <p:ext uri="{BB962C8B-B14F-4D97-AF65-F5344CB8AC3E}">
        <p14:creationId xmlns:p14="http://schemas.microsoft.com/office/powerpoint/2010/main" val="2871874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E1331-251F-47F7-B6B4-8A36C5C78B0F}"/>
              </a:ext>
            </a:extLst>
          </p:cNvPr>
          <p:cNvSpPr>
            <a:spLocks noGrp="1"/>
          </p:cNvSpPr>
          <p:nvPr>
            <p:ph type="title"/>
          </p:nvPr>
        </p:nvSpPr>
        <p:spPr>
          <a:xfrm>
            <a:off x="1097280" y="287154"/>
            <a:ext cx="10058400" cy="1450757"/>
          </a:xfrm>
        </p:spPr>
        <p:txBody>
          <a:bodyPr/>
          <a:lstStyle/>
          <a:p>
            <a:r>
              <a:rPr lang="en-US" dirty="0"/>
              <a:t>SSH Keys Installation</a:t>
            </a:r>
            <a:endParaRPr lang="en-SG" dirty="0"/>
          </a:p>
        </p:txBody>
      </p:sp>
      <p:sp>
        <p:nvSpPr>
          <p:cNvPr id="3" name="Content Placeholder 2">
            <a:extLst>
              <a:ext uri="{FF2B5EF4-FFF2-40B4-BE49-F238E27FC236}">
                <a16:creationId xmlns:a16="http://schemas.microsoft.com/office/drawing/2014/main" id="{78DDCA4D-5E9F-4A39-A959-76183BA6AFEB}"/>
              </a:ext>
            </a:extLst>
          </p:cNvPr>
          <p:cNvSpPr>
            <a:spLocks noGrp="1"/>
          </p:cNvSpPr>
          <p:nvPr>
            <p:ph idx="1"/>
          </p:nvPr>
        </p:nvSpPr>
        <p:spPr/>
        <p:txBody>
          <a:bodyPr/>
          <a:lstStyle/>
          <a:p>
            <a:pPr marL="457200" indent="-457200">
              <a:buFont typeface="+mj-lt"/>
              <a:buAutoNum type="arabicPeriod"/>
            </a:pPr>
            <a:r>
              <a:rPr lang="en-US" dirty="0"/>
              <a:t>Disable the password authentication</a:t>
            </a:r>
          </a:p>
          <a:p>
            <a:pPr marL="457200" indent="-457200">
              <a:buFont typeface="+mj-lt"/>
              <a:buAutoNum type="arabicPeriod"/>
            </a:pPr>
            <a:r>
              <a:rPr lang="en-US" dirty="0"/>
              <a:t>This will disable the user from typing in the password in order to access the SSH server</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Restart the SSHD service to see the changes take effect permanently</a:t>
            </a:r>
          </a:p>
          <a:p>
            <a:pPr marL="457200" indent="-457200">
              <a:buFont typeface="+mj-lt"/>
              <a:buAutoNum type="arabicPeriod"/>
            </a:pPr>
            <a:endParaRPr lang="en-US" dirty="0"/>
          </a:p>
          <a:p>
            <a:pPr marL="457200" indent="-457200">
              <a:buFont typeface="+mj-lt"/>
              <a:buAutoNum type="arabicPeriod"/>
            </a:pPr>
            <a:endParaRPr lang="en-SG" dirty="0"/>
          </a:p>
        </p:txBody>
      </p:sp>
      <p:pic>
        <p:nvPicPr>
          <p:cNvPr id="4" name="Picture 3">
            <a:extLst>
              <a:ext uri="{FF2B5EF4-FFF2-40B4-BE49-F238E27FC236}">
                <a16:creationId xmlns:a16="http://schemas.microsoft.com/office/drawing/2014/main" id="{A3C45161-D992-4392-AEA7-B97C69709E39}"/>
              </a:ext>
            </a:extLst>
          </p:cNvPr>
          <p:cNvPicPr/>
          <p:nvPr/>
        </p:nvPicPr>
        <p:blipFill>
          <a:blip r:embed="rId2"/>
          <a:stretch>
            <a:fillRect/>
          </a:stretch>
        </p:blipFill>
        <p:spPr>
          <a:xfrm>
            <a:off x="1894743" y="3484663"/>
            <a:ext cx="8402514" cy="944218"/>
          </a:xfrm>
          <a:prstGeom prst="rect">
            <a:avLst/>
          </a:prstGeom>
        </p:spPr>
      </p:pic>
      <p:pic>
        <p:nvPicPr>
          <p:cNvPr id="6" name="Picture 5">
            <a:extLst>
              <a:ext uri="{FF2B5EF4-FFF2-40B4-BE49-F238E27FC236}">
                <a16:creationId xmlns:a16="http://schemas.microsoft.com/office/drawing/2014/main" id="{B9036063-23EE-408F-8E53-D775CFB7738E}"/>
              </a:ext>
            </a:extLst>
          </p:cNvPr>
          <p:cNvPicPr/>
          <p:nvPr/>
        </p:nvPicPr>
        <p:blipFill>
          <a:blip r:embed="rId3"/>
          <a:stretch>
            <a:fillRect/>
          </a:stretch>
        </p:blipFill>
        <p:spPr>
          <a:xfrm>
            <a:off x="1894743" y="5152445"/>
            <a:ext cx="8402513" cy="487045"/>
          </a:xfrm>
          <a:prstGeom prst="rect">
            <a:avLst/>
          </a:prstGeom>
        </p:spPr>
      </p:pic>
    </p:spTree>
    <p:extLst>
      <p:ext uri="{BB962C8B-B14F-4D97-AF65-F5344CB8AC3E}">
        <p14:creationId xmlns:p14="http://schemas.microsoft.com/office/powerpoint/2010/main" val="3467752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493E-3EFC-49B2-ABE2-548AEB168006}"/>
              </a:ext>
            </a:extLst>
          </p:cNvPr>
          <p:cNvSpPr>
            <a:spLocks noGrp="1"/>
          </p:cNvSpPr>
          <p:nvPr>
            <p:ph type="title"/>
          </p:nvPr>
        </p:nvSpPr>
        <p:spPr>
          <a:xfrm>
            <a:off x="1097280" y="270654"/>
            <a:ext cx="10058400" cy="1450757"/>
          </a:xfrm>
        </p:spPr>
        <p:txBody>
          <a:bodyPr/>
          <a:lstStyle/>
          <a:p>
            <a:r>
              <a:rPr lang="en-US" dirty="0"/>
              <a:t>Testing SSH Keys</a:t>
            </a:r>
            <a:endParaRPr lang="en-SG" dirty="0"/>
          </a:p>
        </p:txBody>
      </p:sp>
      <p:sp>
        <p:nvSpPr>
          <p:cNvPr id="3" name="Content Placeholder 2">
            <a:extLst>
              <a:ext uri="{FF2B5EF4-FFF2-40B4-BE49-F238E27FC236}">
                <a16:creationId xmlns:a16="http://schemas.microsoft.com/office/drawing/2014/main" id="{7665EB90-ED71-41F4-B5FD-85DB7A6926FA}"/>
              </a:ext>
            </a:extLst>
          </p:cNvPr>
          <p:cNvSpPr>
            <a:spLocks noGrp="1"/>
          </p:cNvSpPr>
          <p:nvPr>
            <p:ph idx="1"/>
          </p:nvPr>
        </p:nvSpPr>
        <p:spPr/>
        <p:txBody>
          <a:bodyPr/>
          <a:lstStyle/>
          <a:p>
            <a:pPr marL="457200" indent="-457200">
              <a:buFont typeface="+mj-lt"/>
              <a:buAutoNum type="arabicPeriod"/>
            </a:pPr>
            <a:r>
              <a:rPr lang="en-US" dirty="0"/>
              <a:t>Type the command to log into an SSH server</a:t>
            </a:r>
          </a:p>
          <a:p>
            <a:pPr marL="457200" indent="-457200">
              <a:buFont typeface="+mj-lt"/>
              <a:buAutoNum type="arabicPeriod"/>
            </a:pPr>
            <a:r>
              <a:rPr lang="en-US" dirty="0"/>
              <a:t>If user can successfully log into the server without a password, then the SSH Key authentication process is successful</a:t>
            </a:r>
          </a:p>
        </p:txBody>
      </p:sp>
      <p:pic>
        <p:nvPicPr>
          <p:cNvPr id="4" name="Picture 3">
            <a:extLst>
              <a:ext uri="{FF2B5EF4-FFF2-40B4-BE49-F238E27FC236}">
                <a16:creationId xmlns:a16="http://schemas.microsoft.com/office/drawing/2014/main" id="{77A2336A-23BA-495F-8A07-8856CB6BC0A3}"/>
              </a:ext>
            </a:extLst>
          </p:cNvPr>
          <p:cNvPicPr/>
          <p:nvPr/>
        </p:nvPicPr>
        <p:blipFill>
          <a:blip r:embed="rId2"/>
          <a:stretch>
            <a:fillRect/>
          </a:stretch>
        </p:blipFill>
        <p:spPr>
          <a:xfrm>
            <a:off x="3281963" y="3429000"/>
            <a:ext cx="5628074" cy="2942771"/>
          </a:xfrm>
          <a:prstGeom prst="rect">
            <a:avLst/>
          </a:prstGeom>
        </p:spPr>
      </p:pic>
    </p:spTree>
    <p:extLst>
      <p:ext uri="{BB962C8B-B14F-4D97-AF65-F5344CB8AC3E}">
        <p14:creationId xmlns:p14="http://schemas.microsoft.com/office/powerpoint/2010/main" val="3339313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B2026-87DD-4A6B-B8BD-8C6C06D825D3}"/>
              </a:ext>
            </a:extLst>
          </p:cNvPr>
          <p:cNvSpPr>
            <a:spLocks noGrp="1"/>
          </p:cNvSpPr>
          <p:nvPr>
            <p:ph type="title"/>
          </p:nvPr>
        </p:nvSpPr>
        <p:spPr/>
        <p:txBody>
          <a:bodyPr/>
          <a:lstStyle/>
          <a:p>
            <a:r>
              <a:rPr lang="en-US" dirty="0"/>
              <a:t>Why Disk Encryption</a:t>
            </a:r>
            <a:endParaRPr lang="en-SG" dirty="0"/>
          </a:p>
        </p:txBody>
      </p:sp>
      <p:sp>
        <p:nvSpPr>
          <p:cNvPr id="3" name="Content Placeholder 2">
            <a:extLst>
              <a:ext uri="{FF2B5EF4-FFF2-40B4-BE49-F238E27FC236}">
                <a16:creationId xmlns:a16="http://schemas.microsoft.com/office/drawing/2014/main" id="{C34A343D-788B-4A96-BCE0-B13613B2FD47}"/>
              </a:ext>
            </a:extLst>
          </p:cNvPr>
          <p:cNvSpPr>
            <a:spLocks noGrp="1"/>
          </p:cNvSpPr>
          <p:nvPr>
            <p:ph idx="1"/>
          </p:nvPr>
        </p:nvSpPr>
        <p:spPr/>
        <p:txBody>
          <a:bodyPr/>
          <a:lstStyle/>
          <a:p>
            <a:pPr marL="457200" indent="-457200">
              <a:buFont typeface="+mj-lt"/>
              <a:buAutoNum type="arabicPeriod"/>
            </a:pPr>
            <a:r>
              <a:rPr lang="en-US" dirty="0"/>
              <a:t>Why encrypt a disk?</a:t>
            </a:r>
          </a:p>
          <a:p>
            <a:pPr marL="749808" lvl="1" indent="-457200"/>
            <a:r>
              <a:rPr lang="en-US" dirty="0"/>
              <a:t>Protect data during security breach</a:t>
            </a:r>
          </a:p>
          <a:p>
            <a:pPr marL="749808" lvl="1" indent="-457200"/>
            <a:r>
              <a:rPr lang="en-US" dirty="0"/>
              <a:t>Keep the government out of the hard drive as much as possible as they are unable to monitor your actions</a:t>
            </a:r>
          </a:p>
        </p:txBody>
      </p:sp>
    </p:spTree>
    <p:extLst>
      <p:ext uri="{BB962C8B-B14F-4D97-AF65-F5344CB8AC3E}">
        <p14:creationId xmlns:p14="http://schemas.microsoft.com/office/powerpoint/2010/main" val="4256710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455D-92ED-4FE2-80FA-B1DA9256F346}"/>
              </a:ext>
            </a:extLst>
          </p:cNvPr>
          <p:cNvSpPr>
            <a:spLocks noGrp="1"/>
          </p:cNvSpPr>
          <p:nvPr>
            <p:ph type="title"/>
          </p:nvPr>
        </p:nvSpPr>
        <p:spPr/>
        <p:txBody>
          <a:bodyPr/>
          <a:lstStyle/>
          <a:p>
            <a:r>
              <a:rPr lang="en-US" dirty="0"/>
              <a:t>Disk Encryption</a:t>
            </a:r>
            <a:endParaRPr lang="en-SG" dirty="0"/>
          </a:p>
        </p:txBody>
      </p:sp>
      <p:sp>
        <p:nvSpPr>
          <p:cNvPr id="3" name="Content Placeholder 2">
            <a:extLst>
              <a:ext uri="{FF2B5EF4-FFF2-40B4-BE49-F238E27FC236}">
                <a16:creationId xmlns:a16="http://schemas.microsoft.com/office/drawing/2014/main" id="{DEDDD8A4-6D54-426D-9D9C-A92CF3EC5DDE}"/>
              </a:ext>
            </a:extLst>
          </p:cNvPr>
          <p:cNvSpPr>
            <a:spLocks noGrp="1"/>
          </p:cNvSpPr>
          <p:nvPr>
            <p:ph idx="1"/>
          </p:nvPr>
        </p:nvSpPr>
        <p:spPr/>
        <p:txBody>
          <a:bodyPr/>
          <a:lstStyle/>
          <a:p>
            <a:pPr marL="457200" indent="-457200">
              <a:buFont typeface="+mj-lt"/>
              <a:buAutoNum type="arabicPeriod"/>
            </a:pPr>
            <a:r>
              <a:rPr lang="en-US" dirty="0"/>
              <a:t>Install </a:t>
            </a:r>
            <a:r>
              <a:rPr lang="en-US" dirty="0" err="1"/>
              <a:t>Cryptsetup</a:t>
            </a:r>
            <a:endParaRPr lang="en-SG" dirty="0"/>
          </a:p>
          <a:p>
            <a:pPr marL="749808" lvl="1" indent="-457200"/>
            <a:r>
              <a:rPr lang="en-SG" dirty="0"/>
              <a:t>It is a utility for setting up encrypted filesystems using Device Mapper</a:t>
            </a:r>
          </a:p>
          <a:p>
            <a:pPr marL="457200" indent="-457200">
              <a:buFont typeface="+mj-lt"/>
              <a:buAutoNum type="arabicPeriod"/>
            </a:pPr>
            <a:endParaRPr lang="en-SG" dirty="0"/>
          </a:p>
          <a:p>
            <a:pPr marL="457200" indent="-457200">
              <a:buFont typeface="+mj-lt"/>
              <a:buAutoNum type="arabicPeriod"/>
            </a:pPr>
            <a:r>
              <a:rPr lang="en-SG" dirty="0"/>
              <a:t>Install </a:t>
            </a:r>
            <a:r>
              <a:rPr lang="en-SG" dirty="0" err="1"/>
              <a:t>gparted</a:t>
            </a:r>
            <a:endParaRPr lang="en-SG" dirty="0"/>
          </a:p>
          <a:p>
            <a:pPr marL="0" indent="0">
              <a:buNone/>
            </a:pPr>
            <a:endParaRPr lang="en-US" dirty="0"/>
          </a:p>
        </p:txBody>
      </p:sp>
      <p:pic>
        <p:nvPicPr>
          <p:cNvPr id="5" name="Picture 4">
            <a:extLst>
              <a:ext uri="{FF2B5EF4-FFF2-40B4-BE49-F238E27FC236}">
                <a16:creationId xmlns:a16="http://schemas.microsoft.com/office/drawing/2014/main" id="{F1C15369-B4F6-4E8D-9DCA-0E5F36FF6BEA}"/>
              </a:ext>
            </a:extLst>
          </p:cNvPr>
          <p:cNvPicPr/>
          <p:nvPr/>
        </p:nvPicPr>
        <p:blipFill>
          <a:blip r:embed="rId3"/>
          <a:stretch>
            <a:fillRect/>
          </a:stretch>
        </p:blipFill>
        <p:spPr>
          <a:xfrm>
            <a:off x="1994140" y="2927108"/>
            <a:ext cx="8203715" cy="440974"/>
          </a:xfrm>
          <a:prstGeom prst="rect">
            <a:avLst/>
          </a:prstGeom>
        </p:spPr>
      </p:pic>
      <p:pic>
        <p:nvPicPr>
          <p:cNvPr id="6" name="Picture 5">
            <a:extLst>
              <a:ext uri="{FF2B5EF4-FFF2-40B4-BE49-F238E27FC236}">
                <a16:creationId xmlns:a16="http://schemas.microsoft.com/office/drawing/2014/main" id="{AB02AE76-CB13-4F10-97CF-2F6368E1DE0A}"/>
              </a:ext>
            </a:extLst>
          </p:cNvPr>
          <p:cNvPicPr/>
          <p:nvPr/>
        </p:nvPicPr>
        <p:blipFill>
          <a:blip r:embed="rId4"/>
          <a:stretch>
            <a:fillRect/>
          </a:stretch>
        </p:blipFill>
        <p:spPr>
          <a:xfrm>
            <a:off x="1994141" y="4186989"/>
            <a:ext cx="8203715" cy="2052943"/>
          </a:xfrm>
          <a:prstGeom prst="rect">
            <a:avLst/>
          </a:prstGeom>
        </p:spPr>
      </p:pic>
    </p:spTree>
    <p:extLst>
      <p:ext uri="{BB962C8B-B14F-4D97-AF65-F5344CB8AC3E}">
        <p14:creationId xmlns:p14="http://schemas.microsoft.com/office/powerpoint/2010/main" val="66090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0EAC-6366-4BFA-BBAD-A908C8302DC0}"/>
              </a:ext>
            </a:extLst>
          </p:cNvPr>
          <p:cNvSpPr>
            <a:spLocks noGrp="1"/>
          </p:cNvSpPr>
          <p:nvPr>
            <p:ph type="title"/>
          </p:nvPr>
        </p:nvSpPr>
        <p:spPr/>
        <p:txBody>
          <a:bodyPr/>
          <a:lstStyle/>
          <a:p>
            <a:r>
              <a:rPr lang="en-US" dirty="0"/>
              <a:t>Testing Disk Encryption</a:t>
            </a:r>
            <a:endParaRPr lang="en-SG" dirty="0"/>
          </a:p>
        </p:txBody>
      </p:sp>
      <p:sp>
        <p:nvSpPr>
          <p:cNvPr id="3" name="Content Placeholder 2">
            <a:extLst>
              <a:ext uri="{FF2B5EF4-FFF2-40B4-BE49-F238E27FC236}">
                <a16:creationId xmlns:a16="http://schemas.microsoft.com/office/drawing/2014/main" id="{8E424678-4FA7-43CD-B18A-B1209060BAC7}"/>
              </a:ext>
            </a:extLst>
          </p:cNvPr>
          <p:cNvSpPr>
            <a:spLocks noGrp="1"/>
          </p:cNvSpPr>
          <p:nvPr>
            <p:ph idx="1"/>
          </p:nvPr>
        </p:nvSpPr>
        <p:spPr/>
        <p:txBody>
          <a:bodyPr/>
          <a:lstStyle/>
          <a:p>
            <a:pPr marL="457200" indent="-457200">
              <a:buFont typeface="+mj-lt"/>
              <a:buAutoNum type="arabicPeriod"/>
            </a:pPr>
            <a:r>
              <a:rPr lang="en-US" dirty="0"/>
              <a:t>Icon will appear on the home screen, double tap it to see this popup</a:t>
            </a:r>
          </a:p>
          <a:p>
            <a:pPr marL="292608" lvl="1" indent="0">
              <a:buNone/>
            </a:pPr>
            <a:endParaRPr lang="en-SG" dirty="0"/>
          </a:p>
        </p:txBody>
      </p:sp>
      <p:pic>
        <p:nvPicPr>
          <p:cNvPr id="4" name="Picture 3">
            <a:extLst>
              <a:ext uri="{FF2B5EF4-FFF2-40B4-BE49-F238E27FC236}">
                <a16:creationId xmlns:a16="http://schemas.microsoft.com/office/drawing/2014/main" id="{361E2B0F-579A-428C-9F39-E40ED6ABA614}"/>
              </a:ext>
            </a:extLst>
          </p:cNvPr>
          <p:cNvPicPr/>
          <p:nvPr/>
        </p:nvPicPr>
        <p:blipFill>
          <a:blip r:embed="rId3"/>
          <a:stretch>
            <a:fillRect/>
          </a:stretch>
        </p:blipFill>
        <p:spPr>
          <a:xfrm>
            <a:off x="2030304" y="2479042"/>
            <a:ext cx="8131392" cy="3565420"/>
          </a:xfrm>
          <a:prstGeom prst="rect">
            <a:avLst/>
          </a:prstGeom>
        </p:spPr>
      </p:pic>
    </p:spTree>
    <p:extLst>
      <p:ext uri="{BB962C8B-B14F-4D97-AF65-F5344CB8AC3E}">
        <p14:creationId xmlns:p14="http://schemas.microsoft.com/office/powerpoint/2010/main" val="3534311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4C8C-2D78-4FE5-B8C0-47EF2A918A36}"/>
              </a:ext>
            </a:extLst>
          </p:cNvPr>
          <p:cNvSpPr>
            <a:spLocks noGrp="1"/>
          </p:cNvSpPr>
          <p:nvPr>
            <p:ph type="title"/>
          </p:nvPr>
        </p:nvSpPr>
        <p:spPr/>
        <p:txBody>
          <a:bodyPr/>
          <a:lstStyle/>
          <a:p>
            <a:r>
              <a:rPr lang="en-US"/>
              <a:t>Testing Disk </a:t>
            </a:r>
            <a:r>
              <a:rPr lang="en-US" dirty="0"/>
              <a:t>Encryption</a:t>
            </a:r>
            <a:endParaRPr lang="en-SG" dirty="0"/>
          </a:p>
        </p:txBody>
      </p:sp>
      <p:pic>
        <p:nvPicPr>
          <p:cNvPr id="4" name="Content Placeholder 3">
            <a:extLst>
              <a:ext uri="{FF2B5EF4-FFF2-40B4-BE49-F238E27FC236}">
                <a16:creationId xmlns:a16="http://schemas.microsoft.com/office/drawing/2014/main" id="{77B745FE-7F42-409F-9DE7-664DAA2E0104}"/>
              </a:ext>
            </a:extLst>
          </p:cNvPr>
          <p:cNvPicPr>
            <a:picLocks noGrp="1"/>
          </p:cNvPicPr>
          <p:nvPr>
            <p:ph idx="1"/>
          </p:nvPr>
        </p:nvPicPr>
        <p:blipFill rotWithShape="1">
          <a:blip r:embed="rId2"/>
          <a:srcRect b="58811"/>
          <a:stretch/>
        </p:blipFill>
        <p:spPr bwMode="auto">
          <a:xfrm>
            <a:off x="1096963" y="2365397"/>
            <a:ext cx="10058400" cy="32463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89122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EAD72-14A3-4028-BB87-57918F0FEAFD}"/>
              </a:ext>
            </a:extLst>
          </p:cNvPr>
          <p:cNvSpPr>
            <a:spLocks noGrp="1"/>
          </p:cNvSpPr>
          <p:nvPr>
            <p:ph type="title"/>
          </p:nvPr>
        </p:nvSpPr>
        <p:spPr/>
        <p:txBody>
          <a:bodyPr/>
          <a:lstStyle/>
          <a:p>
            <a:r>
              <a:rPr lang="en-US" dirty="0"/>
              <a:t>Why </a:t>
            </a:r>
            <a:r>
              <a:rPr lang="en-US" dirty="0" err="1"/>
              <a:t>Clamav</a:t>
            </a:r>
            <a:endParaRPr lang="en-SG" dirty="0"/>
          </a:p>
        </p:txBody>
      </p:sp>
      <p:sp>
        <p:nvSpPr>
          <p:cNvPr id="3" name="Content Placeholder 2">
            <a:extLst>
              <a:ext uri="{FF2B5EF4-FFF2-40B4-BE49-F238E27FC236}">
                <a16:creationId xmlns:a16="http://schemas.microsoft.com/office/drawing/2014/main" id="{03A7BCD8-3EAF-40F1-8D8E-8BCC032994A8}"/>
              </a:ext>
            </a:extLst>
          </p:cNvPr>
          <p:cNvSpPr>
            <a:spLocks noGrp="1"/>
          </p:cNvSpPr>
          <p:nvPr>
            <p:ph idx="1"/>
          </p:nvPr>
        </p:nvSpPr>
        <p:spPr/>
        <p:txBody>
          <a:bodyPr>
            <a:normAutofit/>
          </a:bodyPr>
          <a:lstStyle/>
          <a:p>
            <a:pPr marL="457200" indent="-457200">
              <a:buFont typeface="+mj-lt"/>
              <a:buAutoNum type="arabicPeriod"/>
            </a:pPr>
            <a:r>
              <a:rPr lang="en-US" dirty="0"/>
              <a:t>An anti-virus is crucial as the current world is so advanced that anything sent through email potentially be a virus used to infect or infiltrate a server and potentially ruin the business.</a:t>
            </a:r>
          </a:p>
          <a:p>
            <a:pPr marL="457200" indent="-457200">
              <a:buFont typeface="+mj-lt"/>
              <a:buAutoNum type="arabicPeriod"/>
            </a:pPr>
            <a:r>
              <a:rPr lang="en-US" dirty="0" err="1"/>
              <a:t>Clamav</a:t>
            </a:r>
            <a:r>
              <a:rPr lang="en-US" dirty="0"/>
              <a:t> is an open-source antivirus engine that is particularly highly reliable in phishing emails. </a:t>
            </a:r>
          </a:p>
          <a:p>
            <a:pPr marL="457200" indent="-457200">
              <a:buFont typeface="+mj-lt"/>
              <a:buAutoNum type="arabicPeriod"/>
            </a:pPr>
            <a:r>
              <a:rPr lang="en-US" dirty="0"/>
              <a:t>It also has a huge virus directory that is updated continuously by users around the world. </a:t>
            </a:r>
            <a:r>
              <a:rPr lang="en-US" dirty="0" err="1"/>
              <a:t>Clamav</a:t>
            </a:r>
            <a:r>
              <a:rPr lang="en-US" dirty="0"/>
              <a:t> allows for scans to be automated and malicious files found to be deleted.</a:t>
            </a:r>
          </a:p>
          <a:p>
            <a:pPr marL="457200" indent="-457200">
              <a:buFont typeface="+mj-lt"/>
              <a:buAutoNum type="arabicPeriod"/>
            </a:pPr>
            <a:endParaRPr lang="en-US" dirty="0"/>
          </a:p>
          <a:p>
            <a:pPr marL="457200" indent="-457200">
              <a:buFont typeface="+mj-lt"/>
              <a:buAutoNum type="arabicPeriod"/>
            </a:pPr>
            <a:endParaRPr lang="en-US" dirty="0"/>
          </a:p>
          <a:p>
            <a:pPr marL="0" indent="0">
              <a:buNone/>
            </a:pPr>
            <a:endParaRPr lang="en-SG" dirty="0"/>
          </a:p>
        </p:txBody>
      </p:sp>
    </p:spTree>
    <p:extLst>
      <p:ext uri="{BB962C8B-B14F-4D97-AF65-F5344CB8AC3E}">
        <p14:creationId xmlns:p14="http://schemas.microsoft.com/office/powerpoint/2010/main" val="3995226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3D8F-8B1D-4B05-9891-68588796213A}"/>
              </a:ext>
            </a:extLst>
          </p:cNvPr>
          <p:cNvSpPr>
            <a:spLocks noGrp="1"/>
          </p:cNvSpPr>
          <p:nvPr>
            <p:ph type="title"/>
          </p:nvPr>
        </p:nvSpPr>
        <p:spPr/>
        <p:txBody>
          <a:bodyPr/>
          <a:lstStyle/>
          <a:p>
            <a:r>
              <a:rPr lang="en-US" dirty="0" err="1"/>
              <a:t>Clamav</a:t>
            </a:r>
            <a:endParaRPr lang="en-SG" dirty="0"/>
          </a:p>
        </p:txBody>
      </p:sp>
      <p:sp>
        <p:nvSpPr>
          <p:cNvPr id="3" name="Content Placeholder 2">
            <a:extLst>
              <a:ext uri="{FF2B5EF4-FFF2-40B4-BE49-F238E27FC236}">
                <a16:creationId xmlns:a16="http://schemas.microsoft.com/office/drawing/2014/main" id="{E64EF699-5B13-4342-83B1-21BC4A4ADBDD}"/>
              </a:ext>
            </a:extLst>
          </p:cNvPr>
          <p:cNvSpPr>
            <a:spLocks noGrp="1"/>
          </p:cNvSpPr>
          <p:nvPr>
            <p:ph idx="1"/>
          </p:nvPr>
        </p:nvSpPr>
        <p:spPr/>
        <p:txBody>
          <a:bodyPr/>
          <a:lstStyle/>
          <a:p>
            <a:pPr marL="457200" indent="-457200">
              <a:buFont typeface="+mj-lt"/>
              <a:buAutoNum type="arabicPeriod"/>
            </a:pPr>
            <a:r>
              <a:rPr lang="en-US" dirty="0"/>
              <a:t>Downloading </a:t>
            </a:r>
            <a:r>
              <a:rPr lang="en-US" dirty="0" err="1"/>
              <a:t>Clamav</a:t>
            </a: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Stop the virus database in order to update it</a:t>
            </a:r>
          </a:p>
          <a:p>
            <a:pPr marL="457200" indent="-457200">
              <a:buFont typeface="+mj-lt"/>
              <a:buAutoNum type="arabicPeriod"/>
            </a:pPr>
            <a:endParaRPr lang="en-SG" dirty="0"/>
          </a:p>
        </p:txBody>
      </p:sp>
      <p:pic>
        <p:nvPicPr>
          <p:cNvPr id="4" name="Picture 3">
            <a:extLst>
              <a:ext uri="{FF2B5EF4-FFF2-40B4-BE49-F238E27FC236}">
                <a16:creationId xmlns:a16="http://schemas.microsoft.com/office/drawing/2014/main" id="{5E422E98-707F-43A5-AF19-D5EEE96538DA}"/>
              </a:ext>
            </a:extLst>
          </p:cNvPr>
          <p:cNvPicPr/>
          <p:nvPr/>
        </p:nvPicPr>
        <p:blipFill>
          <a:blip r:embed="rId2"/>
          <a:stretch>
            <a:fillRect/>
          </a:stretch>
        </p:blipFill>
        <p:spPr>
          <a:xfrm>
            <a:off x="2960350" y="2741047"/>
            <a:ext cx="6271299" cy="1458774"/>
          </a:xfrm>
          <a:prstGeom prst="rect">
            <a:avLst/>
          </a:prstGeom>
        </p:spPr>
      </p:pic>
      <p:pic>
        <p:nvPicPr>
          <p:cNvPr id="5" name="Picture 4">
            <a:extLst>
              <a:ext uri="{FF2B5EF4-FFF2-40B4-BE49-F238E27FC236}">
                <a16:creationId xmlns:a16="http://schemas.microsoft.com/office/drawing/2014/main" id="{FA11470E-0908-492F-A9D8-CD15D0489B7F}"/>
              </a:ext>
            </a:extLst>
          </p:cNvPr>
          <p:cNvPicPr/>
          <p:nvPr/>
        </p:nvPicPr>
        <p:blipFill>
          <a:blip r:embed="rId3"/>
          <a:stretch>
            <a:fillRect/>
          </a:stretch>
        </p:blipFill>
        <p:spPr>
          <a:xfrm>
            <a:off x="3482302" y="4832667"/>
            <a:ext cx="4954128" cy="512219"/>
          </a:xfrm>
          <a:prstGeom prst="rect">
            <a:avLst/>
          </a:prstGeom>
        </p:spPr>
      </p:pic>
    </p:spTree>
    <p:extLst>
      <p:ext uri="{BB962C8B-B14F-4D97-AF65-F5344CB8AC3E}">
        <p14:creationId xmlns:p14="http://schemas.microsoft.com/office/powerpoint/2010/main" val="2230104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B9A37-962B-4A90-8E49-D2B9A85A2751}"/>
              </a:ext>
            </a:extLst>
          </p:cNvPr>
          <p:cNvSpPr>
            <a:spLocks noGrp="1"/>
          </p:cNvSpPr>
          <p:nvPr>
            <p:ph type="title"/>
          </p:nvPr>
        </p:nvSpPr>
        <p:spPr/>
        <p:txBody>
          <a:bodyPr>
            <a:normAutofit/>
          </a:bodyPr>
          <a:lstStyle/>
          <a:p>
            <a:r>
              <a:rPr lang="en-US" dirty="0"/>
              <a:t>Upgrade and Update</a:t>
            </a:r>
            <a:endParaRPr lang="en-SG" dirty="0"/>
          </a:p>
        </p:txBody>
      </p:sp>
      <p:sp>
        <p:nvSpPr>
          <p:cNvPr id="3" name="Content Placeholder 2">
            <a:extLst>
              <a:ext uri="{FF2B5EF4-FFF2-40B4-BE49-F238E27FC236}">
                <a16:creationId xmlns:a16="http://schemas.microsoft.com/office/drawing/2014/main" id="{CCAAF9FB-572C-4DF0-8C40-D7B452DF1FD6}"/>
              </a:ext>
            </a:extLst>
          </p:cNvPr>
          <p:cNvSpPr>
            <a:spLocks noGrp="1"/>
          </p:cNvSpPr>
          <p:nvPr>
            <p:ph idx="1"/>
          </p:nvPr>
        </p:nvSpPr>
        <p:spPr/>
        <p:txBody>
          <a:bodyPr/>
          <a:lstStyle/>
          <a:p>
            <a:pPr marL="457200" indent="-457200">
              <a:buFont typeface="+mj-lt"/>
              <a:buAutoNum type="arabicPeriod"/>
            </a:pPr>
            <a:r>
              <a:rPr lang="en-US" dirty="0"/>
              <a:t>The server must be kept up to date as bugs might be fixed in the newest version, preventing attackers from taking advantage and posing a threat to the system.</a:t>
            </a:r>
          </a:p>
          <a:p>
            <a:pPr marL="457200" indent="-457200">
              <a:buFont typeface="+mj-lt"/>
              <a:buAutoNum type="arabicPeriod"/>
            </a:pPr>
            <a:r>
              <a:rPr lang="en-US" dirty="0"/>
              <a:t>Since there are a lot of tools available for foot printing details of the ubuntu server. (collect available details of the systems such as software versions, open ports and known vulnerabilities)</a:t>
            </a:r>
          </a:p>
          <a:p>
            <a:pPr marL="457200" indent="-457200">
              <a:buFont typeface="+mj-lt"/>
              <a:buAutoNum type="arabicPeriod"/>
            </a:pPr>
            <a:r>
              <a:rPr lang="en-US" dirty="0"/>
              <a:t>The version of ubuntu server should always be updated and upgraded to prevent intruders who can exploit older versions of ubuntu server.</a:t>
            </a:r>
          </a:p>
          <a:p>
            <a:endParaRPr lang="en-US" dirty="0"/>
          </a:p>
          <a:p>
            <a:endParaRPr lang="en-US" dirty="0"/>
          </a:p>
        </p:txBody>
      </p:sp>
      <p:pic>
        <p:nvPicPr>
          <p:cNvPr id="4" name="Picture 3">
            <a:extLst>
              <a:ext uri="{FF2B5EF4-FFF2-40B4-BE49-F238E27FC236}">
                <a16:creationId xmlns:a16="http://schemas.microsoft.com/office/drawing/2014/main" id="{F2422C34-9E8D-48C7-AEAA-875F7F3CC1FF}"/>
              </a:ext>
            </a:extLst>
          </p:cNvPr>
          <p:cNvPicPr/>
          <p:nvPr/>
        </p:nvPicPr>
        <p:blipFill rotWithShape="1">
          <a:blip r:embed="rId2"/>
          <a:srcRect t="74676" b="4925"/>
          <a:stretch/>
        </p:blipFill>
        <p:spPr bwMode="auto">
          <a:xfrm>
            <a:off x="2098557" y="5311078"/>
            <a:ext cx="8055845" cy="55801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56238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EC44-FE57-42B7-ABE4-0C480884EC9E}"/>
              </a:ext>
            </a:extLst>
          </p:cNvPr>
          <p:cNvSpPr>
            <a:spLocks noGrp="1"/>
          </p:cNvSpPr>
          <p:nvPr>
            <p:ph type="title"/>
          </p:nvPr>
        </p:nvSpPr>
        <p:spPr/>
        <p:txBody>
          <a:bodyPr/>
          <a:lstStyle/>
          <a:p>
            <a:r>
              <a:rPr lang="en-US" dirty="0" err="1"/>
              <a:t>Clamav</a:t>
            </a:r>
            <a:endParaRPr lang="en-SG" dirty="0"/>
          </a:p>
        </p:txBody>
      </p:sp>
      <p:sp>
        <p:nvSpPr>
          <p:cNvPr id="3" name="Content Placeholder 2">
            <a:extLst>
              <a:ext uri="{FF2B5EF4-FFF2-40B4-BE49-F238E27FC236}">
                <a16:creationId xmlns:a16="http://schemas.microsoft.com/office/drawing/2014/main" id="{48D5FCB6-73D1-429C-AD16-68E3A156C946}"/>
              </a:ext>
            </a:extLst>
          </p:cNvPr>
          <p:cNvSpPr>
            <a:spLocks noGrp="1"/>
          </p:cNvSpPr>
          <p:nvPr>
            <p:ph idx="1"/>
          </p:nvPr>
        </p:nvSpPr>
        <p:spPr/>
        <p:txBody>
          <a:bodyPr/>
          <a:lstStyle/>
          <a:p>
            <a:pPr marL="457200" indent="-457200">
              <a:buFont typeface="+mj-lt"/>
              <a:buAutoNum type="arabicPeriod"/>
            </a:pPr>
            <a:r>
              <a:rPr lang="en-US" dirty="0"/>
              <a:t>Use “</a:t>
            </a:r>
            <a:r>
              <a:rPr lang="en-US" dirty="0" err="1"/>
              <a:t>sudo</a:t>
            </a:r>
            <a:r>
              <a:rPr lang="en-US" dirty="0"/>
              <a:t> </a:t>
            </a:r>
            <a:r>
              <a:rPr lang="en-US" dirty="0" err="1"/>
              <a:t>freshclam</a:t>
            </a:r>
            <a:r>
              <a:rPr lang="en-US" dirty="0"/>
              <a:t>” to update the database of virus so it will be the most up to date</a:t>
            </a:r>
            <a:endParaRPr lang="en-SG" dirty="0"/>
          </a:p>
        </p:txBody>
      </p:sp>
      <p:pic>
        <p:nvPicPr>
          <p:cNvPr id="4" name="Picture 3">
            <a:extLst>
              <a:ext uri="{FF2B5EF4-FFF2-40B4-BE49-F238E27FC236}">
                <a16:creationId xmlns:a16="http://schemas.microsoft.com/office/drawing/2014/main" id="{32245290-0315-48EF-A4FE-26EF15F47E65}"/>
              </a:ext>
            </a:extLst>
          </p:cNvPr>
          <p:cNvPicPr/>
          <p:nvPr/>
        </p:nvPicPr>
        <p:blipFill>
          <a:blip r:embed="rId2"/>
          <a:stretch>
            <a:fillRect/>
          </a:stretch>
        </p:blipFill>
        <p:spPr>
          <a:xfrm>
            <a:off x="2299627" y="2900573"/>
            <a:ext cx="7653706" cy="2968519"/>
          </a:xfrm>
          <a:prstGeom prst="rect">
            <a:avLst/>
          </a:prstGeom>
        </p:spPr>
      </p:pic>
    </p:spTree>
    <p:extLst>
      <p:ext uri="{BB962C8B-B14F-4D97-AF65-F5344CB8AC3E}">
        <p14:creationId xmlns:p14="http://schemas.microsoft.com/office/powerpoint/2010/main" val="3404253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ADBF-1069-4A6D-98C8-A25623BF3243}"/>
              </a:ext>
            </a:extLst>
          </p:cNvPr>
          <p:cNvSpPr>
            <a:spLocks noGrp="1"/>
          </p:cNvSpPr>
          <p:nvPr>
            <p:ph type="title"/>
          </p:nvPr>
        </p:nvSpPr>
        <p:spPr/>
        <p:txBody>
          <a:bodyPr/>
          <a:lstStyle/>
          <a:p>
            <a:r>
              <a:rPr lang="en-US" dirty="0" err="1"/>
              <a:t>Clamav</a:t>
            </a:r>
            <a:endParaRPr lang="en-SG" dirty="0"/>
          </a:p>
        </p:txBody>
      </p:sp>
      <p:sp>
        <p:nvSpPr>
          <p:cNvPr id="3" name="Content Placeholder 2">
            <a:extLst>
              <a:ext uri="{FF2B5EF4-FFF2-40B4-BE49-F238E27FC236}">
                <a16:creationId xmlns:a16="http://schemas.microsoft.com/office/drawing/2014/main" id="{7440E593-6F52-437A-A0DC-51130B1C236B}"/>
              </a:ext>
            </a:extLst>
          </p:cNvPr>
          <p:cNvSpPr>
            <a:spLocks noGrp="1"/>
          </p:cNvSpPr>
          <p:nvPr>
            <p:ph idx="1"/>
          </p:nvPr>
        </p:nvSpPr>
        <p:spPr/>
        <p:txBody>
          <a:bodyPr/>
          <a:lstStyle/>
          <a:p>
            <a:pPr marL="457200" indent="-457200">
              <a:buFont typeface="+mj-lt"/>
              <a:buAutoNum type="arabicPeriod"/>
            </a:pPr>
            <a:r>
              <a:rPr lang="en-US" dirty="0"/>
              <a:t>Start and enable </a:t>
            </a:r>
            <a:r>
              <a:rPr lang="en-US" dirty="0" err="1"/>
              <a:t>freshcam</a:t>
            </a:r>
            <a:r>
              <a:rPr lang="en-US" dirty="0"/>
              <a:t> again to allow it to resume functioning</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Changing “nano /</a:t>
            </a:r>
            <a:r>
              <a:rPr lang="en-US" dirty="0" err="1"/>
              <a:t>etc</a:t>
            </a:r>
            <a:r>
              <a:rPr lang="en-US" dirty="0"/>
              <a:t>/</a:t>
            </a:r>
            <a:r>
              <a:rPr lang="en-US" dirty="0" err="1"/>
              <a:t>clamav</a:t>
            </a:r>
            <a:r>
              <a:rPr lang="en-US" dirty="0"/>
              <a:t>/</a:t>
            </a:r>
            <a:r>
              <a:rPr lang="en-US" dirty="0" err="1"/>
              <a:t>freshclam.conf</a:t>
            </a:r>
            <a:r>
              <a:rPr lang="en-US" dirty="0"/>
              <a:t>” configuration to schedule daily scans</a:t>
            </a:r>
            <a:endParaRPr lang="en-SG"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pic>
        <p:nvPicPr>
          <p:cNvPr id="4" name="Picture 3">
            <a:extLst>
              <a:ext uri="{FF2B5EF4-FFF2-40B4-BE49-F238E27FC236}">
                <a16:creationId xmlns:a16="http://schemas.microsoft.com/office/drawing/2014/main" id="{C455B178-3A3E-45A4-984E-0D9C12FC9140}"/>
              </a:ext>
            </a:extLst>
          </p:cNvPr>
          <p:cNvPicPr/>
          <p:nvPr/>
        </p:nvPicPr>
        <p:blipFill>
          <a:blip r:embed="rId3"/>
          <a:stretch>
            <a:fillRect/>
          </a:stretch>
        </p:blipFill>
        <p:spPr>
          <a:xfrm>
            <a:off x="1942249" y="2773322"/>
            <a:ext cx="8368462" cy="1215324"/>
          </a:xfrm>
          <a:prstGeom prst="rect">
            <a:avLst/>
          </a:prstGeom>
        </p:spPr>
      </p:pic>
      <p:pic>
        <p:nvPicPr>
          <p:cNvPr id="6" name="Picture 5">
            <a:extLst>
              <a:ext uri="{FF2B5EF4-FFF2-40B4-BE49-F238E27FC236}">
                <a16:creationId xmlns:a16="http://schemas.microsoft.com/office/drawing/2014/main" id="{2FCD8953-F282-44EA-B2F5-9805CCEC3442}"/>
              </a:ext>
            </a:extLst>
          </p:cNvPr>
          <p:cNvPicPr>
            <a:picLocks noChangeAspect="1"/>
          </p:cNvPicPr>
          <p:nvPr/>
        </p:nvPicPr>
        <p:blipFill>
          <a:blip r:embed="rId4"/>
          <a:stretch>
            <a:fillRect/>
          </a:stretch>
        </p:blipFill>
        <p:spPr>
          <a:xfrm>
            <a:off x="4372727" y="5191312"/>
            <a:ext cx="3446546" cy="601579"/>
          </a:xfrm>
          <a:prstGeom prst="rect">
            <a:avLst/>
          </a:prstGeom>
        </p:spPr>
      </p:pic>
    </p:spTree>
    <p:extLst>
      <p:ext uri="{BB962C8B-B14F-4D97-AF65-F5344CB8AC3E}">
        <p14:creationId xmlns:p14="http://schemas.microsoft.com/office/powerpoint/2010/main" val="3453151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4E06B-93CD-47AF-8AD4-CF17E940DEAA}"/>
              </a:ext>
            </a:extLst>
          </p:cNvPr>
          <p:cNvSpPr>
            <a:spLocks noGrp="1"/>
          </p:cNvSpPr>
          <p:nvPr>
            <p:ph type="title"/>
          </p:nvPr>
        </p:nvSpPr>
        <p:spPr/>
        <p:txBody>
          <a:bodyPr/>
          <a:lstStyle/>
          <a:p>
            <a:r>
              <a:rPr lang="en-US" dirty="0"/>
              <a:t>Testing </a:t>
            </a:r>
            <a:r>
              <a:rPr lang="en-US" dirty="0" err="1"/>
              <a:t>Clamav</a:t>
            </a:r>
            <a:endParaRPr lang="en-SG" dirty="0"/>
          </a:p>
        </p:txBody>
      </p:sp>
      <p:sp>
        <p:nvSpPr>
          <p:cNvPr id="3" name="Content Placeholder 2">
            <a:extLst>
              <a:ext uri="{FF2B5EF4-FFF2-40B4-BE49-F238E27FC236}">
                <a16:creationId xmlns:a16="http://schemas.microsoft.com/office/drawing/2014/main" id="{AF6E1DF1-A71C-417F-8826-29E3EABD3238}"/>
              </a:ext>
            </a:extLst>
          </p:cNvPr>
          <p:cNvSpPr>
            <a:spLocks noGrp="1"/>
          </p:cNvSpPr>
          <p:nvPr>
            <p:ph idx="1"/>
          </p:nvPr>
        </p:nvSpPr>
        <p:spPr/>
        <p:txBody>
          <a:bodyPr/>
          <a:lstStyle/>
          <a:p>
            <a:pPr marL="457200" indent="-457200">
              <a:buFont typeface="+mj-lt"/>
              <a:buAutoNum type="arabicPeriod"/>
            </a:pPr>
            <a:r>
              <a:rPr lang="en-US" dirty="0"/>
              <a:t>This command is run to test and run all the directories within Ubuntu Server</a:t>
            </a:r>
          </a:p>
          <a:p>
            <a:pPr marL="457200" indent="-457200">
              <a:buFont typeface="+mj-lt"/>
              <a:buAutoNum type="arabicPeriod"/>
            </a:pPr>
            <a:endParaRPr lang="en-US" dirty="0"/>
          </a:p>
          <a:p>
            <a:pPr marL="457200" indent="-457200">
              <a:buFont typeface="+mj-lt"/>
              <a:buAutoNum type="arabicPeriod"/>
            </a:pPr>
            <a:r>
              <a:rPr lang="en-SG" dirty="0"/>
              <a:t>Here are the results after running the software </a:t>
            </a:r>
            <a:endParaRPr lang="en-US" dirty="0"/>
          </a:p>
        </p:txBody>
      </p:sp>
      <p:pic>
        <p:nvPicPr>
          <p:cNvPr id="4" name="Picture 3">
            <a:extLst>
              <a:ext uri="{FF2B5EF4-FFF2-40B4-BE49-F238E27FC236}">
                <a16:creationId xmlns:a16="http://schemas.microsoft.com/office/drawing/2014/main" id="{A9C3DE36-EAC3-4453-AB64-E779C6B38991}"/>
              </a:ext>
            </a:extLst>
          </p:cNvPr>
          <p:cNvPicPr/>
          <p:nvPr/>
        </p:nvPicPr>
        <p:blipFill>
          <a:blip r:embed="rId3"/>
          <a:stretch>
            <a:fillRect/>
          </a:stretch>
        </p:blipFill>
        <p:spPr>
          <a:xfrm>
            <a:off x="3479632" y="2653464"/>
            <a:ext cx="5103647" cy="346410"/>
          </a:xfrm>
          <a:prstGeom prst="rect">
            <a:avLst/>
          </a:prstGeom>
        </p:spPr>
      </p:pic>
      <p:pic>
        <p:nvPicPr>
          <p:cNvPr id="5" name="Picture 4">
            <a:extLst>
              <a:ext uri="{FF2B5EF4-FFF2-40B4-BE49-F238E27FC236}">
                <a16:creationId xmlns:a16="http://schemas.microsoft.com/office/drawing/2014/main" id="{3070EAA3-4B2B-4B20-8372-E3951B9A0603}"/>
              </a:ext>
            </a:extLst>
          </p:cNvPr>
          <p:cNvPicPr/>
          <p:nvPr/>
        </p:nvPicPr>
        <p:blipFill>
          <a:blip r:embed="rId4"/>
          <a:stretch>
            <a:fillRect/>
          </a:stretch>
        </p:blipFill>
        <p:spPr>
          <a:xfrm>
            <a:off x="3608721" y="3609305"/>
            <a:ext cx="4974558" cy="2630628"/>
          </a:xfrm>
          <a:prstGeom prst="rect">
            <a:avLst/>
          </a:prstGeom>
        </p:spPr>
      </p:pic>
    </p:spTree>
    <p:extLst>
      <p:ext uri="{BB962C8B-B14F-4D97-AF65-F5344CB8AC3E}">
        <p14:creationId xmlns:p14="http://schemas.microsoft.com/office/powerpoint/2010/main" val="975282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E8CFB-35CF-48B9-AECC-92FBB4A5F080}"/>
              </a:ext>
            </a:extLst>
          </p:cNvPr>
          <p:cNvSpPr>
            <a:spLocks noGrp="1"/>
          </p:cNvSpPr>
          <p:nvPr>
            <p:ph type="title"/>
          </p:nvPr>
        </p:nvSpPr>
        <p:spPr/>
        <p:txBody>
          <a:bodyPr/>
          <a:lstStyle/>
          <a:p>
            <a:r>
              <a:rPr lang="en-US" dirty="0"/>
              <a:t>Why </a:t>
            </a:r>
            <a:r>
              <a:rPr lang="en-US" dirty="0" err="1"/>
              <a:t>Chkrootkit</a:t>
            </a:r>
            <a:endParaRPr lang="en-SG" dirty="0"/>
          </a:p>
        </p:txBody>
      </p:sp>
      <p:sp>
        <p:nvSpPr>
          <p:cNvPr id="3" name="Content Placeholder 2">
            <a:extLst>
              <a:ext uri="{FF2B5EF4-FFF2-40B4-BE49-F238E27FC236}">
                <a16:creationId xmlns:a16="http://schemas.microsoft.com/office/drawing/2014/main" id="{1990D82C-4817-4A92-B842-DB3E33DAD7B8}"/>
              </a:ext>
            </a:extLst>
          </p:cNvPr>
          <p:cNvSpPr>
            <a:spLocks noGrp="1"/>
          </p:cNvSpPr>
          <p:nvPr>
            <p:ph idx="1"/>
          </p:nvPr>
        </p:nvSpPr>
        <p:spPr/>
        <p:txBody>
          <a:bodyPr/>
          <a:lstStyle/>
          <a:p>
            <a:pPr marL="457200" indent="-457200">
              <a:buFont typeface="+mj-lt"/>
              <a:buAutoNum type="arabicPeriod"/>
            </a:pPr>
            <a:r>
              <a:rPr lang="en-US" dirty="0"/>
              <a:t>This software tool checks the operating system binaries for rootkit modifications, which will report back if the code has been modified. It is necessary as it will check for any unauthorized changes in the code.</a:t>
            </a:r>
          </a:p>
          <a:p>
            <a:pPr marL="457200" indent="-457200">
              <a:buFont typeface="+mj-lt"/>
              <a:buAutoNum type="arabicPeriod"/>
            </a:pPr>
            <a:r>
              <a:rPr lang="en-US" dirty="0"/>
              <a:t>Downloading </a:t>
            </a:r>
            <a:r>
              <a:rPr lang="en-US" dirty="0" err="1"/>
              <a:t>Chkrootkit</a:t>
            </a:r>
            <a:endParaRPr lang="en-US" dirty="0"/>
          </a:p>
          <a:p>
            <a:pPr marL="457200" indent="-457200">
              <a:buFont typeface="+mj-lt"/>
              <a:buAutoNum type="arabicPeriod"/>
            </a:pPr>
            <a:endParaRPr lang="en-US" dirty="0"/>
          </a:p>
          <a:p>
            <a:pPr marL="457200" indent="-457200">
              <a:buFont typeface="+mj-lt"/>
              <a:buAutoNum type="arabicPeriod"/>
            </a:pPr>
            <a:r>
              <a:rPr lang="en-US" dirty="0"/>
              <a:t>Changing the modification of </a:t>
            </a:r>
            <a:r>
              <a:rPr lang="en-US" dirty="0" err="1"/>
              <a:t>Chkrootkit</a:t>
            </a:r>
            <a:r>
              <a:rPr lang="en-US" dirty="0"/>
              <a:t> using “nano /</a:t>
            </a:r>
            <a:r>
              <a:rPr lang="en-US" dirty="0" err="1"/>
              <a:t>etc</a:t>
            </a:r>
            <a:r>
              <a:rPr lang="en-US" dirty="0"/>
              <a:t>/</a:t>
            </a:r>
            <a:r>
              <a:rPr lang="en-US" dirty="0" err="1"/>
              <a:t>chkrootkit.conf</a:t>
            </a:r>
            <a:r>
              <a:rPr lang="en-US" dirty="0"/>
              <a:t>”</a:t>
            </a:r>
          </a:p>
          <a:p>
            <a:pPr marL="457200" indent="-457200">
              <a:buFont typeface="+mj-lt"/>
              <a:buAutoNum type="arabicPeriod"/>
            </a:pPr>
            <a:endParaRPr lang="en-US" dirty="0"/>
          </a:p>
        </p:txBody>
      </p:sp>
      <p:pic>
        <p:nvPicPr>
          <p:cNvPr id="5" name="Picture 4">
            <a:extLst>
              <a:ext uri="{FF2B5EF4-FFF2-40B4-BE49-F238E27FC236}">
                <a16:creationId xmlns:a16="http://schemas.microsoft.com/office/drawing/2014/main" id="{E09863CF-CC80-4211-9552-998DC803CC79}"/>
              </a:ext>
            </a:extLst>
          </p:cNvPr>
          <p:cNvPicPr>
            <a:picLocks noChangeAspect="1"/>
          </p:cNvPicPr>
          <p:nvPr/>
        </p:nvPicPr>
        <p:blipFill>
          <a:blip r:embed="rId3"/>
          <a:stretch>
            <a:fillRect/>
          </a:stretch>
        </p:blipFill>
        <p:spPr>
          <a:xfrm>
            <a:off x="2526052" y="3850053"/>
            <a:ext cx="7139895" cy="346410"/>
          </a:xfrm>
          <a:prstGeom prst="rect">
            <a:avLst/>
          </a:prstGeom>
        </p:spPr>
      </p:pic>
      <p:pic>
        <p:nvPicPr>
          <p:cNvPr id="9" name="Picture 8">
            <a:extLst>
              <a:ext uri="{FF2B5EF4-FFF2-40B4-BE49-F238E27FC236}">
                <a16:creationId xmlns:a16="http://schemas.microsoft.com/office/drawing/2014/main" id="{B7120353-DB19-4624-A63C-F7199C1B02A7}"/>
              </a:ext>
            </a:extLst>
          </p:cNvPr>
          <p:cNvPicPr>
            <a:picLocks noChangeAspect="1"/>
          </p:cNvPicPr>
          <p:nvPr/>
        </p:nvPicPr>
        <p:blipFill>
          <a:blip r:embed="rId4"/>
          <a:stretch>
            <a:fillRect/>
          </a:stretch>
        </p:blipFill>
        <p:spPr>
          <a:xfrm>
            <a:off x="2526052" y="4884962"/>
            <a:ext cx="2068932" cy="944512"/>
          </a:xfrm>
          <a:prstGeom prst="rect">
            <a:avLst/>
          </a:prstGeom>
        </p:spPr>
      </p:pic>
      <p:sp>
        <p:nvSpPr>
          <p:cNvPr id="10" name="TextBox 9">
            <a:extLst>
              <a:ext uri="{FF2B5EF4-FFF2-40B4-BE49-F238E27FC236}">
                <a16:creationId xmlns:a16="http://schemas.microsoft.com/office/drawing/2014/main" id="{1404FE44-DFBB-442D-B018-D0DEE0C7FCBC}"/>
              </a:ext>
            </a:extLst>
          </p:cNvPr>
          <p:cNvSpPr txBox="1"/>
          <p:nvPr/>
        </p:nvSpPr>
        <p:spPr>
          <a:xfrm>
            <a:off x="2526052" y="5793626"/>
            <a:ext cx="2068932" cy="369332"/>
          </a:xfrm>
          <a:prstGeom prst="rect">
            <a:avLst/>
          </a:prstGeom>
          <a:noFill/>
        </p:spPr>
        <p:txBody>
          <a:bodyPr wrap="square" rtlCol="0">
            <a:spAutoFit/>
          </a:bodyPr>
          <a:lstStyle/>
          <a:p>
            <a:r>
              <a:rPr lang="en-US" dirty="0"/>
              <a:t>Initial configuration</a:t>
            </a:r>
            <a:endParaRPr lang="en-SG" dirty="0"/>
          </a:p>
        </p:txBody>
      </p:sp>
      <p:pic>
        <p:nvPicPr>
          <p:cNvPr id="12" name="Picture 11">
            <a:extLst>
              <a:ext uri="{FF2B5EF4-FFF2-40B4-BE49-F238E27FC236}">
                <a16:creationId xmlns:a16="http://schemas.microsoft.com/office/drawing/2014/main" id="{C9E3C4B5-C712-40CF-B24B-5F3DC53C2C8F}"/>
              </a:ext>
            </a:extLst>
          </p:cNvPr>
          <p:cNvPicPr>
            <a:picLocks noChangeAspect="1"/>
          </p:cNvPicPr>
          <p:nvPr/>
        </p:nvPicPr>
        <p:blipFill>
          <a:blip r:embed="rId5"/>
          <a:stretch>
            <a:fillRect/>
          </a:stretch>
        </p:blipFill>
        <p:spPr>
          <a:xfrm>
            <a:off x="7641993" y="4876648"/>
            <a:ext cx="2023954" cy="944512"/>
          </a:xfrm>
          <a:prstGeom prst="rect">
            <a:avLst/>
          </a:prstGeom>
        </p:spPr>
      </p:pic>
      <p:sp>
        <p:nvSpPr>
          <p:cNvPr id="14" name="TextBox 13">
            <a:extLst>
              <a:ext uri="{FF2B5EF4-FFF2-40B4-BE49-F238E27FC236}">
                <a16:creationId xmlns:a16="http://schemas.microsoft.com/office/drawing/2014/main" id="{1EED6C52-FB89-4A71-ADB5-24C7D6F9D21F}"/>
              </a:ext>
            </a:extLst>
          </p:cNvPr>
          <p:cNvSpPr txBox="1"/>
          <p:nvPr/>
        </p:nvSpPr>
        <p:spPr>
          <a:xfrm>
            <a:off x="7641993" y="5785314"/>
            <a:ext cx="2191818" cy="369332"/>
          </a:xfrm>
          <a:prstGeom prst="rect">
            <a:avLst/>
          </a:prstGeom>
          <a:noFill/>
        </p:spPr>
        <p:txBody>
          <a:bodyPr wrap="square">
            <a:spAutoFit/>
          </a:bodyPr>
          <a:lstStyle/>
          <a:p>
            <a:r>
              <a:rPr lang="en-US" dirty="0"/>
              <a:t>Desired configuration</a:t>
            </a:r>
            <a:endParaRPr lang="en-SG" dirty="0"/>
          </a:p>
        </p:txBody>
      </p:sp>
    </p:spTree>
    <p:extLst>
      <p:ext uri="{BB962C8B-B14F-4D97-AF65-F5344CB8AC3E}">
        <p14:creationId xmlns:p14="http://schemas.microsoft.com/office/powerpoint/2010/main" val="1867954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3FF4-A820-4904-A4C7-38BD7E3682FD}"/>
              </a:ext>
            </a:extLst>
          </p:cNvPr>
          <p:cNvSpPr>
            <a:spLocks noGrp="1"/>
          </p:cNvSpPr>
          <p:nvPr>
            <p:ph type="title"/>
          </p:nvPr>
        </p:nvSpPr>
        <p:spPr/>
        <p:txBody>
          <a:bodyPr/>
          <a:lstStyle/>
          <a:p>
            <a:r>
              <a:rPr lang="en-US" dirty="0"/>
              <a:t>Testing </a:t>
            </a:r>
            <a:r>
              <a:rPr lang="en-US" dirty="0" err="1"/>
              <a:t>Chkrootkit</a:t>
            </a:r>
            <a:endParaRPr lang="en-SG" dirty="0"/>
          </a:p>
        </p:txBody>
      </p:sp>
      <p:sp>
        <p:nvSpPr>
          <p:cNvPr id="3" name="Content Placeholder 2">
            <a:extLst>
              <a:ext uri="{FF2B5EF4-FFF2-40B4-BE49-F238E27FC236}">
                <a16:creationId xmlns:a16="http://schemas.microsoft.com/office/drawing/2014/main" id="{A88615BB-FB2F-4F69-932A-90227970CD43}"/>
              </a:ext>
            </a:extLst>
          </p:cNvPr>
          <p:cNvSpPr>
            <a:spLocks noGrp="1"/>
          </p:cNvSpPr>
          <p:nvPr>
            <p:ph idx="1"/>
          </p:nvPr>
        </p:nvSpPr>
        <p:spPr/>
        <p:txBody>
          <a:bodyPr/>
          <a:lstStyle/>
          <a:p>
            <a:pPr marL="457200" indent="-457200">
              <a:buFont typeface="+mj-lt"/>
              <a:buAutoNum type="arabicPeriod"/>
            </a:pPr>
            <a:r>
              <a:rPr lang="en-SG" dirty="0"/>
              <a:t>Running </a:t>
            </a:r>
            <a:r>
              <a:rPr lang="en-SG" dirty="0" err="1"/>
              <a:t>Chkrookit</a:t>
            </a:r>
            <a:endParaRPr lang="en-SG" dirty="0"/>
          </a:p>
          <a:p>
            <a:endParaRPr lang="en-SG" dirty="0"/>
          </a:p>
        </p:txBody>
      </p:sp>
      <p:pic>
        <p:nvPicPr>
          <p:cNvPr id="4" name="Picture 3">
            <a:extLst>
              <a:ext uri="{FF2B5EF4-FFF2-40B4-BE49-F238E27FC236}">
                <a16:creationId xmlns:a16="http://schemas.microsoft.com/office/drawing/2014/main" id="{5DC43852-6381-457C-A16B-C7491CFF4818}"/>
              </a:ext>
            </a:extLst>
          </p:cNvPr>
          <p:cNvPicPr>
            <a:picLocks noChangeAspect="1"/>
          </p:cNvPicPr>
          <p:nvPr/>
        </p:nvPicPr>
        <p:blipFill rotWithShape="1">
          <a:blip r:embed="rId3"/>
          <a:srcRect t="1" b="54996"/>
          <a:stretch/>
        </p:blipFill>
        <p:spPr>
          <a:xfrm>
            <a:off x="3255734" y="2666436"/>
            <a:ext cx="5680532" cy="2322658"/>
          </a:xfrm>
          <a:prstGeom prst="rect">
            <a:avLst/>
          </a:prstGeom>
        </p:spPr>
      </p:pic>
    </p:spTree>
    <p:extLst>
      <p:ext uri="{BB962C8B-B14F-4D97-AF65-F5344CB8AC3E}">
        <p14:creationId xmlns:p14="http://schemas.microsoft.com/office/powerpoint/2010/main" val="130565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3FF4-A820-4904-A4C7-38BD7E3682FD}"/>
              </a:ext>
            </a:extLst>
          </p:cNvPr>
          <p:cNvSpPr>
            <a:spLocks noGrp="1"/>
          </p:cNvSpPr>
          <p:nvPr>
            <p:ph type="title"/>
          </p:nvPr>
        </p:nvSpPr>
        <p:spPr/>
        <p:txBody>
          <a:bodyPr/>
          <a:lstStyle/>
          <a:p>
            <a:r>
              <a:rPr lang="en-US" dirty="0"/>
              <a:t>Testing </a:t>
            </a:r>
            <a:r>
              <a:rPr lang="en-US" dirty="0" err="1"/>
              <a:t>Chkrootkit</a:t>
            </a:r>
            <a:endParaRPr lang="en-SG" dirty="0"/>
          </a:p>
        </p:txBody>
      </p:sp>
      <p:sp>
        <p:nvSpPr>
          <p:cNvPr id="3" name="Content Placeholder 2">
            <a:extLst>
              <a:ext uri="{FF2B5EF4-FFF2-40B4-BE49-F238E27FC236}">
                <a16:creationId xmlns:a16="http://schemas.microsoft.com/office/drawing/2014/main" id="{A88615BB-FB2F-4F69-932A-90227970CD43}"/>
              </a:ext>
            </a:extLst>
          </p:cNvPr>
          <p:cNvSpPr>
            <a:spLocks noGrp="1"/>
          </p:cNvSpPr>
          <p:nvPr>
            <p:ph idx="1"/>
          </p:nvPr>
        </p:nvSpPr>
        <p:spPr/>
        <p:txBody>
          <a:bodyPr/>
          <a:lstStyle/>
          <a:p>
            <a:pPr marL="457200" indent="-457200">
              <a:buFont typeface="+mj-lt"/>
              <a:buAutoNum type="arabicPeriod"/>
            </a:pPr>
            <a:r>
              <a:rPr lang="en-SG" dirty="0" err="1"/>
              <a:t>Chkrookit</a:t>
            </a:r>
            <a:r>
              <a:rPr lang="en-SG" dirty="0"/>
              <a:t> has found a potentially suspicious file within Ubuntu</a:t>
            </a:r>
          </a:p>
          <a:p>
            <a:pPr marL="457200" indent="-457200">
              <a:buFont typeface="+mj-lt"/>
              <a:buAutoNum type="arabicPeriod"/>
            </a:pPr>
            <a:r>
              <a:rPr lang="en-SG" dirty="0"/>
              <a:t>The file belongs to Fail2ban</a:t>
            </a:r>
          </a:p>
          <a:p>
            <a:endParaRPr lang="en-SG" dirty="0"/>
          </a:p>
        </p:txBody>
      </p:sp>
      <p:pic>
        <p:nvPicPr>
          <p:cNvPr id="8" name="Picture 7">
            <a:extLst>
              <a:ext uri="{FF2B5EF4-FFF2-40B4-BE49-F238E27FC236}">
                <a16:creationId xmlns:a16="http://schemas.microsoft.com/office/drawing/2014/main" id="{1889E0CF-A85D-414A-9EE7-6CFF9522387D}"/>
              </a:ext>
            </a:extLst>
          </p:cNvPr>
          <p:cNvPicPr>
            <a:picLocks noChangeAspect="1"/>
          </p:cNvPicPr>
          <p:nvPr/>
        </p:nvPicPr>
        <p:blipFill>
          <a:blip r:embed="rId2"/>
          <a:stretch>
            <a:fillRect/>
          </a:stretch>
        </p:blipFill>
        <p:spPr>
          <a:xfrm>
            <a:off x="840992" y="3429000"/>
            <a:ext cx="10510016" cy="1998770"/>
          </a:xfrm>
          <a:prstGeom prst="rect">
            <a:avLst/>
          </a:prstGeom>
        </p:spPr>
      </p:pic>
    </p:spTree>
    <p:extLst>
      <p:ext uri="{BB962C8B-B14F-4D97-AF65-F5344CB8AC3E}">
        <p14:creationId xmlns:p14="http://schemas.microsoft.com/office/powerpoint/2010/main" val="11592279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2F3942-D7D8-44B4-B1DF-3101C4E0075C}"/>
              </a:ext>
            </a:extLst>
          </p:cNvPr>
          <p:cNvSpPr>
            <a:spLocks noGrp="1"/>
          </p:cNvSpPr>
          <p:nvPr>
            <p:ph type="ctrTitle"/>
          </p:nvPr>
        </p:nvSpPr>
        <p:spPr>
          <a:xfrm>
            <a:off x="1066800" y="2828544"/>
            <a:ext cx="10058400" cy="1200912"/>
          </a:xfrm>
        </p:spPr>
        <p:txBody>
          <a:bodyPr/>
          <a:lstStyle/>
          <a:p>
            <a:pPr algn="ctr"/>
            <a:r>
              <a:rPr lang="en-US" dirty="0"/>
              <a:t>Thank you</a:t>
            </a:r>
            <a:endParaRPr lang="en-SG" dirty="0"/>
          </a:p>
        </p:txBody>
      </p:sp>
    </p:spTree>
    <p:extLst>
      <p:ext uri="{BB962C8B-B14F-4D97-AF65-F5344CB8AC3E}">
        <p14:creationId xmlns:p14="http://schemas.microsoft.com/office/powerpoint/2010/main" val="857156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AFBF-14E8-4A44-9B99-19BDEC39B045}"/>
              </a:ext>
            </a:extLst>
          </p:cNvPr>
          <p:cNvSpPr>
            <a:spLocks noGrp="1"/>
          </p:cNvSpPr>
          <p:nvPr>
            <p:ph type="title"/>
          </p:nvPr>
        </p:nvSpPr>
        <p:spPr/>
        <p:txBody>
          <a:bodyPr/>
          <a:lstStyle/>
          <a:p>
            <a:r>
              <a:rPr lang="en-US" dirty="0"/>
              <a:t>Firewall</a:t>
            </a:r>
            <a:endParaRPr lang="en-SG" dirty="0"/>
          </a:p>
        </p:txBody>
      </p:sp>
      <p:sp>
        <p:nvSpPr>
          <p:cNvPr id="3" name="Content Placeholder 2">
            <a:extLst>
              <a:ext uri="{FF2B5EF4-FFF2-40B4-BE49-F238E27FC236}">
                <a16:creationId xmlns:a16="http://schemas.microsoft.com/office/drawing/2014/main" id="{078517C4-0101-48E7-9924-C945B86BD2AE}"/>
              </a:ext>
            </a:extLst>
          </p:cNvPr>
          <p:cNvSpPr>
            <a:spLocks noGrp="1"/>
          </p:cNvSpPr>
          <p:nvPr>
            <p:ph idx="1"/>
          </p:nvPr>
        </p:nvSpPr>
        <p:spPr/>
        <p:txBody>
          <a:bodyPr/>
          <a:lstStyle/>
          <a:p>
            <a:pPr marL="457200" indent="-457200">
              <a:buFont typeface="+mj-lt"/>
              <a:buAutoNum type="arabicPeriod"/>
            </a:pPr>
            <a:r>
              <a:rPr lang="en-US" dirty="0"/>
              <a:t>Protects server against outside cyber attackers</a:t>
            </a:r>
          </a:p>
          <a:p>
            <a:pPr marL="457200" indent="-457200">
              <a:buFont typeface="+mj-lt"/>
              <a:buAutoNum type="arabicPeriod"/>
            </a:pPr>
            <a:r>
              <a:rPr lang="en-US" dirty="0"/>
              <a:t>Prevent malicious software from accessing a computer or network via the internet</a:t>
            </a:r>
          </a:p>
          <a:p>
            <a:pPr marL="457200" indent="-457200">
              <a:buFont typeface="+mj-lt"/>
              <a:buAutoNum type="arabicPeriod"/>
            </a:pPr>
            <a:r>
              <a:rPr lang="en-SG" dirty="0"/>
              <a:t>It is recommended to use a firewall since it does not use up much resources, and yet it adds an extra layer of security to the server</a:t>
            </a:r>
          </a:p>
          <a:p>
            <a:pPr marL="457200" indent="-457200">
              <a:buFont typeface="+mj-lt"/>
              <a:buAutoNum type="arabicPeriod"/>
            </a:pPr>
            <a:endParaRPr lang="en-SG" dirty="0"/>
          </a:p>
        </p:txBody>
      </p:sp>
    </p:spTree>
    <p:extLst>
      <p:ext uri="{BB962C8B-B14F-4D97-AF65-F5344CB8AC3E}">
        <p14:creationId xmlns:p14="http://schemas.microsoft.com/office/powerpoint/2010/main" val="2915005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AFBF-14E8-4A44-9B99-19BDEC39B045}"/>
              </a:ext>
            </a:extLst>
          </p:cNvPr>
          <p:cNvSpPr>
            <a:spLocks noGrp="1"/>
          </p:cNvSpPr>
          <p:nvPr>
            <p:ph type="title"/>
          </p:nvPr>
        </p:nvSpPr>
        <p:spPr/>
        <p:txBody>
          <a:bodyPr/>
          <a:lstStyle/>
          <a:p>
            <a:r>
              <a:rPr lang="en-US" dirty="0"/>
              <a:t>Why UFW Firewall</a:t>
            </a:r>
            <a:endParaRPr lang="en-SG" dirty="0"/>
          </a:p>
        </p:txBody>
      </p:sp>
      <p:sp>
        <p:nvSpPr>
          <p:cNvPr id="3" name="Content Placeholder 2">
            <a:extLst>
              <a:ext uri="{FF2B5EF4-FFF2-40B4-BE49-F238E27FC236}">
                <a16:creationId xmlns:a16="http://schemas.microsoft.com/office/drawing/2014/main" id="{078517C4-0101-48E7-9924-C945B86BD2AE}"/>
              </a:ext>
            </a:extLst>
          </p:cNvPr>
          <p:cNvSpPr>
            <a:spLocks noGrp="1"/>
          </p:cNvSpPr>
          <p:nvPr>
            <p:ph idx="1"/>
          </p:nvPr>
        </p:nvSpPr>
        <p:spPr/>
        <p:txBody>
          <a:bodyPr/>
          <a:lstStyle/>
          <a:p>
            <a:pPr marL="457200" indent="-457200">
              <a:buFont typeface="+mj-lt"/>
              <a:buAutoNum type="arabicPeriod"/>
            </a:pPr>
            <a:r>
              <a:rPr lang="en-US" dirty="0"/>
              <a:t>This was developed to ease iptables firewall configuration</a:t>
            </a:r>
          </a:p>
          <a:p>
            <a:pPr marL="457200" indent="-457200">
              <a:buFont typeface="+mj-lt"/>
              <a:buAutoNum type="arabicPeriod"/>
            </a:pPr>
            <a:r>
              <a:rPr lang="en-US" dirty="0"/>
              <a:t>User friendly and provides a user friendly way to create an IPv4 or IPv6 host-based firewall</a:t>
            </a:r>
          </a:p>
          <a:p>
            <a:pPr marL="457200" indent="-457200">
              <a:buFont typeface="+mj-lt"/>
              <a:buAutoNum type="arabicPeriod"/>
            </a:pPr>
            <a:endParaRPr lang="en-US" dirty="0"/>
          </a:p>
        </p:txBody>
      </p:sp>
    </p:spTree>
    <p:extLst>
      <p:ext uri="{BB962C8B-B14F-4D97-AF65-F5344CB8AC3E}">
        <p14:creationId xmlns:p14="http://schemas.microsoft.com/office/powerpoint/2010/main" val="176620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CD3E-AACF-4670-9A44-CC72EFBDBF40}"/>
              </a:ext>
            </a:extLst>
          </p:cNvPr>
          <p:cNvSpPr>
            <a:spLocks noGrp="1"/>
          </p:cNvSpPr>
          <p:nvPr>
            <p:ph type="title"/>
          </p:nvPr>
        </p:nvSpPr>
        <p:spPr/>
        <p:txBody>
          <a:bodyPr/>
          <a:lstStyle/>
          <a:p>
            <a:r>
              <a:rPr lang="en-US" dirty="0"/>
              <a:t>Firewall Installation</a:t>
            </a:r>
            <a:endParaRPr lang="en-SG" dirty="0"/>
          </a:p>
        </p:txBody>
      </p:sp>
      <p:sp>
        <p:nvSpPr>
          <p:cNvPr id="3" name="Content Placeholder 2">
            <a:extLst>
              <a:ext uri="{FF2B5EF4-FFF2-40B4-BE49-F238E27FC236}">
                <a16:creationId xmlns:a16="http://schemas.microsoft.com/office/drawing/2014/main" id="{0F11C4A6-2FBE-42A9-82A4-21262566D44B}"/>
              </a:ext>
            </a:extLst>
          </p:cNvPr>
          <p:cNvSpPr>
            <a:spLocks noGrp="1"/>
          </p:cNvSpPr>
          <p:nvPr>
            <p:ph idx="1"/>
          </p:nvPr>
        </p:nvSpPr>
        <p:spPr>
          <a:xfrm>
            <a:off x="882595" y="2132055"/>
            <a:ext cx="10058400" cy="3760891"/>
          </a:xfrm>
        </p:spPr>
        <p:txBody>
          <a:bodyPr/>
          <a:lstStyle/>
          <a:p>
            <a:pPr marL="457200" indent="-457200">
              <a:buFont typeface="+mj-lt"/>
              <a:buAutoNum type="arabicPeriod"/>
            </a:pPr>
            <a:r>
              <a:rPr lang="en-US" dirty="0"/>
              <a:t>Check the status of the firewall first</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Set the default outgoing status as allow, incoming status as deny</a:t>
            </a:r>
          </a:p>
          <a:p>
            <a:endParaRPr lang="en-US" dirty="0"/>
          </a:p>
          <a:p>
            <a:pPr lvl="1"/>
            <a:endParaRPr lang="en-SG" dirty="0"/>
          </a:p>
        </p:txBody>
      </p:sp>
      <p:pic>
        <p:nvPicPr>
          <p:cNvPr id="4" name="Picture 3">
            <a:extLst>
              <a:ext uri="{FF2B5EF4-FFF2-40B4-BE49-F238E27FC236}">
                <a16:creationId xmlns:a16="http://schemas.microsoft.com/office/drawing/2014/main" id="{E66B0605-118F-4F5E-9526-482A22AE6C42}"/>
              </a:ext>
            </a:extLst>
          </p:cNvPr>
          <p:cNvPicPr/>
          <p:nvPr/>
        </p:nvPicPr>
        <p:blipFill>
          <a:blip r:embed="rId3">
            <a:extLst>
              <a:ext uri="{28A0092B-C50C-407E-A947-70E740481C1C}">
                <a14:useLocalDpi xmlns:a14="http://schemas.microsoft.com/office/drawing/2010/main" val="0"/>
              </a:ext>
            </a:extLst>
          </a:blip>
          <a:stretch>
            <a:fillRect/>
          </a:stretch>
        </p:blipFill>
        <p:spPr>
          <a:xfrm>
            <a:off x="1608179" y="2725475"/>
            <a:ext cx="6311320" cy="703525"/>
          </a:xfrm>
          <a:prstGeom prst="rect">
            <a:avLst/>
          </a:prstGeom>
        </p:spPr>
      </p:pic>
      <p:pic>
        <p:nvPicPr>
          <p:cNvPr id="5" name="Picture 4">
            <a:extLst>
              <a:ext uri="{FF2B5EF4-FFF2-40B4-BE49-F238E27FC236}">
                <a16:creationId xmlns:a16="http://schemas.microsoft.com/office/drawing/2014/main" id="{62F5D569-3DE7-40A9-999D-F28D7D07C389}"/>
              </a:ext>
            </a:extLst>
          </p:cNvPr>
          <p:cNvPicPr/>
          <p:nvPr/>
        </p:nvPicPr>
        <p:blipFill>
          <a:blip r:embed="rId4"/>
          <a:stretch>
            <a:fillRect/>
          </a:stretch>
        </p:blipFill>
        <p:spPr>
          <a:xfrm>
            <a:off x="1608178" y="4320650"/>
            <a:ext cx="6311320" cy="1444046"/>
          </a:xfrm>
          <a:prstGeom prst="rect">
            <a:avLst/>
          </a:prstGeom>
        </p:spPr>
      </p:pic>
    </p:spTree>
    <p:extLst>
      <p:ext uri="{BB962C8B-B14F-4D97-AF65-F5344CB8AC3E}">
        <p14:creationId xmlns:p14="http://schemas.microsoft.com/office/powerpoint/2010/main" val="201784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BD27F-EBA5-4D81-B57B-8C9125762136}"/>
              </a:ext>
            </a:extLst>
          </p:cNvPr>
          <p:cNvSpPr>
            <a:spLocks noGrp="1"/>
          </p:cNvSpPr>
          <p:nvPr>
            <p:ph type="title"/>
          </p:nvPr>
        </p:nvSpPr>
        <p:spPr/>
        <p:txBody>
          <a:bodyPr/>
          <a:lstStyle/>
          <a:p>
            <a:r>
              <a:rPr lang="en-US" dirty="0"/>
              <a:t>Firewall Installation</a:t>
            </a:r>
            <a:endParaRPr lang="en-SG" dirty="0"/>
          </a:p>
        </p:txBody>
      </p:sp>
      <p:sp>
        <p:nvSpPr>
          <p:cNvPr id="3" name="Content Placeholder 2">
            <a:extLst>
              <a:ext uri="{FF2B5EF4-FFF2-40B4-BE49-F238E27FC236}">
                <a16:creationId xmlns:a16="http://schemas.microsoft.com/office/drawing/2014/main" id="{6935A9F6-A5E2-48F4-BB77-FCAD4741C849}"/>
              </a:ext>
            </a:extLst>
          </p:cNvPr>
          <p:cNvSpPr>
            <a:spLocks noGrp="1"/>
          </p:cNvSpPr>
          <p:nvPr>
            <p:ph idx="1"/>
          </p:nvPr>
        </p:nvSpPr>
        <p:spPr/>
        <p:txBody>
          <a:bodyPr/>
          <a:lstStyle/>
          <a:p>
            <a:pPr marL="457200" indent="-457200">
              <a:buFont typeface="+mj-lt"/>
              <a:buAutoNum type="arabicPeriod"/>
            </a:pPr>
            <a:r>
              <a:rPr lang="en-US" dirty="0">
                <a:solidFill>
                  <a:schemeClr val="tx2"/>
                </a:solidFill>
              </a:rPr>
              <a:t>By default, port 22 is already active. But another port, 2222, will be used for other purposes. This is the command to allow incoming SSH through the port.</a:t>
            </a:r>
          </a:p>
          <a:p>
            <a:pPr marL="457200" indent="-457200">
              <a:buFont typeface="+mj-lt"/>
              <a:buAutoNum type="arabicPeriod"/>
            </a:pPr>
            <a:endParaRPr lang="en-US" dirty="0">
              <a:solidFill>
                <a:schemeClr val="tx2"/>
              </a:solidFill>
            </a:endParaRPr>
          </a:p>
          <a:p>
            <a:pPr marL="457200" indent="-457200">
              <a:buFont typeface="+mj-lt"/>
              <a:buAutoNum type="arabicPeriod"/>
            </a:pPr>
            <a:endParaRPr lang="en-US" dirty="0">
              <a:solidFill>
                <a:schemeClr val="tx2"/>
              </a:solidFill>
            </a:endParaRPr>
          </a:p>
          <a:p>
            <a:pPr marL="457200" indent="-457200">
              <a:buFont typeface="+mj-lt"/>
              <a:buAutoNum type="arabicPeriod"/>
            </a:pPr>
            <a:r>
              <a:rPr lang="en-US" dirty="0">
                <a:solidFill>
                  <a:schemeClr val="tx2"/>
                </a:solidFill>
              </a:rPr>
              <a:t>By limiting the SSH port, the user can deny any brute force attacks performed from the web</a:t>
            </a:r>
          </a:p>
          <a:p>
            <a:pPr marL="0" indent="0">
              <a:buNone/>
            </a:pPr>
            <a:endParaRPr lang="en-US" dirty="0">
              <a:solidFill>
                <a:schemeClr val="tx2"/>
              </a:solidFill>
            </a:endParaRPr>
          </a:p>
          <a:p>
            <a:endParaRPr lang="en-SG" dirty="0">
              <a:solidFill>
                <a:schemeClr val="tx2"/>
              </a:solidFill>
            </a:endParaRPr>
          </a:p>
        </p:txBody>
      </p:sp>
      <p:pic>
        <p:nvPicPr>
          <p:cNvPr id="4" name="Picture 3">
            <a:extLst>
              <a:ext uri="{FF2B5EF4-FFF2-40B4-BE49-F238E27FC236}">
                <a16:creationId xmlns:a16="http://schemas.microsoft.com/office/drawing/2014/main" id="{9C2C8303-CD0D-4430-A66D-3C5C37B1340F}"/>
              </a:ext>
            </a:extLst>
          </p:cNvPr>
          <p:cNvPicPr/>
          <p:nvPr/>
        </p:nvPicPr>
        <p:blipFill>
          <a:blip r:embed="rId3"/>
          <a:stretch>
            <a:fillRect/>
          </a:stretch>
        </p:blipFill>
        <p:spPr>
          <a:xfrm>
            <a:off x="2550726" y="2955152"/>
            <a:ext cx="7090548" cy="947696"/>
          </a:xfrm>
          <a:prstGeom prst="rect">
            <a:avLst/>
          </a:prstGeom>
        </p:spPr>
      </p:pic>
      <p:pic>
        <p:nvPicPr>
          <p:cNvPr id="5" name="Picture 4">
            <a:extLst>
              <a:ext uri="{FF2B5EF4-FFF2-40B4-BE49-F238E27FC236}">
                <a16:creationId xmlns:a16="http://schemas.microsoft.com/office/drawing/2014/main" id="{8F5384B9-BDFE-48F6-8A53-9A0A66136EEF}"/>
              </a:ext>
            </a:extLst>
          </p:cNvPr>
          <p:cNvPicPr/>
          <p:nvPr/>
        </p:nvPicPr>
        <p:blipFill>
          <a:blip r:embed="rId4"/>
          <a:stretch>
            <a:fillRect/>
          </a:stretch>
        </p:blipFill>
        <p:spPr>
          <a:xfrm>
            <a:off x="426404" y="4980643"/>
            <a:ext cx="5386000" cy="768150"/>
          </a:xfrm>
          <a:prstGeom prst="rect">
            <a:avLst/>
          </a:prstGeom>
        </p:spPr>
      </p:pic>
      <p:pic>
        <p:nvPicPr>
          <p:cNvPr id="6" name="Picture 5">
            <a:extLst>
              <a:ext uri="{FF2B5EF4-FFF2-40B4-BE49-F238E27FC236}">
                <a16:creationId xmlns:a16="http://schemas.microsoft.com/office/drawing/2014/main" id="{365B5D1A-ED7B-4A35-9057-1045C9B21568}"/>
              </a:ext>
            </a:extLst>
          </p:cNvPr>
          <p:cNvPicPr/>
          <p:nvPr/>
        </p:nvPicPr>
        <p:blipFill>
          <a:blip r:embed="rId5"/>
          <a:stretch>
            <a:fillRect/>
          </a:stretch>
        </p:blipFill>
        <p:spPr>
          <a:xfrm>
            <a:off x="6379598" y="4980643"/>
            <a:ext cx="5386000" cy="768150"/>
          </a:xfrm>
          <a:prstGeom prst="rect">
            <a:avLst/>
          </a:prstGeom>
        </p:spPr>
      </p:pic>
      <p:sp>
        <p:nvSpPr>
          <p:cNvPr id="7" name="TextBox 6">
            <a:extLst>
              <a:ext uri="{FF2B5EF4-FFF2-40B4-BE49-F238E27FC236}">
                <a16:creationId xmlns:a16="http://schemas.microsoft.com/office/drawing/2014/main" id="{9F2D6768-7E2F-4C7F-8BF7-662FEE0E77B8}"/>
              </a:ext>
            </a:extLst>
          </p:cNvPr>
          <p:cNvSpPr txBox="1"/>
          <p:nvPr/>
        </p:nvSpPr>
        <p:spPr>
          <a:xfrm>
            <a:off x="1214404" y="5868338"/>
            <a:ext cx="3810000" cy="370841"/>
          </a:xfrm>
          <a:prstGeom prst="rect">
            <a:avLst/>
          </a:prstGeom>
          <a:noFill/>
        </p:spPr>
        <p:txBody>
          <a:bodyPr wrap="square" rtlCol="0">
            <a:spAutoFit/>
          </a:bodyPr>
          <a:lstStyle/>
          <a:p>
            <a:pPr algn="ctr"/>
            <a:r>
              <a:rPr lang="en-US" dirty="0"/>
              <a:t>Limiting port 22 (default port)</a:t>
            </a:r>
            <a:endParaRPr lang="en-SG" dirty="0"/>
          </a:p>
        </p:txBody>
      </p:sp>
      <p:sp>
        <p:nvSpPr>
          <p:cNvPr id="9" name="TextBox 8">
            <a:extLst>
              <a:ext uri="{FF2B5EF4-FFF2-40B4-BE49-F238E27FC236}">
                <a16:creationId xmlns:a16="http://schemas.microsoft.com/office/drawing/2014/main" id="{61B1E3D9-2993-4923-A080-538F3B417457}"/>
              </a:ext>
            </a:extLst>
          </p:cNvPr>
          <p:cNvSpPr txBox="1"/>
          <p:nvPr/>
        </p:nvSpPr>
        <p:spPr>
          <a:xfrm>
            <a:off x="6024598" y="5869092"/>
            <a:ext cx="6096000" cy="369332"/>
          </a:xfrm>
          <a:prstGeom prst="rect">
            <a:avLst/>
          </a:prstGeom>
          <a:noFill/>
        </p:spPr>
        <p:txBody>
          <a:bodyPr wrap="square">
            <a:spAutoFit/>
          </a:bodyPr>
          <a:lstStyle/>
          <a:p>
            <a:pPr algn="ctr"/>
            <a:r>
              <a:rPr lang="en-US" dirty="0"/>
              <a:t>Limiting port 2222 (additional port)</a:t>
            </a:r>
            <a:endParaRPr lang="en-SG" dirty="0"/>
          </a:p>
        </p:txBody>
      </p:sp>
    </p:spTree>
    <p:extLst>
      <p:ext uri="{BB962C8B-B14F-4D97-AF65-F5344CB8AC3E}">
        <p14:creationId xmlns:p14="http://schemas.microsoft.com/office/powerpoint/2010/main" val="3166888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272F-A763-4675-B471-750524F936DF}"/>
              </a:ext>
            </a:extLst>
          </p:cNvPr>
          <p:cNvSpPr>
            <a:spLocks noGrp="1"/>
          </p:cNvSpPr>
          <p:nvPr>
            <p:ph type="title"/>
          </p:nvPr>
        </p:nvSpPr>
        <p:spPr/>
        <p:txBody>
          <a:bodyPr/>
          <a:lstStyle/>
          <a:p>
            <a:r>
              <a:rPr lang="en-US" dirty="0"/>
              <a:t>Firewall Installation</a:t>
            </a:r>
            <a:endParaRPr lang="en-SG" dirty="0"/>
          </a:p>
        </p:txBody>
      </p:sp>
      <p:sp>
        <p:nvSpPr>
          <p:cNvPr id="3" name="Content Placeholder 2">
            <a:extLst>
              <a:ext uri="{FF2B5EF4-FFF2-40B4-BE49-F238E27FC236}">
                <a16:creationId xmlns:a16="http://schemas.microsoft.com/office/drawing/2014/main" id="{1D477BF6-B0BA-4C2C-9B55-894B917B9F81}"/>
              </a:ext>
            </a:extLst>
          </p:cNvPr>
          <p:cNvSpPr>
            <a:spLocks noGrp="1"/>
          </p:cNvSpPr>
          <p:nvPr>
            <p:ph idx="1"/>
          </p:nvPr>
        </p:nvSpPr>
        <p:spPr/>
        <p:txBody>
          <a:bodyPr/>
          <a:lstStyle/>
          <a:p>
            <a:pPr marL="457200" indent="-457200">
              <a:buFont typeface="+mj-lt"/>
              <a:buAutoNum type="arabicPeriod"/>
            </a:pPr>
            <a:r>
              <a:rPr lang="en-US" dirty="0"/>
              <a:t>Last step is to enable the firewall once configuration is complete.</a:t>
            </a:r>
          </a:p>
          <a:p>
            <a:pPr marL="457200" indent="-457200">
              <a:buFont typeface="+mj-lt"/>
              <a:buAutoNum type="arabicPeriod"/>
            </a:pPr>
            <a:r>
              <a:rPr lang="en-US" dirty="0"/>
              <a:t>Firewall will be active from that moment and will be automatically enabled on startup</a:t>
            </a:r>
          </a:p>
          <a:p>
            <a:endParaRPr lang="en-US" dirty="0"/>
          </a:p>
        </p:txBody>
      </p:sp>
      <p:pic>
        <p:nvPicPr>
          <p:cNvPr id="4" name="Picture 3">
            <a:extLst>
              <a:ext uri="{FF2B5EF4-FFF2-40B4-BE49-F238E27FC236}">
                <a16:creationId xmlns:a16="http://schemas.microsoft.com/office/drawing/2014/main" id="{FC6E2701-1BBE-4179-8658-D36260915401}"/>
              </a:ext>
            </a:extLst>
          </p:cNvPr>
          <p:cNvPicPr/>
          <p:nvPr/>
        </p:nvPicPr>
        <p:blipFill>
          <a:blip r:embed="rId2">
            <a:extLst>
              <a:ext uri="{28A0092B-C50C-407E-A947-70E740481C1C}">
                <a14:useLocalDpi xmlns:a14="http://schemas.microsoft.com/office/drawing/2010/main" val="0"/>
              </a:ext>
            </a:extLst>
          </a:blip>
          <a:stretch>
            <a:fillRect/>
          </a:stretch>
        </p:blipFill>
        <p:spPr>
          <a:xfrm>
            <a:off x="2485790" y="3649650"/>
            <a:ext cx="7220419" cy="858368"/>
          </a:xfrm>
          <a:prstGeom prst="rect">
            <a:avLst/>
          </a:prstGeom>
        </p:spPr>
      </p:pic>
    </p:spTree>
    <p:extLst>
      <p:ext uri="{BB962C8B-B14F-4D97-AF65-F5344CB8AC3E}">
        <p14:creationId xmlns:p14="http://schemas.microsoft.com/office/powerpoint/2010/main" val="221764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B09F-0D90-4254-B53D-C1E145DA7BAA}"/>
              </a:ext>
            </a:extLst>
          </p:cNvPr>
          <p:cNvSpPr>
            <a:spLocks noGrp="1"/>
          </p:cNvSpPr>
          <p:nvPr>
            <p:ph type="title"/>
          </p:nvPr>
        </p:nvSpPr>
        <p:spPr/>
        <p:txBody>
          <a:bodyPr/>
          <a:lstStyle/>
          <a:p>
            <a:r>
              <a:rPr lang="en-US" dirty="0"/>
              <a:t>Testing Firewall</a:t>
            </a:r>
            <a:endParaRPr lang="en-SG" dirty="0"/>
          </a:p>
        </p:txBody>
      </p:sp>
      <p:sp>
        <p:nvSpPr>
          <p:cNvPr id="7" name="Content Placeholder 6">
            <a:extLst>
              <a:ext uri="{FF2B5EF4-FFF2-40B4-BE49-F238E27FC236}">
                <a16:creationId xmlns:a16="http://schemas.microsoft.com/office/drawing/2014/main" id="{2954F316-C388-4C51-8EF1-691E75699ED6}"/>
              </a:ext>
            </a:extLst>
          </p:cNvPr>
          <p:cNvSpPr>
            <a:spLocks noGrp="1"/>
          </p:cNvSpPr>
          <p:nvPr>
            <p:ph idx="1"/>
          </p:nvPr>
        </p:nvSpPr>
        <p:spPr/>
        <p:txBody>
          <a:bodyPr/>
          <a:lstStyle/>
          <a:p>
            <a:pPr marL="457200" indent="-457200">
              <a:buFont typeface="+mj-lt"/>
              <a:buAutoNum type="arabicPeriod"/>
            </a:pPr>
            <a:r>
              <a:rPr lang="en-US" dirty="0"/>
              <a:t>To test, I used the command </a:t>
            </a:r>
            <a:r>
              <a:rPr lang="en-US" u="sng" dirty="0" err="1"/>
              <a:t>nmap</a:t>
            </a:r>
            <a:r>
              <a:rPr lang="en-US" u="sng" dirty="0"/>
              <a:t> –</a:t>
            </a:r>
            <a:r>
              <a:rPr lang="en-US" u="sng" dirty="0" err="1"/>
              <a:t>sS</a:t>
            </a:r>
            <a:r>
              <a:rPr lang="en-US" u="sng" dirty="0"/>
              <a:t> –p- 172.7.43.10 –T3</a:t>
            </a:r>
            <a:r>
              <a:rPr lang="en-US" dirty="0"/>
              <a:t> to send packets with SYN flags raised to all the ports.</a:t>
            </a:r>
          </a:p>
          <a:p>
            <a:pPr marL="457200" indent="-457200">
              <a:buFont typeface="+mj-lt"/>
              <a:buAutoNum type="arabicPeriod"/>
            </a:pPr>
            <a:r>
              <a:rPr lang="en-US" dirty="0"/>
              <a:t>The reply shows that the host is up and that all ports were filtered.</a:t>
            </a:r>
          </a:p>
        </p:txBody>
      </p:sp>
      <p:pic>
        <p:nvPicPr>
          <p:cNvPr id="12" name="Picture 11">
            <a:extLst>
              <a:ext uri="{FF2B5EF4-FFF2-40B4-BE49-F238E27FC236}">
                <a16:creationId xmlns:a16="http://schemas.microsoft.com/office/drawing/2014/main" id="{B530F421-73C1-4EBE-9916-93A578829DC4}"/>
              </a:ext>
            </a:extLst>
          </p:cNvPr>
          <p:cNvPicPr>
            <a:picLocks noChangeAspect="1"/>
          </p:cNvPicPr>
          <p:nvPr/>
        </p:nvPicPr>
        <p:blipFill>
          <a:blip r:embed="rId3"/>
          <a:stretch>
            <a:fillRect/>
          </a:stretch>
        </p:blipFill>
        <p:spPr>
          <a:xfrm>
            <a:off x="121495" y="3774558"/>
            <a:ext cx="11949009" cy="1823348"/>
          </a:xfrm>
          <a:prstGeom prst="rect">
            <a:avLst/>
          </a:prstGeom>
        </p:spPr>
      </p:pic>
    </p:spTree>
    <p:extLst>
      <p:ext uri="{BB962C8B-B14F-4D97-AF65-F5344CB8AC3E}">
        <p14:creationId xmlns:p14="http://schemas.microsoft.com/office/powerpoint/2010/main" val="929544004"/>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B1D2F"/>
      </a:dk2>
      <a:lt2>
        <a:srgbClr val="F0F3F1"/>
      </a:lt2>
      <a:accent1>
        <a:srgbClr val="DD33C7"/>
      </a:accent1>
      <a:accent2>
        <a:srgbClr val="9A21CB"/>
      </a:accent2>
      <a:accent3>
        <a:srgbClr val="6533DD"/>
      </a:accent3>
      <a:accent4>
        <a:srgbClr val="2539CC"/>
      </a:accent4>
      <a:accent5>
        <a:srgbClr val="338EDD"/>
      </a:accent5>
      <a:accent6>
        <a:srgbClr val="20BFC7"/>
      </a:accent6>
      <a:hlink>
        <a:srgbClr val="3F6EBF"/>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2250</TotalTime>
  <Words>1278</Words>
  <Application>Microsoft Office PowerPoint</Application>
  <PresentationFormat>Widescreen</PresentationFormat>
  <Paragraphs>151</Paragraphs>
  <Slides>36</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Garamond</vt:lpstr>
      <vt:lpstr>RetrospectVTI</vt:lpstr>
      <vt:lpstr>SCS Assignment Part 2 : Linux Hardening</vt:lpstr>
      <vt:lpstr>Content</vt:lpstr>
      <vt:lpstr>Upgrade and Update</vt:lpstr>
      <vt:lpstr>Firewall</vt:lpstr>
      <vt:lpstr>Why UFW Firewall</vt:lpstr>
      <vt:lpstr>Firewall Installation</vt:lpstr>
      <vt:lpstr>Firewall Installation</vt:lpstr>
      <vt:lpstr>Firewall Installation</vt:lpstr>
      <vt:lpstr>Testing Firewall</vt:lpstr>
      <vt:lpstr>Why Tripwire</vt:lpstr>
      <vt:lpstr>Tripwire Installation</vt:lpstr>
      <vt:lpstr>Tripwire Installation</vt:lpstr>
      <vt:lpstr>Tripwire Installation</vt:lpstr>
      <vt:lpstr>Tripwire Installation</vt:lpstr>
      <vt:lpstr>Tripwire Installation</vt:lpstr>
      <vt:lpstr>Testing Tripwire</vt:lpstr>
      <vt:lpstr>Testing Tripwire</vt:lpstr>
      <vt:lpstr>Why SSH Keys</vt:lpstr>
      <vt:lpstr>SSH Key Installation</vt:lpstr>
      <vt:lpstr>SSH Keys Installation</vt:lpstr>
      <vt:lpstr>SSH Keys Installation</vt:lpstr>
      <vt:lpstr>SSH Keys Installation</vt:lpstr>
      <vt:lpstr>Testing SSH Keys</vt:lpstr>
      <vt:lpstr>Why Disk Encryption</vt:lpstr>
      <vt:lpstr>Disk Encryption</vt:lpstr>
      <vt:lpstr>Testing Disk Encryption</vt:lpstr>
      <vt:lpstr>Testing Disk Encryption</vt:lpstr>
      <vt:lpstr>Why Clamav</vt:lpstr>
      <vt:lpstr>Clamav</vt:lpstr>
      <vt:lpstr>Clamav</vt:lpstr>
      <vt:lpstr>Clamav</vt:lpstr>
      <vt:lpstr>Testing Clamav</vt:lpstr>
      <vt:lpstr>Why Chkrootkit</vt:lpstr>
      <vt:lpstr>Testing Chkrootkit</vt:lpstr>
      <vt:lpstr>Testing Chkrootkit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SCS Assignmenr Part 2 : Linux Hardening</dc:title>
  <dc:creator>Ezra</dc:creator>
  <cp:lastModifiedBy>Ezra</cp:lastModifiedBy>
  <cp:revision>59</cp:revision>
  <dcterms:created xsi:type="dcterms:W3CDTF">2021-01-04T07:12:30Z</dcterms:created>
  <dcterms:modified xsi:type="dcterms:W3CDTF">2021-02-01T07:32:32Z</dcterms:modified>
</cp:coreProperties>
</file>