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F1A392-345D-493B-81FA-84F5503E2A0A}">
  <a:tblStyle styleId="{74F1A392-345D-493B-81FA-84F5503E2A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1702b067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1702b067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702b0673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702b0673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702b0673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702b0673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702b0673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702b0673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702b0673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702b0673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803708cf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803708cf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803708c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803708c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702b0673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702b0673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5d87b41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5d87b41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5d87b41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5d87b41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702b067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702b067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702b0673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702b0673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5d87b41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5d87b41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5d87b41a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5d87b41a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702b067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702b067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716ad30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716ad30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 330 Case Study Part 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By Benja</a:t>
            </a:r>
            <a:r>
              <a:rPr lang="en"/>
              <a:t>min Schussheim, John Lee, Joey Nolan, Ezra Odio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 Benefits and Drawbacks</a:t>
            </a:r>
            <a:endParaRPr/>
          </a:p>
        </p:txBody>
      </p:sp>
      <p:sp>
        <p:nvSpPr>
          <p:cNvPr id="118" name="Google Shape;118;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Benefits</a:t>
            </a:r>
            <a:endParaRPr b="1"/>
          </a:p>
          <a:p>
            <a:pPr indent="0" lvl="0" marL="0" rtl="0" algn="l">
              <a:spcBef>
                <a:spcPts val="1200"/>
              </a:spcBef>
              <a:spcAft>
                <a:spcPts val="0"/>
              </a:spcAft>
              <a:buNone/>
            </a:pPr>
            <a:r>
              <a:rPr lang="en"/>
              <a:t>Our TS-greedy algorithm runs efficiently and finds a good trajectory simplification. This algorithm is very useful for large data sets, where slower runtimes will be significantly more expensive.</a:t>
            </a:r>
            <a:endParaRPr/>
          </a:p>
          <a:p>
            <a:pPr indent="0" lvl="0" marL="0" rtl="0" algn="l">
              <a:spcBef>
                <a:spcPts val="1200"/>
              </a:spcBef>
              <a:spcAft>
                <a:spcPts val="0"/>
              </a:spcAft>
              <a:buNone/>
            </a:pPr>
            <a:r>
              <a:rPr b="1" lang="en"/>
              <a:t>Drawbacks</a:t>
            </a:r>
            <a:endParaRPr b="1"/>
          </a:p>
          <a:p>
            <a:pPr indent="0" lvl="0" marL="0" rtl="0" algn="l">
              <a:spcBef>
                <a:spcPts val="1200"/>
              </a:spcBef>
              <a:spcAft>
                <a:spcPts val="0"/>
              </a:spcAft>
              <a:buNone/>
            </a:pPr>
            <a:r>
              <a:rPr lang="en"/>
              <a:t>Our TS-greedy algorithm does not provide the optimal trajectory simplification. If we had a lot of computing power and/or a smaller data set, we might want to use an algorithm with worse runtime to get better results. Additionally, the worst case of TS-greedy runtime is O(n</a:t>
            </a:r>
            <a:r>
              <a:rPr baseline="30000" lang="en"/>
              <a:t>2</a:t>
            </a:r>
            <a:r>
              <a:rPr lang="en"/>
              <a:t>), so there are some edge cases where the algorithm might not be that efficient.</a:t>
            </a:r>
            <a:endParaRPr/>
          </a:p>
          <a:p>
            <a:pPr indent="0" lvl="0" marL="0" rtl="0" algn="l">
              <a:spcBef>
                <a:spcPts val="1200"/>
              </a:spcBef>
              <a:spcAft>
                <a:spcPts val="0"/>
              </a:spcAft>
              <a:buNone/>
            </a:pPr>
            <a:r>
              <a:rPr b="1" lang="en"/>
              <a:t>Avenues for Future Improvement</a:t>
            </a:r>
            <a:endParaRPr b="1"/>
          </a:p>
          <a:p>
            <a:pPr indent="0" lvl="0" marL="0" rtl="0" algn="l">
              <a:spcBef>
                <a:spcPts val="1200"/>
              </a:spcBef>
              <a:spcAft>
                <a:spcPts val="1200"/>
              </a:spcAft>
              <a:buNone/>
            </a:pPr>
            <a:r>
              <a:rPr lang="en"/>
              <a:t>We could test a </a:t>
            </a:r>
            <a:r>
              <a:rPr lang="en"/>
              <a:t>non greedy</a:t>
            </a:r>
            <a:r>
              <a:rPr lang="en"/>
              <a:t> approach on different sized datasets to determine when less accuracy becomes acceptable for a better runtime.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 ftw algorithm description</a:t>
            </a:r>
            <a:endParaRPr/>
          </a:p>
        </p:txBody>
      </p:sp>
      <p:sp>
        <p:nvSpPr>
          <p:cNvPr id="124" name="Google Shape;124;p23"/>
          <p:cNvSpPr txBox="1"/>
          <p:nvPr>
            <p:ph idx="1" type="body"/>
          </p:nvPr>
        </p:nvSpPr>
        <p:spPr>
          <a:xfrm>
            <a:off x="311700" y="964900"/>
            <a:ext cx="8520600" cy="389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Initialize two tables, D(i,j) and E(i,j)</a:t>
            </a:r>
            <a:endParaRPr/>
          </a:p>
          <a:p>
            <a:pPr indent="-317500" lvl="1" marL="914400" rtl="0" algn="l">
              <a:spcBef>
                <a:spcPts val="0"/>
              </a:spcBef>
              <a:spcAft>
                <a:spcPts val="0"/>
              </a:spcAft>
              <a:buSzPts val="1400"/>
              <a:buAutoNum type="alphaLcPeriod"/>
            </a:pPr>
            <a:r>
              <a:rPr lang="en"/>
              <a:t>D(i,j) represents the minimum value of simga_avg of all the points up to index i of trajectory P and all the points up to index j of trajectory Q</a:t>
            </a:r>
            <a:endParaRPr/>
          </a:p>
          <a:p>
            <a:pPr indent="-317500" lvl="1" marL="914400" rtl="0" algn="l">
              <a:spcBef>
                <a:spcPts val="0"/>
              </a:spcBef>
              <a:spcAft>
                <a:spcPts val="0"/>
              </a:spcAft>
              <a:buSzPts val="1400"/>
              <a:buAutoNum type="alphaLcPeriod"/>
            </a:pPr>
            <a:r>
              <a:rPr lang="en"/>
              <a:t>E(i,j) represents |E| of the optimal assignments for sigma_avg in D(i,j)</a:t>
            </a:r>
            <a:endParaRPr/>
          </a:p>
          <a:p>
            <a:pPr indent="-342900" lvl="0" marL="457200" rtl="0" algn="l">
              <a:spcBef>
                <a:spcPts val="0"/>
              </a:spcBef>
              <a:spcAft>
                <a:spcPts val="0"/>
              </a:spcAft>
              <a:buSzPts val="1800"/>
              <a:buAutoNum type="arabicPeriod"/>
            </a:pPr>
            <a:r>
              <a:rPr lang="en"/>
              <a:t>Iterate through all cells and populate the tables according to the recurrence relations</a:t>
            </a:r>
            <a:endParaRPr/>
          </a:p>
          <a:p>
            <a:pPr indent="-317500" lvl="1" marL="914400" rtl="0" algn="l">
              <a:spcBef>
                <a:spcPts val="0"/>
              </a:spcBef>
              <a:spcAft>
                <a:spcPts val="0"/>
              </a:spcAft>
              <a:buSzPts val="1400"/>
              <a:buAutoNum type="alphaLcPeriod"/>
            </a:pPr>
            <a:r>
              <a:rPr lang="en"/>
              <a:t>D(i,j) = min( d1, d2, d3 )</a:t>
            </a:r>
            <a:endParaRPr/>
          </a:p>
          <a:p>
            <a:pPr indent="-317500" lvl="2" marL="1371600" rtl="0" algn="l">
              <a:spcBef>
                <a:spcPts val="0"/>
              </a:spcBef>
              <a:spcAft>
                <a:spcPts val="0"/>
              </a:spcAft>
              <a:buSzPts val="1400"/>
              <a:buAutoNum type="romanLcPeriod"/>
            </a:pPr>
            <a:r>
              <a:rPr lang="en"/>
              <a:t>d1 = (</a:t>
            </a:r>
            <a:r>
              <a:rPr lang="en"/>
              <a:t>dist2(P[i], Q[j]) + D(i-1, j)) / (E(i-1, j) + 1)</a:t>
            </a:r>
            <a:endParaRPr/>
          </a:p>
          <a:p>
            <a:pPr indent="-317500" lvl="2" marL="1371600" rtl="0" algn="l">
              <a:spcBef>
                <a:spcPts val="0"/>
              </a:spcBef>
              <a:spcAft>
                <a:spcPts val="0"/>
              </a:spcAft>
              <a:buSzPts val="1400"/>
              <a:buAutoNum type="romanLcPeriod"/>
            </a:pPr>
            <a:r>
              <a:rPr lang="en"/>
              <a:t>d2 = (dist2(P[i], Q[j]) + D(i, j-1)) / (E(i, j-1) + 1)</a:t>
            </a:r>
            <a:endParaRPr/>
          </a:p>
          <a:p>
            <a:pPr indent="-317500" lvl="2" marL="1371600" rtl="0" algn="l">
              <a:spcBef>
                <a:spcPts val="0"/>
              </a:spcBef>
              <a:spcAft>
                <a:spcPts val="0"/>
              </a:spcAft>
              <a:buSzPts val="1400"/>
              <a:buAutoNum type="romanLcPeriod"/>
            </a:pPr>
            <a:r>
              <a:rPr lang="en"/>
              <a:t>d1 = (dist2(P[i], Q[j]) + D(i-1, j-1)) / (E(i-1, j-1) + 1)</a:t>
            </a:r>
            <a:endParaRPr/>
          </a:p>
          <a:p>
            <a:pPr indent="-317500" lvl="1" marL="914400" rtl="0" algn="l">
              <a:spcBef>
                <a:spcPts val="0"/>
              </a:spcBef>
              <a:spcAft>
                <a:spcPts val="0"/>
              </a:spcAft>
              <a:buSzPts val="1400"/>
              <a:buAutoNum type="alphaLcPeriod"/>
            </a:pPr>
            <a:r>
              <a:rPr lang="en"/>
              <a:t>E(i,j) = 1 + E(i*, j*) where i*, j* are the coordinates of of the minimum value cell for the computation for D(i,j)</a:t>
            </a:r>
            <a:endParaRPr/>
          </a:p>
          <a:p>
            <a:pPr indent="-342900" lvl="0" marL="457200" rtl="0" algn="l">
              <a:spcBef>
                <a:spcPts val="0"/>
              </a:spcBef>
              <a:spcAft>
                <a:spcPts val="0"/>
              </a:spcAft>
              <a:buSzPts val="1800"/>
              <a:buAutoNum type="arabicPeriod"/>
            </a:pPr>
            <a:r>
              <a:rPr lang="en"/>
              <a:t>Retrace the optimal solution and record the distances between each assignment pair</a:t>
            </a:r>
            <a:endParaRPr/>
          </a:p>
          <a:p>
            <a:pPr indent="-342900" lvl="0" marL="457200" rtl="0" algn="l">
              <a:spcBef>
                <a:spcPts val="0"/>
              </a:spcBef>
              <a:spcAft>
                <a:spcPts val="0"/>
              </a:spcAft>
              <a:buSzPts val="1800"/>
              <a:buAutoNum type="arabicPeriod"/>
            </a:pPr>
            <a:r>
              <a:rPr lang="en"/>
              <a:t>Return D(n-1, m-1) / E(n-1, m-1)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Task 3 - fd algorithm description</a:t>
            </a:r>
            <a:endParaRPr/>
          </a:p>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Initialize a table D(i,j)</a:t>
            </a:r>
            <a:endParaRPr/>
          </a:p>
          <a:p>
            <a:pPr indent="-317500" lvl="1" marL="914400" rtl="0" algn="l">
              <a:spcBef>
                <a:spcPts val="0"/>
              </a:spcBef>
              <a:spcAft>
                <a:spcPts val="0"/>
              </a:spcAft>
              <a:buSzPts val="1400"/>
              <a:buAutoNum type="alphaLcPeriod"/>
            </a:pPr>
            <a:r>
              <a:rPr lang="en"/>
              <a:t>D(i,j) represents the minimum value of sigma_max of all the points up to index i of trajectory P and all the points up to index j of trajectory Q</a:t>
            </a:r>
            <a:endParaRPr/>
          </a:p>
          <a:p>
            <a:pPr indent="-342900" lvl="0" marL="457200" rtl="0" algn="l">
              <a:spcBef>
                <a:spcPts val="0"/>
              </a:spcBef>
              <a:spcAft>
                <a:spcPts val="0"/>
              </a:spcAft>
              <a:buSzPts val="1800"/>
              <a:buAutoNum type="arabicPeriod"/>
            </a:pPr>
            <a:r>
              <a:rPr lang="en"/>
              <a:t>Iterate through all cells and populate the tables according to the recurrence relations</a:t>
            </a:r>
            <a:endParaRPr/>
          </a:p>
          <a:p>
            <a:pPr indent="-317500" lvl="1" marL="914400" rtl="0" algn="l">
              <a:spcBef>
                <a:spcPts val="0"/>
              </a:spcBef>
              <a:spcAft>
                <a:spcPts val="0"/>
              </a:spcAft>
              <a:buSzPts val="1400"/>
              <a:buAutoNum type="alphaLcPeriod"/>
            </a:pPr>
            <a:r>
              <a:rPr lang="en"/>
              <a:t>D(i,j) = min( d1, d2, d3 )</a:t>
            </a:r>
            <a:endParaRPr/>
          </a:p>
          <a:p>
            <a:pPr indent="-317500" lvl="2" marL="1371600" rtl="0" algn="l">
              <a:spcBef>
                <a:spcPts val="0"/>
              </a:spcBef>
              <a:spcAft>
                <a:spcPts val="0"/>
              </a:spcAft>
              <a:buSzPts val="1400"/>
              <a:buAutoNum type="romanLcPeriod"/>
            </a:pPr>
            <a:r>
              <a:rPr lang="en"/>
              <a:t>d1 = max(dist(P[i], Q[j]), D(i-1, j))</a:t>
            </a:r>
            <a:endParaRPr/>
          </a:p>
          <a:p>
            <a:pPr indent="-317500" lvl="2" marL="1371600" rtl="0" algn="l">
              <a:spcBef>
                <a:spcPts val="0"/>
              </a:spcBef>
              <a:spcAft>
                <a:spcPts val="0"/>
              </a:spcAft>
              <a:buSzPts val="1400"/>
              <a:buAutoNum type="romanLcPeriod"/>
            </a:pPr>
            <a:r>
              <a:rPr lang="en"/>
              <a:t>d2 = max(dist(P[i], Q[j]), D(i, j-1))</a:t>
            </a:r>
            <a:endParaRPr/>
          </a:p>
          <a:p>
            <a:pPr indent="-317500" lvl="2" marL="1371600" rtl="0" algn="l">
              <a:spcBef>
                <a:spcPts val="0"/>
              </a:spcBef>
              <a:spcAft>
                <a:spcPts val="0"/>
              </a:spcAft>
              <a:buSzPts val="1400"/>
              <a:buAutoNum type="romanLcPeriod"/>
            </a:pPr>
            <a:r>
              <a:rPr lang="en"/>
              <a:t>d3 = max(dist(P[i], Q[j]), D(i-1, j-1))</a:t>
            </a:r>
            <a:endParaRPr/>
          </a:p>
          <a:p>
            <a:pPr indent="-342900" lvl="0" marL="457200" rtl="0" algn="l">
              <a:spcBef>
                <a:spcPts val="0"/>
              </a:spcBef>
              <a:spcAft>
                <a:spcPts val="0"/>
              </a:spcAft>
              <a:buSzPts val="1800"/>
              <a:buAutoNum type="arabicPeriod"/>
            </a:pPr>
            <a:r>
              <a:rPr lang="en"/>
              <a:t>Retrace the optimal solution and record the distances between each assignment pair</a:t>
            </a:r>
            <a:endParaRPr/>
          </a:p>
          <a:p>
            <a:pPr indent="-342900" lvl="0" marL="457200" rtl="0" algn="l">
              <a:spcBef>
                <a:spcPts val="0"/>
              </a:spcBef>
              <a:spcAft>
                <a:spcPts val="0"/>
              </a:spcAft>
              <a:buSzPts val="1800"/>
              <a:buAutoNum type="arabicPeriod"/>
            </a:pPr>
            <a:r>
              <a:rPr lang="en"/>
              <a:t>Return D(n-1, m-1)</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algorithms run in O(nm) time and O(nm) space because either one or two tables of dimension n x m are being created. Then the algorithm iterates through each cell of the table and populates it with the recurrence relation.</a:t>
            </a:r>
            <a:endParaRPr/>
          </a:p>
        </p:txBody>
      </p:sp>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Task 3 - ftw and df runtime</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 Original Trajectories Experimental Results</a:t>
            </a:r>
            <a:endParaRPr/>
          </a:p>
        </p:txBody>
      </p:sp>
      <p:pic>
        <p:nvPicPr>
          <p:cNvPr id="142" name="Google Shape;142;p26"/>
          <p:cNvPicPr preferRelativeResize="0"/>
          <p:nvPr/>
        </p:nvPicPr>
        <p:blipFill>
          <a:blip r:embed="rId3">
            <a:alphaModFix/>
          </a:blip>
          <a:stretch>
            <a:fillRect/>
          </a:stretch>
        </p:blipFill>
        <p:spPr>
          <a:xfrm>
            <a:off x="244900" y="1017725"/>
            <a:ext cx="3177500" cy="2302675"/>
          </a:xfrm>
          <a:prstGeom prst="rect">
            <a:avLst/>
          </a:prstGeom>
          <a:noFill/>
          <a:ln>
            <a:noFill/>
          </a:ln>
        </p:spPr>
      </p:pic>
      <p:pic>
        <p:nvPicPr>
          <p:cNvPr id="143" name="Google Shape;143;p26"/>
          <p:cNvPicPr preferRelativeResize="0"/>
          <p:nvPr/>
        </p:nvPicPr>
        <p:blipFill>
          <a:blip r:embed="rId4">
            <a:alphaModFix/>
          </a:blip>
          <a:stretch>
            <a:fillRect/>
          </a:stretch>
        </p:blipFill>
        <p:spPr>
          <a:xfrm>
            <a:off x="3238825" y="2676525"/>
            <a:ext cx="2972964" cy="2302674"/>
          </a:xfrm>
          <a:prstGeom prst="rect">
            <a:avLst/>
          </a:prstGeom>
          <a:noFill/>
          <a:ln>
            <a:noFill/>
          </a:ln>
        </p:spPr>
      </p:pic>
      <p:pic>
        <p:nvPicPr>
          <p:cNvPr id="144" name="Google Shape;144;p26"/>
          <p:cNvPicPr preferRelativeResize="0"/>
          <p:nvPr/>
        </p:nvPicPr>
        <p:blipFill>
          <a:blip r:embed="rId5">
            <a:alphaModFix/>
          </a:blip>
          <a:stretch>
            <a:fillRect/>
          </a:stretch>
        </p:blipFill>
        <p:spPr>
          <a:xfrm>
            <a:off x="6211802" y="1070575"/>
            <a:ext cx="2932208" cy="2196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3 - Simplified Trajectories Experimental Results</a:t>
            </a:r>
            <a:endParaRPr/>
          </a:p>
        </p:txBody>
      </p:sp>
      <p:pic>
        <p:nvPicPr>
          <p:cNvPr id="150" name="Google Shape;150;p27"/>
          <p:cNvPicPr preferRelativeResize="0"/>
          <p:nvPr/>
        </p:nvPicPr>
        <p:blipFill>
          <a:blip r:embed="rId3">
            <a:alphaModFix/>
          </a:blip>
          <a:stretch>
            <a:fillRect/>
          </a:stretch>
        </p:blipFill>
        <p:spPr>
          <a:xfrm>
            <a:off x="1930913" y="1061525"/>
            <a:ext cx="5282182" cy="3820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Task 3 - Benefits and Drawbacks</a:t>
            </a:r>
            <a:endParaRPr/>
          </a:p>
        </p:txBody>
      </p:sp>
      <p:sp>
        <p:nvSpPr>
          <p:cNvPr id="156" name="Google Shape;156;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a:t>
            </a:r>
            <a:endParaRPr/>
          </a:p>
          <a:p>
            <a:pPr indent="-317500" lvl="0" marL="457200" rtl="0" algn="l">
              <a:spcBef>
                <a:spcPts val="1200"/>
              </a:spcBef>
              <a:spcAft>
                <a:spcPts val="0"/>
              </a:spcAft>
              <a:buSzPts val="1400"/>
              <a:buChar char="●"/>
            </a:pPr>
            <a:r>
              <a:rPr lang="en"/>
              <a:t>Efficient runtime for comparing small numbers of trajectories</a:t>
            </a:r>
            <a:endParaRPr/>
          </a:p>
          <a:p>
            <a:pPr indent="-317500" lvl="0" marL="457200" rtl="0" algn="l">
              <a:spcBef>
                <a:spcPts val="0"/>
              </a:spcBef>
              <a:spcAft>
                <a:spcPts val="0"/>
              </a:spcAft>
              <a:buSzPts val="1400"/>
              <a:buChar char="●"/>
            </a:pPr>
            <a:r>
              <a:rPr lang="en"/>
              <a:t>Produces optimal result</a:t>
            </a:r>
            <a:endParaRPr/>
          </a:p>
        </p:txBody>
      </p:sp>
      <p:sp>
        <p:nvSpPr>
          <p:cNvPr id="157" name="Google Shape;157;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Drawbacks:</a:t>
            </a:r>
            <a:endParaRPr/>
          </a:p>
          <a:p>
            <a:pPr indent="-317500" lvl="0" marL="457200" rtl="0" algn="l">
              <a:spcBef>
                <a:spcPts val="1200"/>
              </a:spcBef>
              <a:spcAft>
                <a:spcPts val="0"/>
              </a:spcAft>
              <a:buSzPts val="1400"/>
              <a:buChar char="●"/>
            </a:pPr>
            <a:r>
              <a:rPr lang="en"/>
              <a:t>Not feasible to compare the similarities of every pair of trajectories</a:t>
            </a:r>
            <a:endParaRPr/>
          </a:p>
          <a:p>
            <a:pPr indent="-317500" lvl="0" marL="457200" rtl="0" algn="l">
              <a:spcBef>
                <a:spcPts val="0"/>
              </a:spcBef>
              <a:spcAft>
                <a:spcPts val="0"/>
              </a:spcAft>
              <a:buSzPts val="1400"/>
              <a:buChar char="●"/>
            </a:pPr>
            <a:r>
              <a:rPr lang="en"/>
              <a:t>Uses O(nm) space when the algorithm could be optimized to use O(min(m,n)) space for the forward pass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Member Contributions</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Benji: Task 1 and 3, slides</a:t>
            </a:r>
            <a:endParaRPr/>
          </a:p>
          <a:p>
            <a:pPr indent="0" lvl="0" marL="0" rtl="0" algn="l">
              <a:spcBef>
                <a:spcPts val="1200"/>
              </a:spcBef>
              <a:spcAft>
                <a:spcPts val="0"/>
              </a:spcAft>
              <a:buNone/>
            </a:pPr>
            <a:r>
              <a:rPr lang="en"/>
              <a:t>Joey: Task 2, slides</a:t>
            </a:r>
            <a:r>
              <a:rPr lang="en"/>
              <a:t>, code commenting, README</a:t>
            </a:r>
            <a:endParaRPr/>
          </a:p>
          <a:p>
            <a:pPr indent="0" lvl="0" marL="0" rtl="0" algn="l">
              <a:spcBef>
                <a:spcPts val="1200"/>
              </a:spcBef>
              <a:spcAft>
                <a:spcPts val="0"/>
              </a:spcAft>
              <a:buNone/>
            </a:pPr>
            <a:r>
              <a:rPr lang="en"/>
              <a:t>Ezra: Tasks 1 and 2, slides</a:t>
            </a:r>
            <a:endParaRPr/>
          </a:p>
          <a:p>
            <a:pPr indent="0" lvl="0" marL="0" rtl="0" algn="l">
              <a:spcBef>
                <a:spcPts val="1200"/>
              </a:spcBef>
              <a:spcAft>
                <a:spcPts val="1200"/>
              </a:spcAft>
              <a:buNone/>
            </a:pPr>
            <a:r>
              <a:rPr lang="en"/>
              <a:t>John: Task 2 greedy algorithm (code, slides)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 Density Function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a:t>How do we pre-process our data?</a:t>
            </a:r>
            <a:endParaRPr b="1"/>
          </a:p>
          <a:p>
            <a:pPr indent="0" lvl="0" marL="0" rtl="0" algn="l">
              <a:spcBef>
                <a:spcPts val="1200"/>
              </a:spcBef>
              <a:spcAft>
                <a:spcPts val="0"/>
              </a:spcAft>
              <a:buNone/>
            </a:pPr>
            <a:r>
              <a:rPr lang="en"/>
              <a:t>First, we divide the map into squares of side length r. Then, we loop through all the points and, for each point, find what square it’s in and increment the value associated with that square by one. We do this by creating a 2d array that stores the point count for each square. We return this 2d array and a sorted version of the 2d array. The runtime for the pre-processing algorithm is O(nlogn) since we sort the 2d array at the end (where n is the number of squares in the grid).</a:t>
            </a:r>
            <a:endParaRPr/>
          </a:p>
          <a:p>
            <a:pPr indent="0" lvl="0" marL="0" rtl="0" algn="l">
              <a:spcBef>
                <a:spcPts val="1200"/>
              </a:spcBef>
              <a:spcAft>
                <a:spcPts val="0"/>
              </a:spcAft>
              <a:buNone/>
            </a:pPr>
            <a:r>
              <a:rPr b="1" lang="en"/>
              <a:t>What does the density function do?</a:t>
            </a:r>
            <a:endParaRPr b="1"/>
          </a:p>
          <a:p>
            <a:pPr indent="0" lvl="0" marL="0" rtl="0" algn="l">
              <a:spcBef>
                <a:spcPts val="1200"/>
              </a:spcBef>
              <a:spcAft>
                <a:spcPts val="0"/>
              </a:spcAft>
              <a:buNone/>
            </a:pPr>
            <a:r>
              <a:rPr lang="en"/>
              <a:t>The density </a:t>
            </a:r>
            <a:r>
              <a:rPr lang="en"/>
              <a:t>function takes in a point p and radius r (this r value is the same as the one we use to pre-process our data). The function then determines which square from our pre-processing the point p falls into and returns the point count of this square. The time complexity of this function is O(1), as we return a specific value from the 2d array created during our pre-processing.</a:t>
            </a:r>
            <a:endParaRPr/>
          </a:p>
          <a:p>
            <a:pPr indent="0" lvl="0" marL="0" rtl="0" algn="l">
              <a:spcBef>
                <a:spcPts val="1200"/>
              </a:spcBef>
              <a:spcAft>
                <a:spcPts val="0"/>
              </a:spcAft>
              <a:buNone/>
            </a:pPr>
            <a:r>
              <a:rPr b="1" lang="en"/>
              <a:t>Why design density function with squares?</a:t>
            </a:r>
            <a:endParaRPr b="1"/>
          </a:p>
          <a:p>
            <a:pPr indent="0" lvl="0" marL="0" rtl="0" algn="l">
              <a:spcBef>
                <a:spcPts val="1200"/>
              </a:spcBef>
              <a:spcAft>
                <a:spcPts val="0"/>
              </a:spcAft>
              <a:buNone/>
            </a:pPr>
            <a:r>
              <a:rPr lang="en"/>
              <a:t>We decided to use a square around point p rather than a circle because we’re working with data from Beijing, which is laid out in a grid. Therefore, we felt that it’d be more beneficial to understand density in terms of squares rather than circles.</a:t>
            </a:r>
            <a:endParaRPr/>
          </a:p>
          <a:p>
            <a:pPr indent="0" lvl="0" marL="0" rtl="0" algn="l">
              <a:spcBef>
                <a:spcPts val="1200"/>
              </a:spcBef>
              <a:spcAft>
                <a:spcPts val="0"/>
              </a:spcAft>
              <a:buNone/>
            </a:pPr>
            <a:r>
              <a:rPr b="1" lang="en"/>
              <a:t>Example of density calculation:</a:t>
            </a:r>
            <a:endParaRPr b="1"/>
          </a:p>
          <a:p>
            <a:pPr indent="0" lvl="0" marL="0" rtl="0" algn="l">
              <a:lnSpc>
                <a:spcPct val="135000"/>
              </a:lnSpc>
              <a:spcBef>
                <a:spcPts val="1200"/>
              </a:spcBef>
              <a:spcAft>
                <a:spcPts val="0"/>
              </a:spcAft>
              <a:buClr>
                <a:schemeClr val="dk1"/>
              </a:buClr>
              <a:buSzPct val="61111"/>
              <a:buFont typeface="Arial"/>
              <a:buNone/>
            </a:pPr>
            <a:r>
              <a:rPr lang="en"/>
              <a:t>p = points[10000]</a:t>
            </a:r>
            <a:endParaRPr/>
          </a:p>
          <a:p>
            <a:pPr indent="0" lvl="0" marL="0" rtl="0" algn="l">
              <a:lnSpc>
                <a:spcPct val="135000"/>
              </a:lnSpc>
              <a:spcBef>
                <a:spcPts val="0"/>
              </a:spcBef>
              <a:spcAft>
                <a:spcPts val="0"/>
              </a:spcAft>
              <a:buClr>
                <a:schemeClr val="dk1"/>
              </a:buClr>
              <a:buSzPct val="61111"/>
              <a:buFont typeface="Arial"/>
              <a:buNone/>
            </a:pPr>
            <a:r>
              <a:rPr lang="en"/>
              <a:t>#Point(date='2009-12-24 06:23:31', id='163-20091224024334', x=2.597577, y=3.440068)</a:t>
            </a:r>
            <a:endParaRPr/>
          </a:p>
          <a:p>
            <a:pPr indent="0" lvl="0" marL="0" rtl="0" algn="l">
              <a:lnSpc>
                <a:spcPct val="135000"/>
              </a:lnSpc>
              <a:spcBef>
                <a:spcPts val="0"/>
              </a:spcBef>
              <a:spcAft>
                <a:spcPts val="0"/>
              </a:spcAft>
              <a:buNone/>
            </a:pPr>
            <a:r>
              <a:rPr lang="en"/>
              <a:t>density(p, r=2.)</a:t>
            </a:r>
            <a:endParaRPr/>
          </a:p>
          <a:p>
            <a:pPr indent="0" lvl="0" marL="0" rtl="0" algn="l">
              <a:lnSpc>
                <a:spcPct val="135000"/>
              </a:lnSpc>
              <a:spcBef>
                <a:spcPts val="0"/>
              </a:spcBef>
              <a:spcAft>
                <a:spcPts val="0"/>
              </a:spcAft>
              <a:buNone/>
            </a:pPr>
            <a:r>
              <a:rPr lang="en"/>
              <a:t>#returns 1281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 Hubs Procedure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50"/>
              <a:t>What does the Hubs function do?</a:t>
            </a:r>
            <a:endParaRPr b="1" sz="1250"/>
          </a:p>
          <a:p>
            <a:pPr indent="0" lvl="0" marL="0" rtl="0" algn="l">
              <a:spcBef>
                <a:spcPts val="1200"/>
              </a:spcBef>
              <a:spcAft>
                <a:spcPts val="0"/>
              </a:spcAft>
              <a:buClr>
                <a:schemeClr val="dk1"/>
              </a:buClr>
              <a:buSzPts val="1100"/>
              <a:buFont typeface="Arial"/>
              <a:buNone/>
            </a:pPr>
            <a:r>
              <a:rPr lang="en" sz="1250"/>
              <a:t>The hubs function takes in the list of points, the number of hubs (k), and the radius of the hubs (r). The hubs function then returns the coordinates of the center points of the k squares in our grid with the largest densities. The side length of each square in the grid computed during pre-processing is r, ensuring that the hubs do not overlap.</a:t>
            </a:r>
            <a:endParaRPr sz="1250"/>
          </a:p>
          <a:p>
            <a:pPr indent="0" lvl="0" marL="0" rtl="0" algn="l">
              <a:spcBef>
                <a:spcPts val="1200"/>
              </a:spcBef>
              <a:spcAft>
                <a:spcPts val="0"/>
              </a:spcAft>
              <a:buNone/>
            </a:pPr>
            <a:r>
              <a:rPr b="1" lang="en" sz="1250"/>
              <a:t>How long does the Hubs function take?</a:t>
            </a:r>
            <a:endParaRPr b="1" sz="1250"/>
          </a:p>
          <a:p>
            <a:pPr indent="0" lvl="0" marL="0" rtl="0" algn="l">
              <a:spcBef>
                <a:spcPts val="1200"/>
              </a:spcBef>
              <a:spcAft>
                <a:spcPts val="1200"/>
              </a:spcAft>
              <a:buClr>
                <a:schemeClr val="dk1"/>
              </a:buClr>
              <a:buSzPts val="1100"/>
              <a:buFont typeface="Arial"/>
              <a:buNone/>
            </a:pPr>
            <a:r>
              <a:rPr lang="en" sz="1250"/>
              <a:t>The time complexity of the hubs function is O(1) because we are returning the largest k (a constant) values in the sorted grid that is created during pre-processing.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 </a:t>
            </a:r>
            <a:r>
              <a:rPr lang="en"/>
              <a:t>Experimental</a:t>
            </a:r>
            <a:r>
              <a:rPr lang="en"/>
              <a:t> Results pt.1</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1152475"/>
            <a:ext cx="3581775" cy="1602625"/>
          </a:xfrm>
          <a:prstGeom prst="rect">
            <a:avLst/>
          </a:prstGeom>
          <a:noFill/>
          <a:ln>
            <a:noFill/>
          </a:ln>
        </p:spPr>
      </p:pic>
      <p:pic>
        <p:nvPicPr>
          <p:cNvPr id="75" name="Google Shape;75;p16"/>
          <p:cNvPicPr preferRelativeResize="0"/>
          <p:nvPr/>
        </p:nvPicPr>
        <p:blipFill>
          <a:blip r:embed="rId4">
            <a:alphaModFix/>
          </a:blip>
          <a:stretch>
            <a:fillRect/>
          </a:stretch>
        </p:blipFill>
        <p:spPr>
          <a:xfrm>
            <a:off x="311700" y="2755100"/>
            <a:ext cx="3581786" cy="1602625"/>
          </a:xfrm>
          <a:prstGeom prst="rect">
            <a:avLst/>
          </a:prstGeom>
          <a:noFill/>
          <a:ln>
            <a:noFill/>
          </a:ln>
        </p:spPr>
      </p:pic>
      <p:pic>
        <p:nvPicPr>
          <p:cNvPr id="76" name="Google Shape;76;p16"/>
          <p:cNvPicPr preferRelativeResize="0"/>
          <p:nvPr/>
        </p:nvPicPr>
        <p:blipFill>
          <a:blip r:embed="rId5">
            <a:alphaModFix/>
          </a:blip>
          <a:stretch>
            <a:fillRect/>
          </a:stretch>
        </p:blipFill>
        <p:spPr>
          <a:xfrm>
            <a:off x="4280225" y="1152475"/>
            <a:ext cx="3581775" cy="1602625"/>
          </a:xfrm>
          <a:prstGeom prst="rect">
            <a:avLst/>
          </a:prstGeom>
          <a:noFill/>
          <a:ln>
            <a:noFill/>
          </a:ln>
        </p:spPr>
      </p:pic>
      <p:pic>
        <p:nvPicPr>
          <p:cNvPr id="77" name="Google Shape;77;p16"/>
          <p:cNvPicPr preferRelativeResize="0"/>
          <p:nvPr/>
        </p:nvPicPr>
        <p:blipFill>
          <a:blip r:embed="rId6">
            <a:alphaModFix/>
          </a:blip>
          <a:stretch>
            <a:fillRect/>
          </a:stretch>
        </p:blipFill>
        <p:spPr>
          <a:xfrm>
            <a:off x="4330000" y="2716675"/>
            <a:ext cx="3581775" cy="16026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 Experimental Results pt.2</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0" y="1152475"/>
            <a:ext cx="3810249" cy="1499200"/>
          </a:xfrm>
          <a:prstGeom prst="rect">
            <a:avLst/>
          </a:prstGeom>
          <a:noFill/>
          <a:ln>
            <a:noFill/>
          </a:ln>
        </p:spPr>
      </p:pic>
      <p:pic>
        <p:nvPicPr>
          <p:cNvPr id="85" name="Google Shape;85;p17"/>
          <p:cNvPicPr preferRelativeResize="0"/>
          <p:nvPr/>
        </p:nvPicPr>
        <p:blipFill>
          <a:blip r:embed="rId4">
            <a:alphaModFix/>
          </a:blip>
          <a:stretch>
            <a:fillRect/>
          </a:stretch>
        </p:blipFill>
        <p:spPr>
          <a:xfrm>
            <a:off x="311700" y="2651675"/>
            <a:ext cx="3810249" cy="1499202"/>
          </a:xfrm>
          <a:prstGeom prst="rect">
            <a:avLst/>
          </a:prstGeom>
          <a:noFill/>
          <a:ln>
            <a:noFill/>
          </a:ln>
        </p:spPr>
      </p:pic>
      <p:pic>
        <p:nvPicPr>
          <p:cNvPr id="86" name="Google Shape;86;p17"/>
          <p:cNvPicPr preferRelativeResize="0"/>
          <p:nvPr/>
        </p:nvPicPr>
        <p:blipFill>
          <a:blip r:embed="rId5">
            <a:alphaModFix/>
          </a:blip>
          <a:stretch>
            <a:fillRect/>
          </a:stretch>
        </p:blipFill>
        <p:spPr>
          <a:xfrm>
            <a:off x="4121950" y="1655025"/>
            <a:ext cx="4659776" cy="1833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1 - Benefits and Drawbacks of Our Approach</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Benefits</a:t>
            </a:r>
            <a:endParaRPr/>
          </a:p>
          <a:p>
            <a:pPr indent="0" lvl="0" marL="0" rtl="0" algn="l">
              <a:spcBef>
                <a:spcPts val="1200"/>
              </a:spcBef>
              <a:spcAft>
                <a:spcPts val="0"/>
              </a:spcAft>
              <a:buNone/>
            </a:pPr>
            <a:r>
              <a:rPr lang="en"/>
              <a:t>Our code runs in O(nlogn) time, so it runs efficiently on large amounts of data. This is useful because real-world trajectory data oftentimes contains lots of observations. Additionally, our code computes a reasonable solution as evidenced by our experimental trials.</a:t>
            </a:r>
            <a:endParaRPr/>
          </a:p>
          <a:p>
            <a:pPr indent="0" lvl="0" marL="0" rtl="0" algn="l">
              <a:spcBef>
                <a:spcPts val="1200"/>
              </a:spcBef>
              <a:spcAft>
                <a:spcPts val="0"/>
              </a:spcAft>
              <a:buNone/>
            </a:pPr>
            <a:r>
              <a:rPr b="1" lang="en"/>
              <a:t>Drawbacks</a:t>
            </a:r>
            <a:endParaRPr b="1"/>
          </a:p>
          <a:p>
            <a:pPr indent="0" lvl="0" marL="0" rtl="0" algn="l">
              <a:spcBef>
                <a:spcPts val="1200"/>
              </a:spcBef>
              <a:spcAft>
                <a:spcPts val="0"/>
              </a:spcAft>
              <a:buNone/>
            </a:pPr>
            <a:r>
              <a:rPr lang="en"/>
              <a:t>Because we optimized for efficiency rather than finding the best solution, there are likely better solutions than the one we find. If we were, say, building restaurants at each hub (or something else where we would be committing a lot of resources), we would likely opt for a more computationally-intensive algorithm to try and make sure our solution is as close to optimal as possible. Furthermore, it is possible that there will be many points far away from hubs. Depending on the use case, for example if we were building hospitals, this could be a problem.</a:t>
            </a:r>
            <a:endParaRPr/>
          </a:p>
          <a:p>
            <a:pPr indent="0" lvl="0" marL="0" rtl="0" algn="l">
              <a:spcBef>
                <a:spcPts val="1200"/>
              </a:spcBef>
              <a:spcAft>
                <a:spcPts val="0"/>
              </a:spcAft>
              <a:buNone/>
            </a:pPr>
            <a:r>
              <a:rPr b="1" lang="en"/>
              <a:t>Avenues for Future Improvements</a:t>
            </a:r>
            <a:endParaRPr b="1"/>
          </a:p>
          <a:p>
            <a:pPr indent="-300037" lvl="0" marL="457200" rtl="0" algn="l">
              <a:spcBef>
                <a:spcPts val="1200"/>
              </a:spcBef>
              <a:spcAft>
                <a:spcPts val="0"/>
              </a:spcAft>
              <a:buSzPct val="100000"/>
              <a:buChar char="●"/>
            </a:pPr>
            <a:r>
              <a:rPr lang="en"/>
              <a:t>We could add in a penalty for having data points that are really far from hubs. Depending on use case, this could be really important.</a:t>
            </a:r>
            <a:endParaRPr/>
          </a:p>
          <a:p>
            <a:pPr indent="-300037" lvl="0" marL="457200" rtl="0" algn="l">
              <a:spcBef>
                <a:spcPts val="0"/>
              </a:spcBef>
              <a:spcAft>
                <a:spcPts val="0"/>
              </a:spcAft>
              <a:buSzPct val="100000"/>
              <a:buChar char="●"/>
            </a:pPr>
            <a:r>
              <a:rPr lang="en"/>
              <a:t>We could look more in-depth at high-density areas to determine optimal hub placement. This could allow us to potentially use fewer hubs in this area and save some hubs for other locations.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 TS-greedy Algorithm</a:t>
            </a:r>
            <a:endParaRPr/>
          </a:p>
        </p:txBody>
      </p:sp>
      <p:sp>
        <p:nvSpPr>
          <p:cNvPr id="98" name="Google Shape;98;p19"/>
          <p:cNvSpPr txBox="1"/>
          <p:nvPr>
            <p:ph idx="1" type="body"/>
          </p:nvPr>
        </p:nvSpPr>
        <p:spPr>
          <a:xfrm>
            <a:off x="311700" y="1017725"/>
            <a:ext cx="8520600" cy="39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50"/>
              <a:t>Algorithm Overview</a:t>
            </a:r>
            <a:endParaRPr b="1" sz="1250"/>
          </a:p>
          <a:p>
            <a:pPr indent="0" lvl="0" marL="0" rtl="0" algn="l">
              <a:spcBef>
                <a:spcPts val="1200"/>
              </a:spcBef>
              <a:spcAft>
                <a:spcPts val="0"/>
              </a:spcAft>
              <a:buClr>
                <a:schemeClr val="dk1"/>
              </a:buClr>
              <a:buSzPts val="1100"/>
              <a:buFont typeface="Arial"/>
              <a:buNone/>
            </a:pPr>
            <a:r>
              <a:rPr lang="en" sz="1250"/>
              <a:t>The TS_greedy algorithm takes in a trajectory T, and an error ε, which is the maximum distance between a point on T and a line segment on the simplified trajectory T* supposed to be covering said point. The greedy algorithm draws the most basic simplification, a straight edge from the source to the end. Then, all distances from this edge to each point between the endpoints is computed. If the maximum distance in this list of distances is less than ε, a correct simplification has been found and the algorithm returns this edge. Otherwise, the algorithm takes this point which caused this max distance exceeding ε and uses it as a bound. The left sub-trajectory is recursed into with this same algorithm, bounded by the source and this point, while the right sub-trajectory is recursed into bounded by this point and the endpoint, essentially adding this point to the simplified trajectory. This is continued until the sub-trajectory is size 2, where no further simplification can happen, or the max distance is less than the error ε.</a:t>
            </a:r>
            <a:endParaRPr sz="1250"/>
          </a:p>
          <a:p>
            <a:pPr indent="0" lvl="0" marL="0" rtl="0" algn="l">
              <a:spcBef>
                <a:spcPts val="1200"/>
              </a:spcBef>
              <a:spcAft>
                <a:spcPts val="0"/>
              </a:spcAft>
              <a:buNone/>
            </a:pPr>
            <a:r>
              <a:rPr b="1" lang="en" sz="1250"/>
              <a:t>Runtime Complexity</a:t>
            </a:r>
            <a:endParaRPr b="1" sz="1250"/>
          </a:p>
          <a:p>
            <a:pPr indent="0" lvl="0" marL="0" rtl="0" algn="l">
              <a:spcBef>
                <a:spcPts val="1200"/>
              </a:spcBef>
              <a:spcAft>
                <a:spcPts val="1200"/>
              </a:spcAft>
              <a:buClr>
                <a:schemeClr val="dk1"/>
              </a:buClr>
              <a:buSzPts val="1100"/>
              <a:buFont typeface="Arial"/>
              <a:buNone/>
            </a:pPr>
            <a:r>
              <a:rPr lang="en" sz="1250"/>
              <a:t>The worst-case runtime complexity of the TS_greedy function is O(N^2). Finding the distances from an edge to each point runs in linear time and the worst-case would involve having to compare against each point in the trajectory, resulting in O(N^2). However, the trajectory is usually split in some way where the sub-trajectories are small enough of size (n/c), resulting in an overall runtime of O(n log 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 Experimental Results </a:t>
            </a:r>
            <a:endParaRPr/>
          </a:p>
        </p:txBody>
      </p:sp>
      <p:sp>
        <p:nvSpPr>
          <p:cNvPr id="104" name="Google Shape;104;p20"/>
          <p:cNvSpPr txBox="1"/>
          <p:nvPr>
            <p:ph idx="1" type="body"/>
          </p:nvPr>
        </p:nvSpPr>
        <p:spPr>
          <a:xfrm>
            <a:off x="311700" y="1850275"/>
            <a:ext cx="3903300" cy="221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Blue: Original Trajectory</a:t>
            </a:r>
            <a:endParaRPr/>
          </a:p>
          <a:p>
            <a:pPr indent="-342900" lvl="0" marL="457200" rtl="0" algn="l">
              <a:spcBef>
                <a:spcPts val="0"/>
              </a:spcBef>
              <a:spcAft>
                <a:spcPts val="0"/>
              </a:spcAft>
              <a:buSzPts val="1800"/>
              <a:buChar char="-"/>
            </a:pPr>
            <a:r>
              <a:rPr lang="en"/>
              <a:t>Green: Least forgiving (0.03 error)</a:t>
            </a:r>
            <a:endParaRPr/>
          </a:p>
          <a:p>
            <a:pPr indent="-342900" lvl="0" marL="457200" rtl="0" algn="l">
              <a:spcBef>
                <a:spcPts val="0"/>
              </a:spcBef>
              <a:spcAft>
                <a:spcPts val="0"/>
              </a:spcAft>
              <a:buSzPts val="1800"/>
              <a:buChar char="-"/>
            </a:pPr>
            <a:r>
              <a:rPr lang="en"/>
              <a:t>Orange: Medium forgiving (0.1 error)</a:t>
            </a:r>
            <a:endParaRPr/>
          </a:p>
          <a:p>
            <a:pPr indent="-342900" lvl="0" marL="457200" rtl="0" algn="l">
              <a:spcBef>
                <a:spcPts val="0"/>
              </a:spcBef>
              <a:spcAft>
                <a:spcPts val="0"/>
              </a:spcAft>
              <a:buSzPts val="1800"/>
              <a:buChar char="-"/>
            </a:pPr>
            <a:r>
              <a:rPr lang="en"/>
              <a:t>Red: Most forgiving (0.3 error)</a:t>
            </a:r>
            <a:endParaRPr/>
          </a:p>
        </p:txBody>
      </p:sp>
      <p:pic>
        <p:nvPicPr>
          <p:cNvPr id="105" name="Google Shape;105;p20"/>
          <p:cNvPicPr preferRelativeResize="0"/>
          <p:nvPr/>
        </p:nvPicPr>
        <p:blipFill>
          <a:blip r:embed="rId3">
            <a:alphaModFix/>
          </a:blip>
          <a:stretch>
            <a:fillRect/>
          </a:stretch>
        </p:blipFill>
        <p:spPr>
          <a:xfrm>
            <a:off x="4347125" y="1060574"/>
            <a:ext cx="4656325" cy="379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2 - Experimental Results </a:t>
            </a:r>
            <a:endParaRPr/>
          </a:p>
        </p:txBody>
      </p:sp>
      <p:sp>
        <p:nvSpPr>
          <p:cNvPr id="111" name="Google Shape;111;p21"/>
          <p:cNvSpPr txBox="1"/>
          <p:nvPr>
            <p:ph idx="1" type="body"/>
          </p:nvPr>
        </p:nvSpPr>
        <p:spPr>
          <a:xfrm>
            <a:off x="311700" y="1152475"/>
            <a:ext cx="3903300" cy="360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2" name="Google Shape;112;p21"/>
          <p:cNvGraphicFramePr/>
          <p:nvPr/>
        </p:nvGraphicFramePr>
        <p:xfrm>
          <a:off x="952500" y="1619250"/>
          <a:ext cx="3000000" cy="3000000"/>
        </p:xfrm>
        <a:graphic>
          <a:graphicData uri="http://schemas.openxmlformats.org/drawingml/2006/table">
            <a:tbl>
              <a:tblPr>
                <a:noFill/>
                <a:tableStyleId>{74F1A392-345D-493B-81FA-84F5503E2A0A}</a:tableStyleId>
              </a:tblPr>
              <a:tblGrid>
                <a:gridCol w="3619500"/>
                <a:gridCol w="3619500"/>
              </a:tblGrid>
              <a:tr h="538700">
                <a:tc>
                  <a:txBody>
                    <a:bodyPr/>
                    <a:lstStyle/>
                    <a:p>
                      <a:pPr indent="0" lvl="0" marL="0" rtl="0" algn="ctr">
                        <a:spcBef>
                          <a:spcPts val="0"/>
                        </a:spcBef>
                        <a:spcAft>
                          <a:spcPts val="0"/>
                        </a:spcAft>
                        <a:buNone/>
                      </a:pPr>
                      <a:r>
                        <a:rPr b="1" lang="en"/>
                        <a:t>Trajectory ID</a:t>
                      </a:r>
                      <a:endParaRPr b="1"/>
                    </a:p>
                  </a:txBody>
                  <a:tcPr marT="91425" marB="91425" marR="91425" marL="91425"/>
                </a:tc>
                <a:tc>
                  <a:txBody>
                    <a:bodyPr/>
                    <a:lstStyle/>
                    <a:p>
                      <a:pPr indent="0" lvl="0" marL="0" rtl="0" algn="ctr">
                        <a:spcBef>
                          <a:spcPts val="0"/>
                        </a:spcBef>
                        <a:spcAft>
                          <a:spcPts val="0"/>
                        </a:spcAft>
                        <a:buNone/>
                      </a:pPr>
                      <a:r>
                        <a:rPr b="1" lang="en"/>
                        <a:t>Compression Ratio</a:t>
                      </a:r>
                      <a:endParaRPr b="1"/>
                    </a:p>
                  </a:txBody>
                  <a:tcPr marT="91425" marB="91425" marR="91425" marL="91425"/>
                </a:tc>
              </a:tr>
              <a:tr h="538700">
                <a:tc>
                  <a:txBody>
                    <a:bodyPr/>
                    <a:lstStyle/>
                    <a:p>
                      <a:pPr indent="0" lvl="0" marL="0" rtl="0" algn="ctr">
                        <a:spcBef>
                          <a:spcPts val="0"/>
                        </a:spcBef>
                        <a:spcAft>
                          <a:spcPts val="0"/>
                        </a:spcAft>
                        <a:buNone/>
                      </a:pPr>
                      <a:r>
                        <a:rPr lang="en"/>
                        <a:t>128-20080503104400</a:t>
                      </a:r>
                      <a:endParaRPr/>
                    </a:p>
                  </a:txBody>
                  <a:tcPr marT="91425" marB="91425" marR="91425" marL="91425"/>
                </a:tc>
                <a:tc>
                  <a:txBody>
                    <a:bodyPr/>
                    <a:lstStyle/>
                    <a:p>
                      <a:pPr indent="0" lvl="0" marL="0" rtl="0" algn="ctr">
                        <a:spcBef>
                          <a:spcPts val="0"/>
                        </a:spcBef>
                        <a:spcAft>
                          <a:spcPts val="0"/>
                        </a:spcAft>
                        <a:buNone/>
                      </a:pPr>
                      <a:r>
                        <a:rPr lang="en"/>
                        <a:t>17.83</a:t>
                      </a:r>
                      <a:endParaRPr/>
                    </a:p>
                  </a:txBody>
                  <a:tcPr marT="91425" marB="91425" marR="91425" marL="91425"/>
                </a:tc>
              </a:tr>
              <a:tr h="538700">
                <a:tc>
                  <a:txBody>
                    <a:bodyPr/>
                    <a:lstStyle/>
                    <a:p>
                      <a:pPr indent="0" lvl="0" marL="0" rtl="0" algn="ctr">
                        <a:spcBef>
                          <a:spcPts val="0"/>
                        </a:spcBef>
                        <a:spcAft>
                          <a:spcPts val="0"/>
                        </a:spcAft>
                        <a:buNone/>
                      </a:pPr>
                      <a:r>
                        <a:rPr lang="en"/>
                        <a:t>010-20081016113953</a:t>
                      </a:r>
                      <a:endParaRPr/>
                    </a:p>
                  </a:txBody>
                  <a:tcPr marT="91425" marB="91425" marR="91425" marL="91425"/>
                </a:tc>
                <a:tc>
                  <a:txBody>
                    <a:bodyPr/>
                    <a:lstStyle/>
                    <a:p>
                      <a:pPr indent="0" lvl="0" marL="0" rtl="0" algn="ctr">
                        <a:spcBef>
                          <a:spcPts val="0"/>
                        </a:spcBef>
                        <a:spcAft>
                          <a:spcPts val="0"/>
                        </a:spcAft>
                        <a:buNone/>
                      </a:pPr>
                      <a:r>
                        <a:rPr lang="en"/>
                        <a:t>49.36</a:t>
                      </a:r>
                      <a:endParaRPr/>
                    </a:p>
                  </a:txBody>
                  <a:tcPr marT="91425" marB="91425" marR="91425" marL="91425"/>
                </a:tc>
              </a:tr>
              <a:tr h="538700">
                <a:tc>
                  <a:txBody>
                    <a:bodyPr/>
                    <a:lstStyle/>
                    <a:p>
                      <a:pPr indent="0" lvl="0" marL="0" rtl="0" algn="ctr">
                        <a:spcBef>
                          <a:spcPts val="0"/>
                        </a:spcBef>
                        <a:spcAft>
                          <a:spcPts val="0"/>
                        </a:spcAft>
                        <a:buNone/>
                      </a:pPr>
                      <a:r>
                        <a:rPr lang="en"/>
                        <a:t>115-20080520225850</a:t>
                      </a:r>
                      <a:endParaRPr/>
                    </a:p>
                  </a:txBody>
                  <a:tcPr marT="91425" marB="91425" marR="91425" marL="91425"/>
                </a:tc>
                <a:tc>
                  <a:txBody>
                    <a:bodyPr/>
                    <a:lstStyle/>
                    <a:p>
                      <a:pPr indent="0" lvl="0" marL="0" rtl="0" algn="ctr">
                        <a:spcBef>
                          <a:spcPts val="0"/>
                        </a:spcBef>
                        <a:spcAft>
                          <a:spcPts val="0"/>
                        </a:spcAft>
                        <a:buNone/>
                      </a:pPr>
                      <a:r>
                        <a:rPr lang="en"/>
                        <a:t>30.93</a:t>
                      </a:r>
                      <a:endParaRPr/>
                    </a:p>
                  </a:txBody>
                  <a:tcPr marT="91425" marB="91425" marR="91425" marL="91425"/>
                </a:tc>
              </a:tr>
              <a:tr h="538700">
                <a:tc>
                  <a:txBody>
                    <a:bodyPr/>
                    <a:lstStyle/>
                    <a:p>
                      <a:pPr indent="0" lvl="0" marL="0" rtl="0" algn="ctr">
                        <a:spcBef>
                          <a:spcPts val="0"/>
                        </a:spcBef>
                        <a:spcAft>
                          <a:spcPts val="0"/>
                        </a:spcAft>
                        <a:buNone/>
                      </a:pPr>
                      <a:r>
                        <a:rPr lang="en"/>
                        <a:t>115-20080615225707</a:t>
                      </a:r>
                      <a:endParaRPr/>
                    </a:p>
                  </a:txBody>
                  <a:tcPr marT="91425" marB="91425" marR="91425" marL="91425"/>
                </a:tc>
                <a:tc>
                  <a:txBody>
                    <a:bodyPr/>
                    <a:lstStyle/>
                    <a:p>
                      <a:pPr indent="0" lvl="0" marL="0" rtl="0" algn="ctr">
                        <a:spcBef>
                          <a:spcPts val="0"/>
                        </a:spcBef>
                        <a:spcAft>
                          <a:spcPts val="0"/>
                        </a:spcAft>
                        <a:buNone/>
                      </a:pPr>
                      <a:r>
                        <a:rPr lang="en"/>
                        <a:t>30.04</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