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96b736ca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96b736ca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96b736ca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96b736ca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a500bed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a500bed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945ef74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945ef74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945ef746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945ef746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a23a32b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a23a32b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793a3f05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793a3f05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8a24878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8a24878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8a24878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8a24878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8a24878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8a24878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8a24878b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8a24878b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8a24878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8a24878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945ef74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945ef74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945ef74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945ef74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 330 Case Study Part II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By Benjamin Schussheim, John Lee, Joey Nolan, Ezra Odio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Task 5 - Cost of Clustering per Iteration</a:t>
            </a:r>
            <a:endParaRPr/>
          </a:p>
          <a:p>
            <a:pPr indent="0" lvl="0" marL="0" rtl="0" algn="l">
              <a:spcBef>
                <a:spcPts val="0"/>
              </a:spcBef>
              <a:spcAft>
                <a:spcPts val="0"/>
              </a:spcAft>
              <a:buNone/>
            </a:pPr>
            <a:r>
              <a:t/>
            </a:r>
            <a:endParaRPr/>
          </a:p>
        </p:txBody>
      </p:sp>
      <p:pic>
        <p:nvPicPr>
          <p:cNvPr id="109" name="Google Shape;109;p22"/>
          <p:cNvPicPr preferRelativeResize="0"/>
          <p:nvPr/>
        </p:nvPicPr>
        <p:blipFill>
          <a:blip r:embed="rId3">
            <a:alphaModFix/>
          </a:blip>
          <a:stretch>
            <a:fillRect/>
          </a:stretch>
        </p:blipFill>
        <p:spPr>
          <a:xfrm>
            <a:off x="1689998" y="1017725"/>
            <a:ext cx="5764000" cy="398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5 - Plot of Center Trajectories</a:t>
            </a:r>
            <a:endParaRPr/>
          </a:p>
        </p:txBody>
      </p:sp>
      <p:pic>
        <p:nvPicPr>
          <p:cNvPr id="115" name="Google Shape;115;p23"/>
          <p:cNvPicPr preferRelativeResize="0"/>
          <p:nvPr/>
        </p:nvPicPr>
        <p:blipFill>
          <a:blip r:embed="rId3">
            <a:alphaModFix/>
          </a:blip>
          <a:stretch>
            <a:fillRect/>
          </a:stretch>
        </p:blipFill>
        <p:spPr>
          <a:xfrm>
            <a:off x="1949925" y="1170775"/>
            <a:ext cx="5244150" cy="376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Proposed Seeding Algorithm</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proposed seeding algorithm reduces the overall cost of the clusters partitioned. It also dramatically reduces the number of iterations Lloyd’s algorithm runs before terminating, thus improving the runtime of the algorithm.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5 - Choosing the Number of Clusters</a:t>
            </a:r>
            <a:endParaRPr/>
          </a:p>
        </p:txBody>
      </p:sp>
      <p:sp>
        <p:nvSpPr>
          <p:cNvPr id="127" name="Google Shape;127;p25"/>
          <p:cNvSpPr txBox="1"/>
          <p:nvPr>
            <p:ph idx="1" type="body"/>
          </p:nvPr>
        </p:nvSpPr>
        <p:spPr>
          <a:xfrm>
            <a:off x="311700" y="1152475"/>
            <a:ext cx="8520600" cy="394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way of choosing the number of clusters is by looking at the average cost between each trajectory and its center for each cluster. This will get smaller as the number of clusters increases, however at a point the marginal benefit of adding another cluster diminishes so much that adding the additional cluster does not provide more insight about what’s happening with the data. This point indicates the number of clusters that should be used to classify the data. This method for determining the optimal k-value is known as the elbow method.</a:t>
            </a:r>
            <a:endParaRPr/>
          </a:p>
          <a:p>
            <a:pPr indent="0" lvl="0" marL="0" rtl="0" algn="l">
              <a:spcBef>
                <a:spcPts val="1200"/>
              </a:spcBef>
              <a:spcAft>
                <a:spcPts val="1200"/>
              </a:spcAft>
              <a:buNone/>
            </a:pPr>
            <a:r>
              <a:rPr lang="en"/>
              <a:t>For our dataset k=6 seemed an appropriate number of clusters. This was the point where the marginal benefit of adding another cluster became meaningful smaller most times we ran the 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5 - Alternate Approaches for Clustering Trajectories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alternate approach that we could use for clustering trajectories is the k-medians algorithm. As its name suggests, k-medians is similar to the k-means algorithm, but uses median instead of mean. Because median is less sensitive to outliers than mean is, k-medians is less sensitive to outliers than k-means is. Depending on use case, we might opt for k-medians because of this difference.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 Contributions</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Benji: Task 4 algorithm, task 4 slides</a:t>
            </a:r>
            <a:endParaRPr/>
          </a:p>
          <a:p>
            <a:pPr indent="0" lvl="0" marL="0" rtl="0" algn="l">
              <a:spcBef>
                <a:spcPts val="1200"/>
              </a:spcBef>
              <a:spcAft>
                <a:spcPts val="0"/>
              </a:spcAft>
              <a:buNone/>
            </a:pPr>
            <a:r>
              <a:rPr lang="en"/>
              <a:t>Joey: Task 4 and task 5 algorithms</a:t>
            </a:r>
            <a:endParaRPr/>
          </a:p>
          <a:p>
            <a:pPr indent="0" lvl="0" marL="0" rtl="0" algn="l">
              <a:spcBef>
                <a:spcPts val="1200"/>
              </a:spcBef>
              <a:spcAft>
                <a:spcPts val="0"/>
              </a:spcAft>
              <a:buNone/>
            </a:pPr>
            <a:r>
              <a:rPr lang="en"/>
              <a:t>Ezra: Task 5 algorithms, task 5 slides</a:t>
            </a:r>
            <a:endParaRPr/>
          </a:p>
          <a:p>
            <a:pPr indent="0" lvl="0" marL="0" rtl="0" algn="l">
              <a:spcBef>
                <a:spcPts val="1200"/>
              </a:spcBef>
              <a:spcAft>
                <a:spcPts val="1200"/>
              </a:spcAft>
              <a:buNone/>
            </a:pPr>
            <a:r>
              <a:rPr lang="en"/>
              <a:t>John: Task 5 Seeding Algo, Lloyd’s algorithm help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AutoNum type="arabicPeriod"/>
            </a:pPr>
            <a:r>
              <a:rPr lang="en" sz="1600"/>
              <a:t>T</a:t>
            </a:r>
            <a:r>
              <a:rPr lang="en" sz="1600"/>
              <a:t>ake all the points from all trajectories and </a:t>
            </a:r>
            <a:r>
              <a:rPr lang="en" sz="1600"/>
              <a:t>split them up into a list of batches “B = [b_1, …, b_k]”. Each batch “b_i” is a set of points. The following sub-algorithm computes “B”.</a:t>
            </a:r>
            <a:endParaRPr sz="1600"/>
          </a:p>
          <a:p>
            <a:pPr indent="-322580" lvl="1" marL="914400" rtl="0" algn="l">
              <a:spcBef>
                <a:spcPts val="0"/>
              </a:spcBef>
              <a:spcAft>
                <a:spcPts val="0"/>
              </a:spcAft>
              <a:buSzPct val="100000"/>
              <a:buAutoNum type="alphaLcPeriod"/>
            </a:pPr>
            <a:r>
              <a:rPr lang="en" sz="1600"/>
              <a:t>Initialize the variables “w”, “d”, and “Tau”. “w” is the window distance, “d” is the cutoff distance, and “Tau” is the set of all trajectories.</a:t>
            </a:r>
            <a:endParaRPr sz="1600"/>
          </a:p>
          <a:p>
            <a:pPr indent="-322580" lvl="1" marL="914400" rtl="0" algn="l">
              <a:spcBef>
                <a:spcPts val="0"/>
              </a:spcBef>
              <a:spcAft>
                <a:spcPts val="0"/>
              </a:spcAft>
              <a:buSzPct val="100000"/>
              <a:buAutoNum type="alphaLcPeriod"/>
            </a:pPr>
            <a:r>
              <a:rPr lang="en" sz="1600"/>
              <a:t>For each iteration “i” of the algorithm:</a:t>
            </a:r>
            <a:endParaRPr sz="1600"/>
          </a:p>
          <a:p>
            <a:pPr indent="-322580" lvl="2" marL="1371600" rtl="0" algn="l">
              <a:spcBef>
                <a:spcPts val="0"/>
              </a:spcBef>
              <a:spcAft>
                <a:spcPts val="0"/>
              </a:spcAft>
              <a:buSzPct val="100000"/>
              <a:buAutoNum type="romanLcPeriod"/>
            </a:pPr>
            <a:r>
              <a:rPr lang="en" sz="1600"/>
              <a:t>Increment “d += w”.</a:t>
            </a:r>
            <a:endParaRPr sz="1600"/>
          </a:p>
          <a:p>
            <a:pPr indent="-322580" lvl="2" marL="1371600" rtl="0" algn="l">
              <a:spcBef>
                <a:spcPts val="0"/>
              </a:spcBef>
              <a:spcAft>
                <a:spcPts val="0"/>
              </a:spcAft>
              <a:buSzPct val="100000"/>
              <a:buAutoNum type="romanLcPeriod"/>
            </a:pPr>
            <a:r>
              <a:rPr lang="en" sz="1600"/>
              <a:t>Iterate over each trajectory “T_j” in “Tau“, and transfer all points from “T_j” to the batch “b_i” where the following condition is met: the cumulative distance traveled by points in the trajectory up until this point is less than “d”.</a:t>
            </a:r>
            <a:endParaRPr sz="1600"/>
          </a:p>
          <a:p>
            <a:pPr indent="-322580" lvl="2" marL="1371600" rtl="0" algn="l">
              <a:spcBef>
                <a:spcPts val="0"/>
              </a:spcBef>
              <a:spcAft>
                <a:spcPts val="0"/>
              </a:spcAft>
              <a:buSzPct val="100000"/>
              <a:buAutoNum type="romanLcPeriod"/>
            </a:pPr>
            <a:r>
              <a:rPr lang="en" sz="1600"/>
              <a:t>Repeat until “Tau” is empty and all points have been transferred to “B”.</a:t>
            </a:r>
            <a:endParaRPr sz="1600"/>
          </a:p>
          <a:p>
            <a:pPr indent="-322580" lvl="0" marL="457200" rtl="0" algn="l">
              <a:spcBef>
                <a:spcPts val="0"/>
              </a:spcBef>
              <a:spcAft>
                <a:spcPts val="0"/>
              </a:spcAft>
              <a:buSzPct val="100000"/>
              <a:buAutoNum type="arabicPeriod"/>
            </a:pPr>
            <a:r>
              <a:rPr lang="en" sz="1600"/>
              <a:t>For each batch “b_i,” if it is not empty, compute “xbar_i” and “ybar_i”, the median x and y value of all the points in “b_i”. Create a new point with these values “pbar_i = (xbar_i, ybar_i)” and append “pbar_i” to the list of points that makes up the center trajectory “T_c”.</a:t>
            </a:r>
            <a:endParaRPr sz="1600"/>
          </a:p>
          <a:p>
            <a:pPr indent="-322580" lvl="0" marL="457200" rtl="0" algn="l">
              <a:spcBef>
                <a:spcPts val="0"/>
              </a:spcBef>
              <a:spcAft>
                <a:spcPts val="0"/>
              </a:spcAft>
              <a:buSzPct val="100000"/>
              <a:buAutoNum type="arabicPeriod"/>
            </a:pPr>
            <a:r>
              <a:rPr lang="en" sz="1600"/>
              <a:t>Return “T_c”</a:t>
            </a:r>
            <a:endParaRPr sz="1600"/>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4 – Approach II Algorithm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algorithm’s expected runtime is O(N + |B|*b*log(b)) where N is the total number of points in all trajectories, B is the number of batches, and b is the average size of each batch. However, N &gt;&gt; B and  N &gt;&gt; b &gt; log(b) so the </a:t>
            </a:r>
            <a:r>
              <a:rPr lang="en" sz="1600"/>
              <a:t>|B|*b*log(b) term can be neglected and the</a:t>
            </a:r>
            <a:r>
              <a:rPr lang="en" sz="1600"/>
              <a:t> runtime can be approximated as O(N).</a:t>
            </a:r>
            <a:endParaRPr sz="1600"/>
          </a:p>
          <a:p>
            <a:pPr indent="0" lvl="0" marL="0" rtl="0" algn="l">
              <a:spcBef>
                <a:spcPts val="1200"/>
              </a:spcBef>
              <a:spcAft>
                <a:spcPts val="1200"/>
              </a:spcAft>
              <a:buNone/>
            </a:pPr>
            <a:r>
              <a:rPr lang="en" sz="1600"/>
              <a:t>The runtime is </a:t>
            </a:r>
            <a:r>
              <a:rPr lang="en" sz="1600"/>
              <a:t>O(N + |B|*b*log(b))</a:t>
            </a:r>
            <a:r>
              <a:rPr lang="en" sz="1600"/>
              <a:t> because the algorithm only looks at each point once when computing “B” so the runtime of creating “B” is O(N). Then, when “pbar_i” is being computed from each batch “b_i”, all the points in “b_i” are sorted, which takes O(b*log(b)) time which is computed for each batch so </a:t>
            </a:r>
            <a:r>
              <a:rPr lang="en" sz="1600"/>
              <a:t>the</a:t>
            </a:r>
            <a:r>
              <a:rPr lang="en" sz="1600"/>
              <a:t> total runtime of sorting each batch is O</a:t>
            </a:r>
            <a:r>
              <a:rPr lang="en" sz="1600"/>
              <a:t>(|B|*b*log(b)). This is a total of O(N + (|B|*b*log(b))).</a:t>
            </a:r>
            <a:endParaRPr sz="1600"/>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4 – Approach II Runtime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4 – Experimental Results (1)</a:t>
            </a:r>
            <a:endParaRPr/>
          </a:p>
        </p:txBody>
      </p:sp>
      <p:pic>
        <p:nvPicPr>
          <p:cNvPr id="73" name="Google Shape;73;p16"/>
          <p:cNvPicPr preferRelativeResize="0"/>
          <p:nvPr/>
        </p:nvPicPr>
        <p:blipFill>
          <a:blip r:embed="rId3">
            <a:alphaModFix/>
          </a:blip>
          <a:stretch>
            <a:fillRect/>
          </a:stretch>
        </p:blipFill>
        <p:spPr>
          <a:xfrm>
            <a:off x="1374850" y="1017725"/>
            <a:ext cx="6394285"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4 – Experimental Results (2)</a:t>
            </a:r>
            <a:endParaRPr/>
          </a:p>
        </p:txBody>
      </p:sp>
      <p:pic>
        <p:nvPicPr>
          <p:cNvPr id="79" name="Google Shape;79;p17"/>
          <p:cNvPicPr preferRelativeResize="0"/>
          <p:nvPr/>
        </p:nvPicPr>
        <p:blipFill>
          <a:blip r:embed="rId3">
            <a:alphaModFix/>
          </a:blip>
          <a:stretch>
            <a:fillRect/>
          </a:stretch>
        </p:blipFill>
        <p:spPr>
          <a:xfrm>
            <a:off x="1339875" y="1017725"/>
            <a:ext cx="6464252"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4 – Experimental Results (3)</a:t>
            </a:r>
            <a:endParaRPr/>
          </a:p>
        </p:txBody>
      </p:sp>
      <p:pic>
        <p:nvPicPr>
          <p:cNvPr id="85" name="Google Shape;85;p18"/>
          <p:cNvPicPr preferRelativeResize="0"/>
          <p:nvPr/>
        </p:nvPicPr>
        <p:blipFill>
          <a:blip r:embed="rId3">
            <a:alphaModFix/>
          </a:blip>
          <a:stretch>
            <a:fillRect/>
          </a:stretch>
        </p:blipFill>
        <p:spPr>
          <a:xfrm>
            <a:off x="1382463" y="1017725"/>
            <a:ext cx="6379087"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4 – Comparing Approach II to Approach I</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Strengths</a:t>
            </a:r>
            <a:endParaRPr/>
          </a:p>
          <a:p>
            <a:pPr indent="-334327" lvl="0" marL="457200" rtl="0" algn="l">
              <a:spcBef>
                <a:spcPts val="1200"/>
              </a:spcBef>
              <a:spcAft>
                <a:spcPts val="0"/>
              </a:spcAft>
              <a:buSzPct val="100000"/>
              <a:buChar char="●"/>
            </a:pPr>
            <a:r>
              <a:rPr lang="en"/>
              <a:t>Much more efficient runtime</a:t>
            </a:r>
            <a:endParaRPr/>
          </a:p>
          <a:p>
            <a:pPr indent="-334327" lvl="0" marL="457200" rtl="0" algn="l">
              <a:spcBef>
                <a:spcPts val="0"/>
              </a:spcBef>
              <a:spcAft>
                <a:spcPts val="0"/>
              </a:spcAft>
              <a:buSzPct val="100000"/>
              <a:buChar char="●"/>
            </a:pPr>
            <a:r>
              <a:rPr lang="en"/>
              <a:t>Is not limited to returning an existing trajectory</a:t>
            </a:r>
            <a:endParaRPr/>
          </a:p>
          <a:p>
            <a:pPr indent="-334327" lvl="0" marL="457200" rtl="0" algn="l">
              <a:spcBef>
                <a:spcPts val="0"/>
              </a:spcBef>
              <a:spcAft>
                <a:spcPts val="0"/>
              </a:spcAft>
              <a:buSzPct val="100000"/>
              <a:buChar char="●"/>
            </a:pPr>
            <a:r>
              <a:rPr lang="en"/>
              <a:t>Lower average distance than Approach I</a:t>
            </a:r>
            <a:endParaRPr/>
          </a:p>
          <a:p>
            <a:pPr indent="0" lvl="0" marL="0" rtl="0" algn="l">
              <a:spcBef>
                <a:spcPts val="1200"/>
              </a:spcBef>
              <a:spcAft>
                <a:spcPts val="0"/>
              </a:spcAft>
              <a:buNone/>
            </a:pPr>
            <a:r>
              <a:rPr lang="en"/>
              <a:t>Weaknesses</a:t>
            </a:r>
            <a:endParaRPr/>
          </a:p>
          <a:p>
            <a:pPr indent="-334327" lvl="0" marL="457200" rtl="0" algn="l">
              <a:spcBef>
                <a:spcPts val="1200"/>
              </a:spcBef>
              <a:spcAft>
                <a:spcPts val="0"/>
              </a:spcAft>
              <a:buSzPct val="100000"/>
              <a:buChar char="●"/>
            </a:pPr>
            <a:r>
              <a:rPr lang="en"/>
              <a:t>“w” is a hyperparameter that must be tuned. Too high causes the trajectory to backtrack and too low increases runtime</a:t>
            </a:r>
            <a:endParaRPr/>
          </a:p>
          <a:p>
            <a:pPr indent="-334327" lvl="0" marL="457200" rtl="0" algn="l">
              <a:spcBef>
                <a:spcPts val="0"/>
              </a:spcBef>
              <a:spcAft>
                <a:spcPts val="0"/>
              </a:spcAft>
              <a:buSzPct val="100000"/>
              <a:buChar char="●"/>
            </a:pPr>
            <a:r>
              <a:rPr lang="en"/>
              <a:t>The algorithm is sensitive to the starting positions of each trajectory in “Tau”. If the trajectories begin at far apart locations then the accuracy decreases</a:t>
            </a:r>
            <a:endParaRPr/>
          </a:p>
          <a:p>
            <a:pPr indent="-334327" lvl="0" marL="457200" rtl="0" algn="l">
              <a:spcBef>
                <a:spcPts val="0"/>
              </a:spcBef>
              <a:spcAft>
                <a:spcPts val="0"/>
              </a:spcAft>
              <a:buSzPct val="100000"/>
              <a:buChar char="●"/>
            </a:pPr>
            <a:r>
              <a:rPr lang="en"/>
              <a:t>If the size of batches are too large then </a:t>
            </a:r>
            <a:r>
              <a:rPr lang="en"/>
              <a:t>O(|B|*b*log(b)) runtime term grows and the runtime slows down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5 - Proposed Seeding Method</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First, we choose one random trajectory to be a center.  Next, we compute the distance from each trajectory to its closest center. We then take the trajectory that is the farthest (max) distance from a closest center, and choose this trajectory to be our next center. We then repeat the process of computing distances and choosing a new center until we have found k centers.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5 - Cost-Analysis of Random vs. Proposed Seeding</a:t>
            </a:r>
            <a:endParaRPr/>
          </a:p>
        </p:txBody>
      </p:sp>
      <p:pic>
        <p:nvPicPr>
          <p:cNvPr id="103" name="Google Shape;103;p21"/>
          <p:cNvPicPr preferRelativeResize="0"/>
          <p:nvPr/>
        </p:nvPicPr>
        <p:blipFill>
          <a:blip r:embed="rId3">
            <a:alphaModFix/>
          </a:blip>
          <a:stretch>
            <a:fillRect/>
          </a:stretch>
        </p:blipFill>
        <p:spPr>
          <a:xfrm>
            <a:off x="1873689" y="1102375"/>
            <a:ext cx="5476675" cy="404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