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59" r:id="rId3"/>
    <p:sldId id="262" r:id="rId4"/>
    <p:sldId id="258" r:id="rId5"/>
    <p:sldId id="264" r:id="rId6"/>
    <p:sldId id="257" r:id="rId7"/>
    <p:sldId id="265" r:id="rId8"/>
    <p:sldId id="266" r:id="rId9"/>
    <p:sldId id="256" r:id="rId10"/>
    <p:sldId id="260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3426" autoAdjust="0"/>
  </p:normalViewPr>
  <p:slideViewPr>
    <p:cSldViewPr snapToGrid="0" showGuides="1">
      <p:cViewPr varScale="1">
        <p:scale>
          <a:sx n="59" d="100"/>
          <a:sy n="59" d="100"/>
        </p:scale>
        <p:origin x="135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510D-AAE0-4961-9FDE-9574A08A2549}" type="datetimeFigureOut">
              <a:rPr lang="zh-CN" altLang="en-US" smtClean="0"/>
              <a:t>2023-06-12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7D45D-3EC4-448C-B446-52506961F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1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7D45D-3EC4-448C-B446-52506961FDE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78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7D45D-3EC4-448C-B446-52506961FD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17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7D45D-3EC4-448C-B446-52506961FD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0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7D45D-3EC4-448C-B446-52506961FD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6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7D45D-3EC4-448C-B446-52506961FD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81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7D45D-3EC4-448C-B446-52506961FD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48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7D45D-3EC4-448C-B446-52506961FD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9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7D45D-3EC4-448C-B446-52506961FD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0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7D45D-3EC4-448C-B446-52506961FD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20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200" kern="100" dirty="0">
              <a:effectLst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7D45D-3EC4-448C-B446-52506961FD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2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7D45D-3EC4-448C-B446-52506961FD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7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C28F9-062F-CF74-476B-0962C6111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322436-6C08-418D-00A6-4FBA1267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35F28-2647-7124-955F-351CE49A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BB93-04C5-4D80-8AE5-3405253A6027}" type="datetimeFigureOut">
              <a:rPr lang="zh-CN" altLang="en-US" smtClean="0"/>
              <a:t>2023-06-12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097EB-086E-849B-2629-5D44BB11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47778-AB78-D435-1D38-A9630ABB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B364-C651-43FE-AF11-C44026D8A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2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2FB49-3BE9-D065-5547-5AC3CD49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69AA6-A294-659E-7BFA-27B76511C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688BC-AB43-AEE0-CF65-CA4DD964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BB93-04C5-4D80-8AE5-3405253A6027}" type="datetimeFigureOut">
              <a:rPr lang="zh-CN" altLang="en-US" smtClean="0"/>
              <a:t>2023-06-12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C843F-0CDD-243E-2293-D28B05AC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24894-8602-8A83-2EBD-FACA5EC1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B364-C651-43FE-AF11-C44026D8A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9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64CDD1-E99F-4352-0CD7-70D9D2A55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5D0E98-C4D4-BAA8-D5CA-760ED0D2D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C11BD-C052-6FAB-6BFB-0B389B0B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BB93-04C5-4D80-8AE5-3405253A6027}" type="datetimeFigureOut">
              <a:rPr lang="zh-CN" altLang="en-US" smtClean="0"/>
              <a:t>2023-06-12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0E7F4-6375-5506-5FF2-D5E04863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B2EF3-DCF7-3BCE-055E-71EF9078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B364-C651-43FE-AF11-C44026D8A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51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A7772-352D-4313-4164-3EB69785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61C82-300F-68EB-7859-DEE79F526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DC91-13D5-D17A-4610-8B779CDF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BB93-04C5-4D80-8AE5-3405253A6027}" type="datetimeFigureOut">
              <a:rPr lang="zh-CN" altLang="en-US" smtClean="0"/>
              <a:t>2023-06-12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10705-7705-7337-8CCD-09A82939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43588-5862-00A7-92BB-BF958EF0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B364-C651-43FE-AF11-C44026D8A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8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DCED6-7D48-977F-48AC-8D315115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BB794-FAB4-F533-F12E-3EB5DC33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7F71F-E0CC-2707-61A1-B0A6DD00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BB93-04C5-4D80-8AE5-3405253A6027}" type="datetimeFigureOut">
              <a:rPr lang="zh-CN" altLang="en-US" smtClean="0"/>
              <a:t>2023-06-12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50BED-3670-AC8B-6FBF-ADBFE80F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0E154-F42D-4A74-F622-8F2061B8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B364-C651-43FE-AF11-C44026D8A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E58D1-F769-1931-C0CD-06A6AF8D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70193-4092-81D8-6C0A-0A1918F68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65995-BE64-F2CC-6047-956BF33B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D2511-0B33-B732-B501-01E5024C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BB93-04C5-4D80-8AE5-3405253A6027}" type="datetimeFigureOut">
              <a:rPr lang="zh-CN" altLang="en-US" smtClean="0"/>
              <a:t>2023-06-12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4A19C-CF46-D615-79FE-729848AE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0D129-56B9-7859-5E90-0E36043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B364-C651-43FE-AF11-C44026D8A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4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DB6EC-BD43-BF4F-23D7-C663B254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7A1583-B8EF-240E-5107-5F895C04F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C0362-BFDA-4EA2-E26D-0738094CD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780600-BD92-66F7-E1FE-1EC790321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A44EC2-7832-1893-CA08-BAF3410B7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F9D806-4612-2A2A-8DA6-F572BE3C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BB93-04C5-4D80-8AE5-3405253A6027}" type="datetimeFigureOut">
              <a:rPr lang="zh-CN" altLang="en-US" smtClean="0"/>
              <a:t>2023-06-12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697D52-298E-E842-BE5A-52903F7B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3EE051-CAAF-2D93-7ABC-73764E1E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B364-C651-43FE-AF11-C44026D8A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9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BBB96-2685-FBA3-F93C-4CC4FFB6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CF8C4F-13EF-67FB-686B-F4670D1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BB93-04C5-4D80-8AE5-3405253A6027}" type="datetimeFigureOut">
              <a:rPr lang="zh-CN" altLang="en-US" smtClean="0"/>
              <a:t>2023-06-12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74E2A5-3944-3A6A-A9F1-1576DD4B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86CE66-E69E-1419-975A-4CB850F5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B364-C651-43FE-AF11-C44026D8A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2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611B2A-8FEF-1B48-D860-7840F718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BB93-04C5-4D80-8AE5-3405253A6027}" type="datetimeFigureOut">
              <a:rPr lang="zh-CN" altLang="en-US" smtClean="0"/>
              <a:t>2023-06-12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0F43F2-02EF-EA3C-7374-54889204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AD5161-B027-D5FA-3BA7-4CFCDBD3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B364-C651-43FE-AF11-C44026D8A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0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EFBEF-3294-8664-4153-9FBBE7FF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86DD2-7AFE-9C83-D7D0-5B1840E4E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4A3F49-97FA-8C8E-D612-5272B5314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7C2903-4D45-8323-7AA0-75F29D7E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BB93-04C5-4D80-8AE5-3405253A6027}" type="datetimeFigureOut">
              <a:rPr lang="zh-CN" altLang="en-US" smtClean="0"/>
              <a:t>2023-06-12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7FDE0F-C30F-AA7B-C729-519976B2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7F701-492C-8E9E-ED4D-A1926741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B364-C651-43FE-AF11-C44026D8A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8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61BDA-3109-5E26-0A90-BE4841D1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6239B1-AEB8-19A7-508F-0C73627FD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4D596E-209C-9641-653B-FC56AD147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60F844-F9DA-C2BD-3D8B-B78DB45F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BB93-04C5-4D80-8AE5-3405253A6027}" type="datetimeFigureOut">
              <a:rPr lang="zh-CN" altLang="en-US" smtClean="0"/>
              <a:t>2023-06-12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5771BB-B0C4-AE61-46F8-C12EB30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F1FA7-0676-4600-59A9-C74017E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B364-C651-43FE-AF11-C44026D8A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6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86E411-AFEE-5E1C-29C7-F3583B80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0B0A1-61A3-A1E5-7875-990E95F02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B57C8-F042-29F2-5BB6-294841CE7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4BB93-04C5-4D80-8AE5-3405253A6027}" type="datetimeFigureOut">
              <a:rPr lang="zh-CN" altLang="en-US" smtClean="0"/>
              <a:t>2023-06-12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7E456-6D0A-F966-0013-1FB82F688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5C8BD-9814-1E15-A610-34F35F418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EB364-C651-43FE-AF11-C44026D8AC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D266B93A-74E6-2896-F293-824CB703817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11219904" y="122959"/>
            <a:ext cx="881839" cy="8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1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D3E5F7A-3E8C-4BAB-C48F-F194BBDCAEA2}"/>
              </a:ext>
            </a:extLst>
          </p:cNvPr>
          <p:cNvSpPr/>
          <p:nvPr/>
        </p:nvSpPr>
        <p:spPr>
          <a:xfrm>
            <a:off x="0" y="1265274"/>
            <a:ext cx="12192000" cy="18181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9E0FEB-03CC-9DA2-2914-370D43743780}"/>
              </a:ext>
            </a:extLst>
          </p:cNvPr>
          <p:cNvSpPr txBox="1"/>
          <p:nvPr/>
        </p:nvSpPr>
        <p:spPr>
          <a:xfrm>
            <a:off x="1515259" y="3421460"/>
            <a:ext cx="9161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第六小组：谢维聪，郑锦辉，丘晓枫，欧阳雅捷，李锐广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75EBD5-95E4-8AE9-A119-4EC621946546}"/>
              </a:ext>
            </a:extLst>
          </p:cNvPr>
          <p:cNvSpPr txBox="1"/>
          <p:nvPr/>
        </p:nvSpPr>
        <p:spPr>
          <a:xfrm>
            <a:off x="463689" y="1343661"/>
            <a:ext cx="112646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人工智能大实验报告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07CC05-93CE-B176-9828-4E9C95407671}"/>
              </a:ext>
            </a:extLst>
          </p:cNvPr>
          <p:cNvSpPr txBox="1"/>
          <p:nvPr/>
        </p:nvSpPr>
        <p:spPr>
          <a:xfrm>
            <a:off x="10409274" y="6396335"/>
            <a:ext cx="1782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2023/6/12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69FAFF-645B-9164-A330-B125A1F23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75" y="969456"/>
            <a:ext cx="8554449" cy="5642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4A9884-5E7F-C205-9CB7-FC00C83BA3A8}"/>
              </a:ext>
            </a:extLst>
          </p:cNvPr>
          <p:cNvSpPr txBox="1"/>
          <p:nvPr/>
        </p:nvSpPr>
        <p:spPr>
          <a:xfrm>
            <a:off x="542259" y="174640"/>
            <a:ext cx="6023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AAEC00-5311-D36F-71BA-671987BFBFF2}"/>
              </a:ext>
            </a:extLst>
          </p:cNvPr>
          <p:cNvSpPr/>
          <p:nvPr/>
        </p:nvSpPr>
        <p:spPr>
          <a:xfrm>
            <a:off x="542260" y="645546"/>
            <a:ext cx="7931889" cy="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FCD92E-5C0E-E0E1-DAA7-FD7B669C3FF5}"/>
              </a:ext>
            </a:extLst>
          </p:cNvPr>
          <p:cNvGrpSpPr/>
          <p:nvPr/>
        </p:nvGrpSpPr>
        <p:grpSpPr>
          <a:xfrm>
            <a:off x="193210" y="258030"/>
            <a:ext cx="312473" cy="289950"/>
            <a:chOff x="193210" y="258030"/>
            <a:chExt cx="312473" cy="2899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F8938A-56F1-7BDE-D32D-5E35E40EA1F5}"/>
                </a:ext>
              </a:extLst>
            </p:cNvPr>
            <p:cNvSpPr/>
            <p:nvPr/>
          </p:nvSpPr>
          <p:spPr>
            <a:xfrm>
              <a:off x="329917" y="384883"/>
              <a:ext cx="175766" cy="1630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62EA4CE-61F9-30FE-3CF2-5E4F7E6879A8}"/>
                </a:ext>
              </a:extLst>
            </p:cNvPr>
            <p:cNvSpPr/>
            <p:nvPr/>
          </p:nvSpPr>
          <p:spPr>
            <a:xfrm>
              <a:off x="193210" y="258030"/>
              <a:ext cx="136707" cy="1268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16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4A9884-5E7F-C205-9CB7-FC00C83BA3A8}"/>
              </a:ext>
            </a:extLst>
          </p:cNvPr>
          <p:cNvSpPr txBox="1"/>
          <p:nvPr/>
        </p:nvSpPr>
        <p:spPr>
          <a:xfrm>
            <a:off x="542259" y="174640"/>
            <a:ext cx="6023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实验结果对比分析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AAEC00-5311-D36F-71BA-671987BFBFF2}"/>
              </a:ext>
            </a:extLst>
          </p:cNvPr>
          <p:cNvSpPr/>
          <p:nvPr/>
        </p:nvSpPr>
        <p:spPr>
          <a:xfrm>
            <a:off x="542260" y="645546"/>
            <a:ext cx="7931889" cy="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7F44F4-1965-4D63-866F-DB1BEDB02D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t="9803" r="1039" b="1956"/>
          <a:stretch/>
        </p:blipFill>
        <p:spPr>
          <a:xfrm>
            <a:off x="1685109" y="1017689"/>
            <a:ext cx="8765178" cy="5356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5BEC589-B983-3236-BA42-B63F8CC2A1B8}"/>
              </a:ext>
            </a:extLst>
          </p:cNvPr>
          <p:cNvGrpSpPr/>
          <p:nvPr/>
        </p:nvGrpSpPr>
        <p:grpSpPr>
          <a:xfrm>
            <a:off x="193210" y="258030"/>
            <a:ext cx="312473" cy="289950"/>
            <a:chOff x="193210" y="258030"/>
            <a:chExt cx="312473" cy="2899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1A66202-443C-F324-B5A9-7F10EFF7AD8E}"/>
                </a:ext>
              </a:extLst>
            </p:cNvPr>
            <p:cNvSpPr/>
            <p:nvPr/>
          </p:nvSpPr>
          <p:spPr>
            <a:xfrm>
              <a:off x="329917" y="384883"/>
              <a:ext cx="175766" cy="1630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6C53F38-47ED-1104-DF17-9AE7DA063D13}"/>
                </a:ext>
              </a:extLst>
            </p:cNvPr>
            <p:cNvSpPr/>
            <p:nvPr/>
          </p:nvSpPr>
          <p:spPr>
            <a:xfrm>
              <a:off x="193210" y="258030"/>
              <a:ext cx="136707" cy="1268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809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EC6F6F-E84B-A812-0A66-D63C59CDA976}"/>
              </a:ext>
            </a:extLst>
          </p:cNvPr>
          <p:cNvSpPr txBox="1"/>
          <p:nvPr/>
        </p:nvSpPr>
        <p:spPr>
          <a:xfrm>
            <a:off x="542259" y="174640"/>
            <a:ext cx="9189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合作开发（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https://github.com/ezrealcong/AI_experiment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7AB59F-8EB9-4BFE-2938-4CE0A7ED1AD5}"/>
              </a:ext>
            </a:extLst>
          </p:cNvPr>
          <p:cNvSpPr/>
          <p:nvPr/>
        </p:nvSpPr>
        <p:spPr>
          <a:xfrm>
            <a:off x="542260" y="645546"/>
            <a:ext cx="7931889" cy="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1ABE72-2280-7589-F8E3-B3B4911A8756}"/>
              </a:ext>
            </a:extLst>
          </p:cNvPr>
          <p:cNvSpPr txBox="1"/>
          <p:nvPr/>
        </p:nvSpPr>
        <p:spPr>
          <a:xfrm>
            <a:off x="3785911" y="6212454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来进行团队开发和版本管理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0BB05E-776B-AC15-9A1E-8C16068D2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22" y="1042239"/>
            <a:ext cx="10798955" cy="508654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4B397E1-0B16-FA2A-7E78-7772A5C68431}"/>
              </a:ext>
            </a:extLst>
          </p:cNvPr>
          <p:cNvGrpSpPr/>
          <p:nvPr/>
        </p:nvGrpSpPr>
        <p:grpSpPr>
          <a:xfrm>
            <a:off x="193210" y="258030"/>
            <a:ext cx="312473" cy="289950"/>
            <a:chOff x="193210" y="258030"/>
            <a:chExt cx="312473" cy="28995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FBFFE4D-5546-3007-0EEB-C9C8D89A950D}"/>
                </a:ext>
              </a:extLst>
            </p:cNvPr>
            <p:cNvSpPr/>
            <p:nvPr/>
          </p:nvSpPr>
          <p:spPr>
            <a:xfrm>
              <a:off x="329917" y="384883"/>
              <a:ext cx="175766" cy="1630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902F7E-F05E-E767-B556-7D77BD062443}"/>
                </a:ext>
              </a:extLst>
            </p:cNvPr>
            <p:cNvSpPr/>
            <p:nvPr/>
          </p:nvSpPr>
          <p:spPr>
            <a:xfrm>
              <a:off x="193210" y="258030"/>
              <a:ext cx="136707" cy="1268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2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8AF081-DBA4-DA39-A027-E8000F0FE048}"/>
              </a:ext>
            </a:extLst>
          </p:cNvPr>
          <p:cNvSpPr txBox="1"/>
          <p:nvPr/>
        </p:nvSpPr>
        <p:spPr>
          <a:xfrm>
            <a:off x="542259" y="174640"/>
            <a:ext cx="6023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61EFC9-7172-14C8-CEAC-ACA11AD1D0DC}"/>
              </a:ext>
            </a:extLst>
          </p:cNvPr>
          <p:cNvSpPr/>
          <p:nvPr/>
        </p:nvSpPr>
        <p:spPr>
          <a:xfrm>
            <a:off x="542260" y="645546"/>
            <a:ext cx="7931889" cy="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3B7ED07-4C96-3214-D96F-0FA4AD1FAAD2}"/>
              </a:ext>
            </a:extLst>
          </p:cNvPr>
          <p:cNvSpPr/>
          <p:nvPr/>
        </p:nvSpPr>
        <p:spPr>
          <a:xfrm>
            <a:off x="900222" y="1746951"/>
            <a:ext cx="5146159" cy="16096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GA, Genetic Algorithm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3E816A-C354-2124-9E41-7FD8179ADE17}"/>
              </a:ext>
            </a:extLst>
          </p:cNvPr>
          <p:cNvSpPr/>
          <p:nvPr/>
        </p:nvSpPr>
        <p:spPr>
          <a:xfrm>
            <a:off x="6145621" y="1747394"/>
            <a:ext cx="5146159" cy="160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差分进化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Differential Evolution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BA836C2-5BFD-59E0-D62D-C49999217A1D}"/>
              </a:ext>
            </a:extLst>
          </p:cNvPr>
          <p:cNvSpPr/>
          <p:nvPr/>
        </p:nvSpPr>
        <p:spPr>
          <a:xfrm>
            <a:off x="900221" y="3522336"/>
            <a:ext cx="5146159" cy="160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基于贡献度的协同进化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CCFR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9885893-F88F-0C67-D1AF-4165BAB52371}"/>
              </a:ext>
            </a:extLst>
          </p:cNvPr>
          <p:cNvSpPr/>
          <p:nvPr/>
        </p:nvSpPr>
        <p:spPr>
          <a:xfrm>
            <a:off x="6145620" y="3522336"/>
            <a:ext cx="5146159" cy="160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DG2</a:t>
            </a:r>
          </a:p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Differential Grouping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F273C0-6BE9-2F98-DD8F-9CF2A980FBDA}"/>
              </a:ext>
            </a:extLst>
          </p:cNvPr>
          <p:cNvGrpSpPr/>
          <p:nvPr/>
        </p:nvGrpSpPr>
        <p:grpSpPr>
          <a:xfrm>
            <a:off x="193210" y="258030"/>
            <a:ext cx="312473" cy="289950"/>
            <a:chOff x="193210" y="258030"/>
            <a:chExt cx="312473" cy="2899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F1CA55-346E-6A72-653F-9981BA6B1DE3}"/>
                </a:ext>
              </a:extLst>
            </p:cNvPr>
            <p:cNvSpPr/>
            <p:nvPr/>
          </p:nvSpPr>
          <p:spPr>
            <a:xfrm>
              <a:off x="329917" y="384883"/>
              <a:ext cx="175766" cy="1630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AA4DA7-5F0E-4AAF-DE1D-C529984AE472}"/>
                </a:ext>
              </a:extLst>
            </p:cNvPr>
            <p:cNvSpPr/>
            <p:nvPr/>
          </p:nvSpPr>
          <p:spPr>
            <a:xfrm>
              <a:off x="193210" y="258030"/>
              <a:ext cx="136707" cy="1268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480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6AD6BE-2F75-F84A-C972-259A5491DC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5" y="952723"/>
            <a:ext cx="4941979" cy="56000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D8B1E6-3BD9-4C82-FF6D-207D9158F3EA}"/>
              </a:ext>
            </a:extLst>
          </p:cNvPr>
          <p:cNvSpPr txBox="1"/>
          <p:nvPr/>
        </p:nvSpPr>
        <p:spPr>
          <a:xfrm>
            <a:off x="6305117" y="1002846"/>
            <a:ext cx="5553741" cy="5539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随机全局搜索优化方法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模拟了自然选择和遗传中发生的复制、交叉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(crossover)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和变异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(mutation)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等现象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通过随机选择、交叉和变异操作，产生一群更适合环境的个体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使群体进化到搜索空间中越来越好的区域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一代一代不断繁衍进化，最后收敛到一群最适应环境的个体（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Individual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），从而求得问题的优质解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6CC7AA-0584-7EA6-C21E-39B0CBCBD1A1}"/>
              </a:ext>
            </a:extLst>
          </p:cNvPr>
          <p:cNvSpPr txBox="1"/>
          <p:nvPr/>
        </p:nvSpPr>
        <p:spPr>
          <a:xfrm>
            <a:off x="542259" y="174640"/>
            <a:ext cx="6023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遗传算法（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GA, Genetic Algorithm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40B3CA-C74F-AF35-FE09-FBA47C41B23F}"/>
              </a:ext>
            </a:extLst>
          </p:cNvPr>
          <p:cNvSpPr/>
          <p:nvPr/>
        </p:nvSpPr>
        <p:spPr>
          <a:xfrm>
            <a:off x="542260" y="645546"/>
            <a:ext cx="7931889" cy="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DDFD4B-C9BB-D56E-68FA-30A06AC1529F}"/>
              </a:ext>
            </a:extLst>
          </p:cNvPr>
          <p:cNvGrpSpPr/>
          <p:nvPr/>
        </p:nvGrpSpPr>
        <p:grpSpPr>
          <a:xfrm>
            <a:off x="193210" y="258030"/>
            <a:ext cx="312473" cy="289950"/>
            <a:chOff x="193210" y="258030"/>
            <a:chExt cx="312473" cy="2899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038340A-5584-F3B2-A8A7-941EEB411CEF}"/>
                </a:ext>
              </a:extLst>
            </p:cNvPr>
            <p:cNvSpPr/>
            <p:nvPr/>
          </p:nvSpPr>
          <p:spPr>
            <a:xfrm>
              <a:off x="329917" y="384883"/>
              <a:ext cx="175766" cy="1630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8E59A3-927C-20CE-E39C-08B3A9D27428}"/>
                </a:ext>
              </a:extLst>
            </p:cNvPr>
            <p:cNvSpPr/>
            <p:nvPr/>
          </p:nvSpPr>
          <p:spPr>
            <a:xfrm>
              <a:off x="193210" y="258030"/>
              <a:ext cx="136707" cy="1268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726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6AD6BE-2F75-F84A-C972-259A5491DC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5" y="952723"/>
            <a:ext cx="4941979" cy="560003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6EF31B8-0CB6-4E7E-4274-E160193858BE}"/>
              </a:ext>
            </a:extLst>
          </p:cNvPr>
          <p:cNvSpPr txBox="1"/>
          <p:nvPr/>
        </p:nvSpPr>
        <p:spPr>
          <a:xfrm>
            <a:off x="6305118" y="1036056"/>
            <a:ext cx="55927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对于有多个局部最优解的函数，遗传算法不易陷入局部最优解，但是问题维度很高时，遗传算法效果很差</a:t>
            </a:r>
            <a:r>
              <a:rPr lang="zh-CN" altLang="en-US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，会过早收敛，如下图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6CC7AA-0584-7EA6-C21E-39B0CBCBD1A1}"/>
              </a:ext>
            </a:extLst>
          </p:cNvPr>
          <p:cNvSpPr txBox="1"/>
          <p:nvPr/>
        </p:nvSpPr>
        <p:spPr>
          <a:xfrm>
            <a:off x="542259" y="174640"/>
            <a:ext cx="6023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遗传算法（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GA, Genetic Algorithm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40B3CA-C74F-AF35-FE09-FBA47C41B23F}"/>
              </a:ext>
            </a:extLst>
          </p:cNvPr>
          <p:cNvSpPr/>
          <p:nvPr/>
        </p:nvSpPr>
        <p:spPr>
          <a:xfrm>
            <a:off x="542260" y="645546"/>
            <a:ext cx="7931889" cy="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565B8D-B0DA-F7EB-759F-F02470A01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20" y="2503783"/>
            <a:ext cx="5274310" cy="395605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35DA0A1-16C5-4211-5C2E-A5C175751BA3}"/>
              </a:ext>
            </a:extLst>
          </p:cNvPr>
          <p:cNvGrpSpPr/>
          <p:nvPr/>
        </p:nvGrpSpPr>
        <p:grpSpPr>
          <a:xfrm>
            <a:off x="193210" y="258030"/>
            <a:ext cx="312473" cy="289950"/>
            <a:chOff x="193210" y="258030"/>
            <a:chExt cx="312473" cy="2899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281A52C-2E3A-2C4E-523E-DFA912087ABF}"/>
                </a:ext>
              </a:extLst>
            </p:cNvPr>
            <p:cNvSpPr/>
            <p:nvPr/>
          </p:nvSpPr>
          <p:spPr>
            <a:xfrm>
              <a:off x="329917" y="384883"/>
              <a:ext cx="175766" cy="1630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9736B5B-C626-8D0F-2845-DFB3ADB4C406}"/>
                </a:ext>
              </a:extLst>
            </p:cNvPr>
            <p:cNvSpPr/>
            <p:nvPr/>
          </p:nvSpPr>
          <p:spPr>
            <a:xfrm>
              <a:off x="193210" y="258030"/>
              <a:ext cx="136707" cy="1268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70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A4C655F-6F05-ACCD-BAAA-E5B54D415E31}"/>
              </a:ext>
            </a:extLst>
          </p:cNvPr>
          <p:cNvSpPr txBox="1"/>
          <p:nvPr/>
        </p:nvSpPr>
        <p:spPr>
          <a:xfrm>
            <a:off x="542259" y="174640"/>
            <a:ext cx="7166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差分进化算法（DE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Differential Evolution）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23AF6F-8AB5-4290-A4ED-C6B16675CEEC}"/>
              </a:ext>
            </a:extLst>
          </p:cNvPr>
          <p:cNvSpPr txBox="1"/>
          <p:nvPr/>
        </p:nvSpPr>
        <p:spPr>
          <a:xfrm>
            <a:off x="7709053" y="3003180"/>
            <a:ext cx="3231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不断迭代，直到满足停止准则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DCB2BE-B236-501C-3B97-9E011AFD1406}"/>
              </a:ext>
            </a:extLst>
          </p:cNvPr>
          <p:cNvSpPr txBox="1"/>
          <p:nvPr/>
        </p:nvSpPr>
        <p:spPr>
          <a:xfrm>
            <a:off x="960917" y="5649820"/>
            <a:ext cx="10171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同时，算法中使用了协同，根据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DG2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的分组在一轮迭代中对所有分组分别进行优化以提高优化效率。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32E0C75-4B46-4E6E-D817-B29AE708C88B}"/>
              </a:ext>
            </a:extLst>
          </p:cNvPr>
          <p:cNvSpPr/>
          <p:nvPr/>
        </p:nvSpPr>
        <p:spPr>
          <a:xfrm>
            <a:off x="1811527" y="968602"/>
            <a:ext cx="4933507" cy="1206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在当前种群中随机选择三个个体作为变异操作的参照个体，然后使用差分操作生成新的个体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3304FCF-8EAF-EF9E-0E37-DCD6E159F5AD}"/>
              </a:ext>
            </a:extLst>
          </p:cNvPr>
          <p:cNvSpPr/>
          <p:nvPr/>
        </p:nvSpPr>
        <p:spPr>
          <a:xfrm>
            <a:off x="1811527" y="2601935"/>
            <a:ext cx="4933507" cy="1206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使用交叉操作将新的个体与原始个体进行融合，生成子代个体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2EE1E-673C-6E80-8389-C3A8AC0D9CD1}"/>
              </a:ext>
            </a:extLst>
          </p:cNvPr>
          <p:cNvSpPr/>
          <p:nvPr/>
        </p:nvSpPr>
        <p:spPr>
          <a:xfrm>
            <a:off x="1811526" y="4201008"/>
            <a:ext cx="4933507" cy="1206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使用选择策略更新种群，使得适应度更高的个体有更大的概率被选择为下一代种群的成员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BE14E456-C148-E341-148E-C0813B2B4E46}"/>
              </a:ext>
            </a:extLst>
          </p:cNvPr>
          <p:cNvSpPr/>
          <p:nvPr/>
        </p:nvSpPr>
        <p:spPr>
          <a:xfrm>
            <a:off x="7092808" y="968602"/>
            <a:ext cx="503274" cy="4438489"/>
          </a:xfrm>
          <a:prstGeom prst="rightBrace">
            <a:avLst>
              <a:gd name="adj1" fmla="val 3368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8BA5F5-70B7-A205-59E3-9E8EA87D9610}"/>
              </a:ext>
            </a:extLst>
          </p:cNvPr>
          <p:cNvSpPr/>
          <p:nvPr/>
        </p:nvSpPr>
        <p:spPr>
          <a:xfrm>
            <a:off x="542260" y="645546"/>
            <a:ext cx="7931889" cy="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24AE649-B4FF-4CAF-4261-6E2B1A98339D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4278281" y="2174685"/>
            <a:ext cx="0" cy="427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1D3A16-460F-9F4C-5BC7-FC7539D46A5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278280" y="3808018"/>
            <a:ext cx="1" cy="392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1A67A45E-F579-D5CF-14C6-8BB8CACCEF3D}"/>
              </a:ext>
            </a:extLst>
          </p:cNvPr>
          <p:cNvGrpSpPr/>
          <p:nvPr/>
        </p:nvGrpSpPr>
        <p:grpSpPr>
          <a:xfrm>
            <a:off x="193210" y="258030"/>
            <a:ext cx="312473" cy="289950"/>
            <a:chOff x="193210" y="258030"/>
            <a:chExt cx="312473" cy="2899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4BEB853-E0D4-7DB0-EC2F-3179771F6923}"/>
                </a:ext>
              </a:extLst>
            </p:cNvPr>
            <p:cNvSpPr/>
            <p:nvPr/>
          </p:nvSpPr>
          <p:spPr>
            <a:xfrm>
              <a:off x="329917" y="384883"/>
              <a:ext cx="175766" cy="1630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632FB8F-4BAC-3B45-C443-5CA174B1F243}"/>
                </a:ext>
              </a:extLst>
            </p:cNvPr>
            <p:cNvSpPr/>
            <p:nvPr/>
          </p:nvSpPr>
          <p:spPr>
            <a:xfrm>
              <a:off x="193210" y="258030"/>
              <a:ext cx="136707" cy="1268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064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5F6CC7AA-0584-7EA6-C21E-39B0CBCBD1A1}"/>
              </a:ext>
            </a:extLst>
          </p:cNvPr>
          <p:cNvSpPr txBox="1"/>
          <p:nvPr/>
        </p:nvSpPr>
        <p:spPr>
          <a:xfrm>
            <a:off x="542259" y="174640"/>
            <a:ext cx="6023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DG2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Differential Grouping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40B3CA-C74F-AF35-FE09-FBA47C41B23F}"/>
              </a:ext>
            </a:extLst>
          </p:cNvPr>
          <p:cNvSpPr/>
          <p:nvPr/>
        </p:nvSpPr>
        <p:spPr>
          <a:xfrm>
            <a:off x="542260" y="645546"/>
            <a:ext cx="7931889" cy="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303345-FACA-F026-9602-A12793CB3D25}"/>
              </a:ext>
            </a:extLst>
          </p:cNvPr>
          <p:cNvSpPr txBox="1"/>
          <p:nvPr/>
        </p:nvSpPr>
        <p:spPr>
          <a:xfrm>
            <a:off x="542258" y="1000312"/>
            <a:ext cx="11111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DG2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是从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DG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Differential Grouping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）改进而来的一种微分分组算法。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DG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算法的核心是依靠下面的公式来判断两个分量之间的相互关系：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749ED8-BDE1-DA4F-20DC-75511A26D6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7" r="11871" b="62907"/>
          <a:stretch/>
        </p:blipFill>
        <p:spPr>
          <a:xfrm>
            <a:off x="540487" y="1967455"/>
            <a:ext cx="11111025" cy="12028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B30538-D8B2-7F59-1987-7CDA5612B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01" r="12902"/>
          <a:stretch/>
        </p:blipFill>
        <p:spPr>
          <a:xfrm>
            <a:off x="165089" y="3628171"/>
            <a:ext cx="11381870" cy="95405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19E4E33-EFC0-328A-6E18-2A678EE62A62}"/>
              </a:ext>
            </a:extLst>
          </p:cNvPr>
          <p:cNvSpPr txBox="1"/>
          <p:nvPr/>
        </p:nvSpPr>
        <p:spPr>
          <a:xfrm>
            <a:off x="542257" y="4949459"/>
            <a:ext cx="11111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如果两个分量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是没有关系的，函数对于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求偏导数，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对应的项为零，把偏导数公式化简可以得到上面的判别公式。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EAB95E-3310-B4C1-1B5A-B479F93E5F01}"/>
              </a:ext>
            </a:extLst>
          </p:cNvPr>
          <p:cNvGrpSpPr/>
          <p:nvPr/>
        </p:nvGrpSpPr>
        <p:grpSpPr>
          <a:xfrm>
            <a:off x="193210" y="258030"/>
            <a:ext cx="312473" cy="289950"/>
            <a:chOff x="193210" y="258030"/>
            <a:chExt cx="312473" cy="2899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7DF50D4-65F0-9111-BE96-009C8930D7CD}"/>
                </a:ext>
              </a:extLst>
            </p:cNvPr>
            <p:cNvSpPr/>
            <p:nvPr/>
          </p:nvSpPr>
          <p:spPr>
            <a:xfrm>
              <a:off x="329917" y="384883"/>
              <a:ext cx="175766" cy="1630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7721732-5BBF-38DF-E334-AACE4DFE3F5B}"/>
                </a:ext>
              </a:extLst>
            </p:cNvPr>
            <p:cNvSpPr/>
            <p:nvPr/>
          </p:nvSpPr>
          <p:spPr>
            <a:xfrm>
              <a:off x="193210" y="258030"/>
              <a:ext cx="136707" cy="1268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7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5F6CC7AA-0584-7EA6-C21E-39B0CBCBD1A1}"/>
              </a:ext>
            </a:extLst>
          </p:cNvPr>
          <p:cNvSpPr txBox="1"/>
          <p:nvPr/>
        </p:nvSpPr>
        <p:spPr>
          <a:xfrm>
            <a:off x="542259" y="174640"/>
            <a:ext cx="6023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DG2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Differential Grouping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40B3CA-C74F-AF35-FE09-FBA47C41B23F}"/>
              </a:ext>
            </a:extLst>
          </p:cNvPr>
          <p:cNvSpPr/>
          <p:nvPr/>
        </p:nvSpPr>
        <p:spPr>
          <a:xfrm>
            <a:off x="542260" y="645546"/>
            <a:ext cx="7931889" cy="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ACECEA-BE58-9DFB-00D0-80805FB22451}"/>
              </a:ext>
            </a:extLst>
          </p:cNvPr>
          <p:cNvSpPr txBox="1"/>
          <p:nvPr/>
        </p:nvSpPr>
        <p:spPr>
          <a:xfrm>
            <a:off x="5112710" y="6445489"/>
            <a:ext cx="196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DG2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分组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C5FD6BF-ED65-EB2B-9F0C-9B2E01FD708E}"/>
              </a:ext>
            </a:extLst>
          </p:cNvPr>
          <p:cNvSpPr/>
          <p:nvPr/>
        </p:nvSpPr>
        <p:spPr>
          <a:xfrm>
            <a:off x="802758" y="1016162"/>
            <a:ext cx="10586484" cy="5323872"/>
          </a:xfrm>
          <a:prstGeom prst="roundRect">
            <a:avLst>
              <a:gd name="adj" fmla="val 288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f1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f2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f3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f4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707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维度，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f5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707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维度，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f6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维度，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f7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706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维度，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f8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208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维度，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f9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维度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f10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f11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维度，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f12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f13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96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905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f14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96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905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组每组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f15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535DFA-FC0F-7C14-A540-9312096EC7CB}"/>
              </a:ext>
            </a:extLst>
          </p:cNvPr>
          <p:cNvGrpSpPr/>
          <p:nvPr/>
        </p:nvGrpSpPr>
        <p:grpSpPr>
          <a:xfrm>
            <a:off x="193210" y="258030"/>
            <a:ext cx="312473" cy="289950"/>
            <a:chOff x="193210" y="258030"/>
            <a:chExt cx="312473" cy="2899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730B52D-353E-12B3-09C7-511C7753A12C}"/>
                </a:ext>
              </a:extLst>
            </p:cNvPr>
            <p:cNvSpPr/>
            <p:nvPr/>
          </p:nvSpPr>
          <p:spPr>
            <a:xfrm>
              <a:off x="329917" y="384883"/>
              <a:ext cx="175766" cy="1630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01B1AC7-DBC1-4E40-2AC0-27FDCD99E565}"/>
                </a:ext>
              </a:extLst>
            </p:cNvPr>
            <p:cNvSpPr/>
            <p:nvPr/>
          </p:nvSpPr>
          <p:spPr>
            <a:xfrm>
              <a:off x="193210" y="258030"/>
              <a:ext cx="136707" cy="1268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09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E7CE90-3BB9-F6E1-AAAF-29126FEC0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06" y="793739"/>
            <a:ext cx="2691956" cy="58949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AA8F04-04B2-A82E-EABB-EAB0F3582D80}"/>
              </a:ext>
            </a:extLst>
          </p:cNvPr>
          <p:cNvSpPr txBox="1"/>
          <p:nvPr/>
        </p:nvSpPr>
        <p:spPr>
          <a:xfrm>
            <a:off x="5425372" y="1335788"/>
            <a:ext cx="6097554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CCFR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可以检测到停滞的子问题，并节省在这些停滞的子问题上的计算成本。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根据不同子问题之前和当前对整体目标函数值的贡献，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CCFR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可以更加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高效地分配计算资源到各个子问题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，从而获得更优的解决方案。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CCFR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的性能取决于分组方法的性能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将相互依赖的决策变量准确聚集在一起可以提高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CCFR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的性能。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9FE210-67CD-C7A0-D3F7-91ED3A24559F}"/>
              </a:ext>
            </a:extLst>
          </p:cNvPr>
          <p:cNvSpPr txBox="1"/>
          <p:nvPr/>
        </p:nvSpPr>
        <p:spPr>
          <a:xfrm>
            <a:off x="542259" y="174640"/>
            <a:ext cx="6023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基于贡献度的协同进化（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CCFR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B3779B-C826-7670-B0B8-AE8AC8FD0A14}"/>
              </a:ext>
            </a:extLst>
          </p:cNvPr>
          <p:cNvSpPr/>
          <p:nvPr/>
        </p:nvSpPr>
        <p:spPr>
          <a:xfrm>
            <a:off x="542260" y="645546"/>
            <a:ext cx="7931889" cy="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A652CD-0BF5-F4CE-FE7A-8D02BAD4464E}"/>
              </a:ext>
            </a:extLst>
          </p:cNvPr>
          <p:cNvGrpSpPr/>
          <p:nvPr/>
        </p:nvGrpSpPr>
        <p:grpSpPr>
          <a:xfrm>
            <a:off x="193210" y="258030"/>
            <a:ext cx="312473" cy="289950"/>
            <a:chOff x="193210" y="258030"/>
            <a:chExt cx="312473" cy="2899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29F11A0-257B-7B5D-D4E6-7251A9F9B22A}"/>
                </a:ext>
              </a:extLst>
            </p:cNvPr>
            <p:cNvSpPr/>
            <p:nvPr/>
          </p:nvSpPr>
          <p:spPr>
            <a:xfrm>
              <a:off x="329917" y="384883"/>
              <a:ext cx="175766" cy="1630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73B6D0E-EF9E-568A-36C2-814D0798BDA7}"/>
                </a:ext>
              </a:extLst>
            </p:cNvPr>
            <p:cNvSpPr/>
            <p:nvPr/>
          </p:nvSpPr>
          <p:spPr>
            <a:xfrm>
              <a:off x="193210" y="258030"/>
              <a:ext cx="136707" cy="1268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846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782</Words>
  <Application>Microsoft Office PowerPoint</Application>
  <PresentationFormat>宽屏</PresentationFormat>
  <Paragraphs>65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雅捷 欧阳</dc:creator>
  <cp:lastModifiedBy>雅捷 欧阳</cp:lastModifiedBy>
  <cp:revision>19</cp:revision>
  <dcterms:created xsi:type="dcterms:W3CDTF">2023-06-11T10:59:49Z</dcterms:created>
  <dcterms:modified xsi:type="dcterms:W3CDTF">2023-06-12T01:48:58Z</dcterms:modified>
</cp:coreProperties>
</file>