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9" r:id="rId3"/>
    <p:sldId id="262" r:id="rId4"/>
    <p:sldId id="258" r:id="rId5"/>
    <p:sldId id="257" r:id="rId6"/>
    <p:sldId id="256"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8665" autoAdjust="0"/>
  </p:normalViewPr>
  <p:slideViewPr>
    <p:cSldViewPr snapToGrid="0" showGuides="1">
      <p:cViewPr varScale="1">
        <p:scale>
          <a:sx n="72" d="100"/>
          <a:sy n="72" d="100"/>
        </p:scale>
        <p:origin x="84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510D-AAE0-4961-9FDE-9574A08A2549}" type="datetimeFigureOut">
              <a:rPr lang="zh-CN" altLang="en-US" smtClean="0"/>
              <a:t>2023-06-11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7D45D-3EC4-448C-B446-52506961FDEA}" type="slidenum">
              <a:rPr lang="zh-CN" altLang="en-US" smtClean="0"/>
              <a:t>‹#›</a:t>
            </a:fld>
            <a:endParaRPr lang="zh-CN" altLang="en-US"/>
          </a:p>
        </p:txBody>
      </p:sp>
    </p:spTree>
    <p:extLst>
      <p:ext uri="{BB962C8B-B14F-4D97-AF65-F5344CB8AC3E}">
        <p14:creationId xmlns:p14="http://schemas.microsoft.com/office/powerpoint/2010/main" val="48081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遗传算法是一种随机全局搜索优化方法。它模拟了自然选择和遗传中发生的复制、交叉</a:t>
            </a:r>
            <a:r>
              <a:rPr lang="en-US" altLang="zh-CN" sz="1200" kern="100" dirty="0">
                <a:effectLst/>
                <a:latin typeface="Consolas" panose="020B0609020204030204" pitchFamily="49" charset="0"/>
                <a:ea typeface="宋体" panose="02010600030101010101" pitchFamily="2" charset="-122"/>
                <a:cs typeface="Times New Roman" panose="02020603050405020304" pitchFamily="18" charset="0"/>
              </a:rPr>
              <a:t>(crossover)</a:t>
            </a:r>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和变异</a:t>
            </a:r>
            <a:r>
              <a:rPr lang="en-US" altLang="zh-CN" sz="1200" kern="100" dirty="0">
                <a:effectLst/>
                <a:latin typeface="Consolas" panose="020B0609020204030204" pitchFamily="49" charset="0"/>
                <a:ea typeface="宋体" panose="02010600030101010101" pitchFamily="2" charset="-122"/>
                <a:cs typeface="Times New Roman" panose="02020603050405020304" pitchFamily="18" charset="0"/>
              </a:rPr>
              <a:t>(mutation)</a:t>
            </a:r>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等现象，从任一初始种群（</a:t>
            </a:r>
            <a:r>
              <a:rPr lang="en-US" altLang="zh-CN" sz="1200" kern="100" dirty="0">
                <a:effectLst/>
                <a:latin typeface="Consolas" panose="020B0609020204030204" pitchFamily="49" charset="0"/>
                <a:ea typeface="宋体" panose="02010600030101010101" pitchFamily="2" charset="-122"/>
                <a:cs typeface="Times New Roman" panose="02020603050405020304" pitchFamily="18" charset="0"/>
              </a:rPr>
              <a:t>Population</a:t>
            </a:r>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）出发，通过随机选择、交叉和变异操作，产生一群更适合环境的个体，使群体进化到搜索空间中越来越好的区域，这样一代一代不断繁衍进化，最后收敛到一群最适应环境的个体（</a:t>
            </a:r>
            <a:r>
              <a:rPr lang="en-US" altLang="zh-CN" sz="1200" kern="100" dirty="0">
                <a:effectLst/>
                <a:latin typeface="Consolas" panose="020B0609020204030204" pitchFamily="49" charset="0"/>
                <a:ea typeface="宋体" panose="02010600030101010101" pitchFamily="2" charset="-122"/>
                <a:cs typeface="Times New Roman" panose="02020603050405020304" pitchFamily="18" charset="0"/>
              </a:rPr>
              <a:t>Individual</a:t>
            </a:r>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），从而求得问题的优质解。</a:t>
            </a:r>
          </a:p>
          <a:p>
            <a:pPr algn="just"/>
            <a:r>
              <a:rPr lang="en-US" altLang="zh-CN" sz="1200" kern="100" dirty="0">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对于有多个局部最优解的函数，遗传算法不易陷入局部最优解，但是问题维度很高时，遗传算法效果很差。</a:t>
            </a:r>
          </a:p>
          <a:p>
            <a:pPr algn="just"/>
            <a:r>
              <a:rPr lang="en-US" altLang="zh-CN" sz="1200" kern="100" dirty="0">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r>
              <a:rPr lang="zh-CN" altLang="zh-CN" sz="1200" kern="100" dirty="0">
                <a:effectLst/>
                <a:latin typeface="Consolas" panose="020B0609020204030204" pitchFamily="49" charset="0"/>
                <a:ea typeface="宋体" panose="02010600030101010101" pitchFamily="2" charset="-122"/>
                <a:cs typeface="Times New Roman" panose="02020603050405020304" pitchFamily="18" charset="0"/>
              </a:rPr>
              <a:t>算法流程图如下：</a:t>
            </a:r>
          </a:p>
          <a:p>
            <a:endParaRPr lang="zh-CN" altLang="en-US" dirty="0"/>
          </a:p>
        </p:txBody>
      </p:sp>
      <p:sp>
        <p:nvSpPr>
          <p:cNvPr id="4" name="灯片编号占位符 3"/>
          <p:cNvSpPr>
            <a:spLocks noGrp="1"/>
          </p:cNvSpPr>
          <p:nvPr>
            <p:ph type="sldNum" sz="quarter" idx="5"/>
          </p:nvPr>
        </p:nvSpPr>
        <p:spPr/>
        <p:txBody>
          <a:bodyPr/>
          <a:lstStyle/>
          <a:p>
            <a:fld id="{8047D45D-3EC4-448C-B446-52506961FDEA}" type="slidenum">
              <a:rPr lang="zh-CN" altLang="en-US" smtClean="0"/>
              <a:t>4</a:t>
            </a:fld>
            <a:endParaRPr lang="zh-CN" altLang="en-US"/>
          </a:p>
        </p:txBody>
      </p:sp>
    </p:spTree>
    <p:extLst>
      <p:ext uri="{BB962C8B-B14F-4D97-AF65-F5344CB8AC3E}">
        <p14:creationId xmlns:p14="http://schemas.microsoft.com/office/powerpoint/2010/main" val="280044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DE（Differential Evolution）算法与遗传算法类似。</a:t>
            </a:r>
          </a:p>
          <a:p>
            <a:r>
              <a:rPr lang="zh-CN" altLang="en-US" dirty="0"/>
              <a:t>DE 算法的主要思想是在当前种群中随机选择三个个体作为变异操作的参照个体，然后使用差分操作生成新的个体。接着，使用交叉操作将新的个体与原始个体进行融合，生成子代个体。最后，使用选择策略更新种群，使得适应度更高的个体有更大的概率被选择为下一代种群的成员。这样不断迭代，直到满足停止准则为止。</a:t>
            </a:r>
          </a:p>
          <a:p>
            <a:endParaRPr lang="zh-CN" altLang="en-US" dirty="0"/>
          </a:p>
          <a:p>
            <a:r>
              <a:rPr lang="zh-CN" altLang="en-US" dirty="0"/>
              <a:t>同时，</a:t>
            </a:r>
          </a:p>
          <a:p>
            <a:r>
              <a:rPr lang="zh-CN" altLang="en-US" dirty="0"/>
              <a:t>算法中使用了协同，根据dg2的分组在一轮迭代中对所有分组分别进行优化以提高优化效率。</a:t>
            </a:r>
          </a:p>
          <a:p>
            <a:endParaRPr lang="zh-CN" altLang="en-US" dirty="0"/>
          </a:p>
        </p:txBody>
      </p:sp>
      <p:sp>
        <p:nvSpPr>
          <p:cNvPr id="4" name="灯片编号占位符 3"/>
          <p:cNvSpPr>
            <a:spLocks noGrp="1"/>
          </p:cNvSpPr>
          <p:nvPr>
            <p:ph type="sldNum" sz="quarter" idx="5"/>
          </p:nvPr>
        </p:nvSpPr>
        <p:spPr/>
        <p:txBody>
          <a:bodyPr/>
          <a:lstStyle/>
          <a:p>
            <a:fld id="{8047D45D-3EC4-448C-B446-52506961FDEA}" type="slidenum">
              <a:rPr lang="zh-CN" altLang="en-US" smtClean="0"/>
              <a:t>5</a:t>
            </a:fld>
            <a:endParaRPr lang="zh-CN" altLang="en-US"/>
          </a:p>
        </p:txBody>
      </p:sp>
    </p:spTree>
    <p:extLst>
      <p:ext uri="{BB962C8B-B14F-4D97-AF65-F5344CB8AC3E}">
        <p14:creationId xmlns:p14="http://schemas.microsoft.com/office/powerpoint/2010/main" val="126610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C28F9-062F-CF74-476B-0962C61118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322436-6C08-418D-00A6-4FBA1267F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F35F28-2647-7124-955F-351CE49AB2CB}"/>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5" name="页脚占位符 4">
            <a:extLst>
              <a:ext uri="{FF2B5EF4-FFF2-40B4-BE49-F238E27FC236}">
                <a16:creationId xmlns:a16="http://schemas.microsoft.com/office/drawing/2014/main" id="{4D4097EB-086E-849B-2629-5D44BB1196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C47778-AB78-D435-1D38-A9630ABB8726}"/>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338502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2FB49-3BE9-D065-5547-5AC3CD4965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869AA6-A294-659E-7BFA-27B76511C3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7688BC-AB43-AEE0-CF65-CA4DD96439C9}"/>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5" name="页脚占位符 4">
            <a:extLst>
              <a:ext uri="{FF2B5EF4-FFF2-40B4-BE49-F238E27FC236}">
                <a16:creationId xmlns:a16="http://schemas.microsoft.com/office/drawing/2014/main" id="{407C843F-0CDD-243E-2293-D28B05ACD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924894-8602-8A83-2EBD-FACA5EC1B54E}"/>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140629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64CDD1-E99F-4352-0CD7-70D9D2A5581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5D0E98-C4D4-BAA8-D5CA-760ED0D2D2A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8C11BD-C052-6FAB-6BFB-0B389B0B9B37}"/>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5" name="页脚占位符 4">
            <a:extLst>
              <a:ext uri="{FF2B5EF4-FFF2-40B4-BE49-F238E27FC236}">
                <a16:creationId xmlns:a16="http://schemas.microsoft.com/office/drawing/2014/main" id="{0E80E7F4-6375-5506-5FF2-D5E04863BE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CB2EF3-DCF7-3BCE-055E-71EF907899CC}"/>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244451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A7772-352D-4313-4164-3EB6978573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761C82-300F-68EB-7859-DEE79F5260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58DC91-13D5-D17A-4610-8B779CDF875D}"/>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5" name="页脚占位符 4">
            <a:extLst>
              <a:ext uri="{FF2B5EF4-FFF2-40B4-BE49-F238E27FC236}">
                <a16:creationId xmlns:a16="http://schemas.microsoft.com/office/drawing/2014/main" id="{9B410705-7705-7337-8CCD-09A82939FE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E43588-5862-00A7-92BB-BF958EF0D2F4}"/>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288648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DCED6-7D48-977F-48AC-8D315115B8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ABB794-FAB4-F533-F12E-3EB5DC337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47F71F-E0CC-2707-61A1-B0A6DD00B86F}"/>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5" name="页脚占位符 4">
            <a:extLst>
              <a:ext uri="{FF2B5EF4-FFF2-40B4-BE49-F238E27FC236}">
                <a16:creationId xmlns:a16="http://schemas.microsoft.com/office/drawing/2014/main" id="{AEB50BED-3670-AC8B-6FBF-ADBFE80FCD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40E154-F42D-4A74-F622-8F2061B804AF}"/>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18715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E58D1-F769-1931-C0CD-06A6AF8DA2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D70193-4092-81D8-6C0A-0A1918F689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865995-BE64-F2CC-6047-956BF33B97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7D2511-0B33-B732-B501-01E5024C8B48}"/>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6" name="页脚占位符 5">
            <a:extLst>
              <a:ext uri="{FF2B5EF4-FFF2-40B4-BE49-F238E27FC236}">
                <a16:creationId xmlns:a16="http://schemas.microsoft.com/office/drawing/2014/main" id="{1204A19C-CF46-D615-79FE-729848AE78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10D129-56B9-7859-5E90-0E36043A0053}"/>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179154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DB6EC-BD43-BF4F-23D7-C663B2547F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7A1583-B8EF-240E-5107-5F895C04F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CC0362-BFDA-4EA2-E26D-0738094CD34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780600-BD92-66F7-E1FE-1EC790321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A44EC2-7832-1893-CA08-BAF3410B7B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AF9D806-4612-2A2A-8DA6-F572BE3CBF4B}"/>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8" name="页脚占位符 7">
            <a:extLst>
              <a:ext uri="{FF2B5EF4-FFF2-40B4-BE49-F238E27FC236}">
                <a16:creationId xmlns:a16="http://schemas.microsoft.com/office/drawing/2014/main" id="{A9697D52-298E-E842-BE5A-52903F7B2B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3EE051-CAAF-2D93-7ABC-73764E1EE6A2}"/>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330169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BBB96-2685-FBA3-F93C-4CC4FFB667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CF8C4F-13EF-67FB-686B-F4670D13AC10}"/>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4" name="页脚占位符 3">
            <a:extLst>
              <a:ext uri="{FF2B5EF4-FFF2-40B4-BE49-F238E27FC236}">
                <a16:creationId xmlns:a16="http://schemas.microsoft.com/office/drawing/2014/main" id="{FC74E2A5-3944-3A6A-A9F1-1576DD4BF6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86CE66-E69E-1419-975A-4CB850F5F17F}"/>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296592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611B2A-8FEF-1B48-D860-7840F7186D48}"/>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3" name="页脚占位符 2">
            <a:extLst>
              <a:ext uri="{FF2B5EF4-FFF2-40B4-BE49-F238E27FC236}">
                <a16:creationId xmlns:a16="http://schemas.microsoft.com/office/drawing/2014/main" id="{320F43F2-02EF-EA3C-7374-5488920459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AD5161-B027-D5FA-3BA7-4CFCDBD328B7}"/>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71960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EFBEF-3294-8664-4153-9FBBE7FFEA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086DD2-7AFE-9C83-D7D0-5B1840E4E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4A3F49-97FA-8C8E-D612-5272B5314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7C2903-4D45-8323-7AA0-75F29D7E31AA}"/>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6" name="页脚占位符 5">
            <a:extLst>
              <a:ext uri="{FF2B5EF4-FFF2-40B4-BE49-F238E27FC236}">
                <a16:creationId xmlns:a16="http://schemas.microsoft.com/office/drawing/2014/main" id="{DF7FDE0F-C30F-AA7B-C729-519976B290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87F701-492C-8E9E-ED4D-A192674156CA}"/>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90728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61BDA-3109-5E26-0A90-BE4841D161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6239B1-AEB8-19A7-508F-0C73627FD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4D596E-209C-9641-653B-FC56AD14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60F844-F9DA-C2BD-3D8B-B78DB45F3D64}"/>
              </a:ext>
            </a:extLst>
          </p:cNvPr>
          <p:cNvSpPr>
            <a:spLocks noGrp="1"/>
          </p:cNvSpPr>
          <p:nvPr>
            <p:ph type="dt" sz="half" idx="10"/>
          </p:nvPr>
        </p:nvSpPr>
        <p:spPr/>
        <p:txBody>
          <a:bodyPr/>
          <a:lstStyle/>
          <a:p>
            <a:fld id="{0224BB93-04C5-4D80-8AE5-3405253A6027}" type="datetimeFigureOut">
              <a:rPr lang="zh-CN" altLang="en-US" smtClean="0"/>
              <a:t>2023-06-11</a:t>
            </a:fld>
            <a:endParaRPr lang="zh-CN" altLang="en-US"/>
          </a:p>
        </p:txBody>
      </p:sp>
      <p:sp>
        <p:nvSpPr>
          <p:cNvPr id="6" name="页脚占位符 5">
            <a:extLst>
              <a:ext uri="{FF2B5EF4-FFF2-40B4-BE49-F238E27FC236}">
                <a16:creationId xmlns:a16="http://schemas.microsoft.com/office/drawing/2014/main" id="{035771BB-B0C4-AE61-46F8-C12EB30EA0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AF1FA7-0676-4600-59A9-C74017E0B2D0}"/>
              </a:ext>
            </a:extLst>
          </p:cNvPr>
          <p:cNvSpPr>
            <a:spLocks noGrp="1"/>
          </p:cNvSpPr>
          <p:nvPr>
            <p:ph type="sldNum" sz="quarter" idx="12"/>
          </p:nvPr>
        </p:nvSpPr>
        <p:spPr/>
        <p:txBody>
          <a:body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395706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86E411-AFEE-5E1C-29C7-F3583B803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80B0A1-61A3-A1E5-7875-990E95F02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2B57C8-F042-29F2-5BB6-294841CE7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4BB93-04C5-4D80-8AE5-3405253A6027}" type="datetimeFigureOut">
              <a:rPr lang="zh-CN" altLang="en-US" smtClean="0"/>
              <a:t>2023-06-11</a:t>
            </a:fld>
            <a:endParaRPr lang="zh-CN" altLang="en-US"/>
          </a:p>
        </p:txBody>
      </p:sp>
      <p:sp>
        <p:nvSpPr>
          <p:cNvPr id="5" name="页脚占位符 4">
            <a:extLst>
              <a:ext uri="{FF2B5EF4-FFF2-40B4-BE49-F238E27FC236}">
                <a16:creationId xmlns:a16="http://schemas.microsoft.com/office/drawing/2014/main" id="{4967E456-6D0A-F966-0013-1FB82F688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C5C8BD-9814-1E15-A610-34F35F418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EB364-C651-43FE-AF11-C44026D8AC8B}" type="slidenum">
              <a:rPr lang="zh-CN" altLang="en-US" smtClean="0"/>
              <a:t>‹#›</a:t>
            </a:fld>
            <a:endParaRPr lang="zh-CN" altLang="en-US"/>
          </a:p>
        </p:txBody>
      </p:sp>
    </p:spTree>
    <p:extLst>
      <p:ext uri="{BB962C8B-B14F-4D97-AF65-F5344CB8AC3E}">
        <p14:creationId xmlns:p14="http://schemas.microsoft.com/office/powerpoint/2010/main" val="257171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9E0FEB-03CC-9DA2-2914-370D43743780}"/>
              </a:ext>
            </a:extLst>
          </p:cNvPr>
          <p:cNvSpPr txBox="1"/>
          <p:nvPr/>
        </p:nvSpPr>
        <p:spPr>
          <a:xfrm>
            <a:off x="1584251" y="3944679"/>
            <a:ext cx="5955476" cy="369332"/>
          </a:xfrm>
          <a:prstGeom prst="rect">
            <a:avLst/>
          </a:prstGeom>
          <a:noFill/>
        </p:spPr>
        <p:txBody>
          <a:bodyPr wrap="none" rtlCol="0">
            <a:spAutoFit/>
          </a:bodyPr>
          <a:lstStyle/>
          <a:p>
            <a:r>
              <a:rPr lang="zh-CN" altLang="en-US" dirty="0"/>
              <a:t>第六小组：谢维聪，郑锦辉，丘晓枫，欧阳雅捷，李锐广</a:t>
            </a:r>
          </a:p>
        </p:txBody>
      </p:sp>
    </p:spTree>
    <p:extLst>
      <p:ext uri="{BB962C8B-B14F-4D97-AF65-F5344CB8AC3E}">
        <p14:creationId xmlns:p14="http://schemas.microsoft.com/office/powerpoint/2010/main" val="697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E0BB4EB-8F8C-6200-1F8A-0FA3761E330E}"/>
              </a:ext>
            </a:extLst>
          </p:cNvPr>
          <p:cNvPicPr>
            <a:picLocks noChangeAspect="1"/>
          </p:cNvPicPr>
          <p:nvPr/>
        </p:nvPicPr>
        <p:blipFill>
          <a:blip r:embed="rId2"/>
          <a:stretch>
            <a:fillRect/>
          </a:stretch>
        </p:blipFill>
        <p:spPr>
          <a:xfrm>
            <a:off x="0" y="1074368"/>
            <a:ext cx="12192000" cy="5783632"/>
          </a:xfrm>
          <a:prstGeom prst="rect">
            <a:avLst/>
          </a:prstGeom>
        </p:spPr>
      </p:pic>
      <p:sp>
        <p:nvSpPr>
          <p:cNvPr id="3" name="文本框 2">
            <a:extLst>
              <a:ext uri="{FF2B5EF4-FFF2-40B4-BE49-F238E27FC236}">
                <a16:creationId xmlns:a16="http://schemas.microsoft.com/office/drawing/2014/main" id="{C4EC6F6F-E84B-A812-0A66-D63C59CDA976}"/>
              </a:ext>
            </a:extLst>
          </p:cNvPr>
          <p:cNvSpPr txBox="1"/>
          <p:nvPr/>
        </p:nvSpPr>
        <p:spPr>
          <a:xfrm>
            <a:off x="542259" y="174640"/>
            <a:ext cx="6023343"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Git</a:t>
            </a:r>
            <a:r>
              <a:rPr lang="zh-CN" altLang="en-US" sz="2400" dirty="0">
                <a:latin typeface="微软雅黑" panose="020B0503020204020204" pitchFamily="34" charset="-122"/>
                <a:ea typeface="微软雅黑" panose="020B0503020204020204" pitchFamily="34" charset="-122"/>
              </a:rPr>
              <a:t>合作开发</a:t>
            </a:r>
          </a:p>
        </p:txBody>
      </p:sp>
      <p:sp>
        <p:nvSpPr>
          <p:cNvPr id="4" name="矩形 3">
            <a:extLst>
              <a:ext uri="{FF2B5EF4-FFF2-40B4-BE49-F238E27FC236}">
                <a16:creationId xmlns:a16="http://schemas.microsoft.com/office/drawing/2014/main" id="{E17AB59F-8EB9-4BFE-2938-4CE0A7ED1AD5}"/>
              </a:ext>
            </a:extLst>
          </p:cNvPr>
          <p:cNvSpPr/>
          <p:nvPr/>
        </p:nvSpPr>
        <p:spPr>
          <a:xfrm>
            <a:off x="542260" y="645546"/>
            <a:ext cx="7931889" cy="7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02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8AF081-DBA4-DA39-A027-E8000F0FE048}"/>
              </a:ext>
            </a:extLst>
          </p:cNvPr>
          <p:cNvSpPr txBox="1"/>
          <p:nvPr/>
        </p:nvSpPr>
        <p:spPr>
          <a:xfrm>
            <a:off x="542259" y="174640"/>
            <a:ext cx="6023343"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遗传算法（</a:t>
            </a:r>
            <a:r>
              <a:rPr lang="en-US" altLang="zh-CN" sz="2400" dirty="0">
                <a:latin typeface="微软雅黑" panose="020B0503020204020204" pitchFamily="34" charset="-122"/>
                <a:ea typeface="微软雅黑" panose="020B0503020204020204" pitchFamily="34" charset="-122"/>
              </a:rPr>
              <a:t>GA, Genetic Algorithm</a:t>
            </a:r>
            <a:r>
              <a:rPr lang="zh-CN" altLang="en-US" sz="2400" dirty="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FA61EFC9-7172-14C8-CEAC-ACA11AD1D0DC}"/>
              </a:ext>
            </a:extLst>
          </p:cNvPr>
          <p:cNvSpPr/>
          <p:nvPr/>
        </p:nvSpPr>
        <p:spPr>
          <a:xfrm>
            <a:off x="542260" y="645546"/>
            <a:ext cx="7931889" cy="7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03B7ED07-4C96-3214-D96F-0FA4AD1FAAD2}"/>
              </a:ext>
            </a:extLst>
          </p:cNvPr>
          <p:cNvSpPr/>
          <p:nvPr/>
        </p:nvSpPr>
        <p:spPr>
          <a:xfrm>
            <a:off x="2179673" y="1713819"/>
            <a:ext cx="5146159" cy="1029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遗传算法（</a:t>
            </a:r>
            <a:r>
              <a:rPr lang="en-US" altLang="zh-CN" sz="1800" dirty="0">
                <a:latin typeface="微软雅黑" panose="020B0503020204020204" pitchFamily="34" charset="-122"/>
                <a:ea typeface="微软雅黑" panose="020B0503020204020204" pitchFamily="34" charset="-122"/>
              </a:rPr>
              <a:t>GA, Genetic Algorithm</a:t>
            </a:r>
            <a:r>
              <a:rPr lang="zh-CN" altLang="en-US" sz="1800" dirty="0">
                <a:latin typeface="微软雅黑" panose="020B0503020204020204" pitchFamily="34" charset="-122"/>
                <a:ea typeface="微软雅黑" panose="020B0503020204020204" pitchFamily="34" charset="-122"/>
              </a:rPr>
              <a:t>）</a:t>
            </a:r>
          </a:p>
        </p:txBody>
      </p:sp>
      <p:sp>
        <p:nvSpPr>
          <p:cNvPr id="11" name="矩形: 圆角 10">
            <a:extLst>
              <a:ext uri="{FF2B5EF4-FFF2-40B4-BE49-F238E27FC236}">
                <a16:creationId xmlns:a16="http://schemas.microsoft.com/office/drawing/2014/main" id="{493E816A-C354-2124-9E41-7FD8179ADE17}"/>
              </a:ext>
            </a:extLst>
          </p:cNvPr>
          <p:cNvSpPr/>
          <p:nvPr/>
        </p:nvSpPr>
        <p:spPr>
          <a:xfrm>
            <a:off x="2179672" y="2622902"/>
            <a:ext cx="5146159" cy="1029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dirty="0">
                <a:latin typeface="微软雅黑" panose="020B0503020204020204" pitchFamily="34" charset="-122"/>
                <a:ea typeface="微软雅黑" panose="020B0503020204020204" pitchFamily="34" charset="-122"/>
              </a:rPr>
              <a:t>差分进化算法（DE</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Differential Evolution）</a:t>
            </a:r>
          </a:p>
        </p:txBody>
      </p:sp>
      <p:sp>
        <p:nvSpPr>
          <p:cNvPr id="12" name="矩形: 圆角 11">
            <a:extLst>
              <a:ext uri="{FF2B5EF4-FFF2-40B4-BE49-F238E27FC236}">
                <a16:creationId xmlns:a16="http://schemas.microsoft.com/office/drawing/2014/main" id="{4BA836C2-5BFD-59E0-D62D-C49999217A1D}"/>
              </a:ext>
            </a:extLst>
          </p:cNvPr>
          <p:cNvSpPr/>
          <p:nvPr/>
        </p:nvSpPr>
        <p:spPr>
          <a:xfrm>
            <a:off x="2395867" y="3661396"/>
            <a:ext cx="5146159" cy="1029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dirty="0">
                <a:latin typeface="微软雅黑" panose="020B0503020204020204" pitchFamily="34" charset="-122"/>
                <a:ea typeface="微软雅黑" panose="020B0503020204020204" pitchFamily="34" charset="-122"/>
              </a:rPr>
              <a:t>基于贡献度的协同进化（</a:t>
            </a:r>
            <a:r>
              <a:rPr lang="en-US" altLang="zh-CN" sz="1800" dirty="0">
                <a:latin typeface="微软雅黑" panose="020B0503020204020204" pitchFamily="34" charset="-122"/>
                <a:ea typeface="微软雅黑" panose="020B0503020204020204" pitchFamily="34" charset="-122"/>
              </a:rPr>
              <a:t>CCFR, ?</a:t>
            </a:r>
            <a:endParaRPr lang="zh-CN" altLang="en-US" dirty="0"/>
          </a:p>
        </p:txBody>
      </p:sp>
    </p:spTree>
    <p:extLst>
      <p:ext uri="{BB962C8B-B14F-4D97-AF65-F5344CB8AC3E}">
        <p14:creationId xmlns:p14="http://schemas.microsoft.com/office/powerpoint/2010/main" val="412480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36AD6BE-2F75-F84A-C972-259A5491DC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905" y="952723"/>
            <a:ext cx="4941979" cy="5600036"/>
          </a:xfrm>
          <a:prstGeom prst="rect">
            <a:avLst/>
          </a:prstGeom>
        </p:spPr>
      </p:pic>
      <p:sp>
        <p:nvSpPr>
          <p:cNvPr id="10" name="文本框 9">
            <a:extLst>
              <a:ext uri="{FF2B5EF4-FFF2-40B4-BE49-F238E27FC236}">
                <a16:creationId xmlns:a16="http://schemas.microsoft.com/office/drawing/2014/main" id="{84D8B1E6-3BD9-4C82-FF6D-207D9158F3EA}"/>
              </a:ext>
            </a:extLst>
          </p:cNvPr>
          <p:cNvSpPr txBox="1"/>
          <p:nvPr/>
        </p:nvSpPr>
        <p:spPr>
          <a:xfrm>
            <a:off x="6305117" y="1002846"/>
            <a:ext cx="5553741" cy="32696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随机全局搜索优化方法</a:t>
            </a:r>
            <a:endParaRPr lang="zh-CN" altLang="en-US"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模拟了自然选择和遗传中发生的复制、交叉</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(crossover)</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和变异</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(mutation)</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等现象</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使群体进化到搜索空间中越来越好的区域</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一代一代不断繁衍进化，最后收敛到一群最适应环境的个体（</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Individual</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），从而求得问题的优质解</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EF31B8-0CB6-4E7E-4274-E160193858BE}"/>
              </a:ext>
            </a:extLst>
          </p:cNvPr>
          <p:cNvSpPr txBox="1"/>
          <p:nvPr/>
        </p:nvSpPr>
        <p:spPr>
          <a:xfrm>
            <a:off x="6565602" y="4654769"/>
            <a:ext cx="5293255" cy="1200329"/>
          </a:xfrm>
          <a:prstGeom prst="rect">
            <a:avLst/>
          </a:prstGeom>
          <a:noFill/>
        </p:spPr>
        <p:txBody>
          <a:bodyPr wrap="square">
            <a:spAutoFit/>
          </a:bodyPr>
          <a:lstStyle/>
          <a:p>
            <a:pPr algn="just"/>
            <a:r>
              <a:rPr lang="en-US" alt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对于有多个局部最优解的函数，遗传算法不易陷入局部最优解，但是问题维度很高时，遗传算法效果很差。</a:t>
            </a:r>
          </a:p>
        </p:txBody>
      </p:sp>
      <p:sp>
        <p:nvSpPr>
          <p:cNvPr id="17" name="文本框 16">
            <a:extLst>
              <a:ext uri="{FF2B5EF4-FFF2-40B4-BE49-F238E27FC236}">
                <a16:creationId xmlns:a16="http://schemas.microsoft.com/office/drawing/2014/main" id="{5F6CC7AA-0584-7EA6-C21E-39B0CBCBD1A1}"/>
              </a:ext>
            </a:extLst>
          </p:cNvPr>
          <p:cNvSpPr txBox="1"/>
          <p:nvPr/>
        </p:nvSpPr>
        <p:spPr>
          <a:xfrm>
            <a:off x="542259" y="174640"/>
            <a:ext cx="6023343"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遗传算法（</a:t>
            </a:r>
            <a:r>
              <a:rPr lang="en-US" altLang="zh-CN" sz="2400" dirty="0">
                <a:latin typeface="微软雅黑" panose="020B0503020204020204" pitchFamily="34" charset="-122"/>
                <a:ea typeface="微软雅黑" panose="020B0503020204020204" pitchFamily="34" charset="-122"/>
              </a:rPr>
              <a:t>GA, Genetic Algorithm</a:t>
            </a:r>
            <a:r>
              <a:rPr lang="zh-CN" altLang="en-US" sz="2400" dirty="0">
                <a:latin typeface="微软雅黑" panose="020B0503020204020204" pitchFamily="34" charset="-122"/>
                <a:ea typeface="微软雅黑" panose="020B0503020204020204" pitchFamily="34" charset="-122"/>
              </a:rPr>
              <a:t>）</a:t>
            </a:r>
          </a:p>
        </p:txBody>
      </p:sp>
      <p:sp>
        <p:nvSpPr>
          <p:cNvPr id="18" name="矩形 17">
            <a:extLst>
              <a:ext uri="{FF2B5EF4-FFF2-40B4-BE49-F238E27FC236}">
                <a16:creationId xmlns:a16="http://schemas.microsoft.com/office/drawing/2014/main" id="{9040B3CA-C74F-AF35-FE09-FBA47C41B23F}"/>
              </a:ext>
            </a:extLst>
          </p:cNvPr>
          <p:cNvSpPr/>
          <p:nvPr/>
        </p:nvSpPr>
        <p:spPr>
          <a:xfrm>
            <a:off x="542260" y="645546"/>
            <a:ext cx="7931889" cy="7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26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A4C655F-6F05-ACCD-BAAA-E5B54D415E31}"/>
              </a:ext>
            </a:extLst>
          </p:cNvPr>
          <p:cNvSpPr txBox="1"/>
          <p:nvPr/>
        </p:nvSpPr>
        <p:spPr>
          <a:xfrm>
            <a:off x="542259" y="174640"/>
            <a:ext cx="7166794"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差分进化算法（DE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Differential Evolution）</a:t>
            </a:r>
          </a:p>
        </p:txBody>
      </p:sp>
      <p:sp>
        <p:nvSpPr>
          <p:cNvPr id="15" name="文本框 14">
            <a:extLst>
              <a:ext uri="{FF2B5EF4-FFF2-40B4-BE49-F238E27FC236}">
                <a16:creationId xmlns:a16="http://schemas.microsoft.com/office/drawing/2014/main" id="{FA23AF6F-8AB5-4290-A4ED-C6B16675CEEC}"/>
              </a:ext>
            </a:extLst>
          </p:cNvPr>
          <p:cNvSpPr txBox="1"/>
          <p:nvPr/>
        </p:nvSpPr>
        <p:spPr>
          <a:xfrm>
            <a:off x="7709053" y="3003180"/>
            <a:ext cx="3231412"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不断迭代，直到满足停止准则</a:t>
            </a:r>
          </a:p>
        </p:txBody>
      </p:sp>
      <p:sp>
        <p:nvSpPr>
          <p:cNvPr id="17" name="文本框 16">
            <a:extLst>
              <a:ext uri="{FF2B5EF4-FFF2-40B4-BE49-F238E27FC236}">
                <a16:creationId xmlns:a16="http://schemas.microsoft.com/office/drawing/2014/main" id="{EEDCB2BE-B236-501C-3B97-9E011AFD1406}"/>
              </a:ext>
            </a:extLst>
          </p:cNvPr>
          <p:cNvSpPr txBox="1"/>
          <p:nvPr/>
        </p:nvSpPr>
        <p:spPr>
          <a:xfrm>
            <a:off x="960917" y="5649820"/>
            <a:ext cx="10171372" cy="830997"/>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        同时，算法中使用了协同，根据</a:t>
            </a:r>
            <a:r>
              <a:rPr lang="en-US" altLang="zh-CN" sz="2400" dirty="0">
                <a:solidFill>
                  <a:srgbClr val="FF0000"/>
                </a:solidFill>
                <a:latin typeface="微软雅黑" panose="020B0503020204020204" pitchFamily="34" charset="-122"/>
                <a:ea typeface="微软雅黑" panose="020B0503020204020204" pitchFamily="34" charset="-122"/>
              </a:rPr>
              <a:t>DG2</a:t>
            </a:r>
            <a:r>
              <a:rPr lang="zh-CN" altLang="en-US" sz="2400" dirty="0">
                <a:solidFill>
                  <a:srgbClr val="FF0000"/>
                </a:solidFill>
                <a:latin typeface="微软雅黑" panose="020B0503020204020204" pitchFamily="34" charset="-122"/>
                <a:ea typeface="微软雅黑" panose="020B0503020204020204" pitchFamily="34" charset="-122"/>
              </a:rPr>
              <a:t>的分组在一轮迭代中对所有分组分别进行优化以提高优化效率。</a:t>
            </a:r>
          </a:p>
        </p:txBody>
      </p:sp>
      <p:sp>
        <p:nvSpPr>
          <p:cNvPr id="18" name="矩形: 圆角 17">
            <a:extLst>
              <a:ext uri="{FF2B5EF4-FFF2-40B4-BE49-F238E27FC236}">
                <a16:creationId xmlns:a16="http://schemas.microsoft.com/office/drawing/2014/main" id="{432E0C75-4B46-4E6E-D817-B29AE708C88B}"/>
              </a:ext>
            </a:extLst>
          </p:cNvPr>
          <p:cNvSpPr/>
          <p:nvPr/>
        </p:nvSpPr>
        <p:spPr>
          <a:xfrm>
            <a:off x="1811527" y="968602"/>
            <a:ext cx="4933507" cy="12060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在当前种群中随机选择三个个体作为变异操作的参照个体，然后使用差分操作生成新的个体</a:t>
            </a:r>
          </a:p>
        </p:txBody>
      </p:sp>
      <p:sp>
        <p:nvSpPr>
          <p:cNvPr id="21" name="矩形: 圆角 20">
            <a:extLst>
              <a:ext uri="{FF2B5EF4-FFF2-40B4-BE49-F238E27FC236}">
                <a16:creationId xmlns:a16="http://schemas.microsoft.com/office/drawing/2014/main" id="{13304FCF-8EAF-EF9E-0E37-DCD6E159F5AD}"/>
              </a:ext>
            </a:extLst>
          </p:cNvPr>
          <p:cNvSpPr/>
          <p:nvPr/>
        </p:nvSpPr>
        <p:spPr>
          <a:xfrm>
            <a:off x="1811527" y="2601935"/>
            <a:ext cx="4933507" cy="12060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使用交叉操作将新的个体与原始个体进行融合，生成子代个体</a:t>
            </a:r>
          </a:p>
        </p:txBody>
      </p:sp>
      <p:sp>
        <p:nvSpPr>
          <p:cNvPr id="22" name="矩形: 圆角 21">
            <a:extLst>
              <a:ext uri="{FF2B5EF4-FFF2-40B4-BE49-F238E27FC236}">
                <a16:creationId xmlns:a16="http://schemas.microsoft.com/office/drawing/2014/main" id="{8F72EE1E-673C-6E80-8389-C3A8AC0D9CD1}"/>
              </a:ext>
            </a:extLst>
          </p:cNvPr>
          <p:cNvSpPr/>
          <p:nvPr/>
        </p:nvSpPr>
        <p:spPr>
          <a:xfrm>
            <a:off x="1811526" y="4201008"/>
            <a:ext cx="4933507" cy="12060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使用选择策略更新种群，使得适应度更高的个体有更大的概率被选择为下一代种群的成员</a:t>
            </a:r>
          </a:p>
        </p:txBody>
      </p:sp>
      <p:sp>
        <p:nvSpPr>
          <p:cNvPr id="23" name="右大括号 22">
            <a:extLst>
              <a:ext uri="{FF2B5EF4-FFF2-40B4-BE49-F238E27FC236}">
                <a16:creationId xmlns:a16="http://schemas.microsoft.com/office/drawing/2014/main" id="{BE14E456-C148-E341-148E-C0813B2B4E46}"/>
              </a:ext>
            </a:extLst>
          </p:cNvPr>
          <p:cNvSpPr/>
          <p:nvPr/>
        </p:nvSpPr>
        <p:spPr>
          <a:xfrm>
            <a:off x="7092808" y="968602"/>
            <a:ext cx="503274" cy="4438489"/>
          </a:xfrm>
          <a:prstGeom prst="rightBrace">
            <a:avLst>
              <a:gd name="adj1" fmla="val 3368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DB8BA5F5-70B7-A205-59E3-9E8EA87D9610}"/>
              </a:ext>
            </a:extLst>
          </p:cNvPr>
          <p:cNvSpPr/>
          <p:nvPr/>
        </p:nvSpPr>
        <p:spPr>
          <a:xfrm>
            <a:off x="542260" y="645546"/>
            <a:ext cx="7931889" cy="7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C24AE649-B4FF-4CAF-4261-6E2B1A98339D}"/>
              </a:ext>
            </a:extLst>
          </p:cNvPr>
          <p:cNvCxnSpPr>
            <a:stCxn id="18" idx="2"/>
            <a:endCxn id="21" idx="0"/>
          </p:cNvCxnSpPr>
          <p:nvPr/>
        </p:nvCxnSpPr>
        <p:spPr>
          <a:xfrm>
            <a:off x="4278281" y="2174685"/>
            <a:ext cx="0" cy="427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81D3A16-460F-9F4C-5BC7-FC7539D46A5A}"/>
              </a:ext>
            </a:extLst>
          </p:cNvPr>
          <p:cNvCxnSpPr>
            <a:cxnSpLocks/>
            <a:stCxn id="21" idx="2"/>
            <a:endCxn id="22" idx="0"/>
          </p:cNvCxnSpPr>
          <p:nvPr/>
        </p:nvCxnSpPr>
        <p:spPr>
          <a:xfrm flipH="1">
            <a:off x="4278280" y="3808018"/>
            <a:ext cx="1" cy="3929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6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8E7CE90-3BB9-F6E1-AAAF-29126FEC0DBF}"/>
              </a:ext>
            </a:extLst>
          </p:cNvPr>
          <p:cNvPicPr>
            <a:picLocks noChangeAspect="1"/>
          </p:cNvPicPr>
          <p:nvPr/>
        </p:nvPicPr>
        <p:blipFill>
          <a:blip r:embed="rId2"/>
          <a:stretch>
            <a:fillRect/>
          </a:stretch>
        </p:blipFill>
        <p:spPr>
          <a:xfrm>
            <a:off x="1733106" y="793739"/>
            <a:ext cx="2691956" cy="5894937"/>
          </a:xfrm>
          <a:prstGeom prst="rect">
            <a:avLst/>
          </a:prstGeom>
        </p:spPr>
      </p:pic>
      <p:sp>
        <p:nvSpPr>
          <p:cNvPr id="7" name="文本框 6">
            <a:extLst>
              <a:ext uri="{FF2B5EF4-FFF2-40B4-BE49-F238E27FC236}">
                <a16:creationId xmlns:a16="http://schemas.microsoft.com/office/drawing/2014/main" id="{BBAA8F04-04B2-A82E-EABB-EAB0F3582D80}"/>
              </a:ext>
            </a:extLst>
          </p:cNvPr>
          <p:cNvSpPr txBox="1"/>
          <p:nvPr/>
        </p:nvSpPr>
        <p:spPr>
          <a:xfrm>
            <a:off x="5425372" y="1335788"/>
            <a:ext cx="6097554" cy="500823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CCFR</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可以检测到停滞的子问题，并节省在这些停滞的子问题上的计算成本。</a:t>
            </a:r>
          </a:p>
          <a:p>
            <a:pPr marL="342900" indent="-342900" algn="just">
              <a:lnSpc>
                <a:spcPct val="150000"/>
              </a:lnSpc>
              <a:buFont typeface="Arial" panose="020B0604020202020204" pitchFamily="34" charset="0"/>
              <a:buChar char="•"/>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根据不同子问题之前和当前对整体目标函数值的贡献，</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CCFR</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可以更加高效地分配计算资源到各个子问题，从而获得更优的解决方案。</a:t>
            </a:r>
          </a:p>
          <a:p>
            <a:pPr marL="342900" indent="-342900" algn="just">
              <a:lnSpc>
                <a:spcPct val="150000"/>
              </a:lnSpc>
              <a:buFont typeface="Arial" panose="020B0604020202020204" pitchFamily="34" charset="0"/>
              <a:buChar char="•"/>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CCFR</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的性能取决于分组方法的性能</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将相互依赖的决策变量准确聚集在一起可以提高</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CCFR</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的性能。</a:t>
            </a:r>
          </a:p>
        </p:txBody>
      </p:sp>
      <p:sp>
        <p:nvSpPr>
          <p:cNvPr id="19" name="文本框 18">
            <a:extLst>
              <a:ext uri="{FF2B5EF4-FFF2-40B4-BE49-F238E27FC236}">
                <a16:creationId xmlns:a16="http://schemas.microsoft.com/office/drawing/2014/main" id="{3C9FE210-67CD-C7A0-D3F7-91ED3A24559F}"/>
              </a:ext>
            </a:extLst>
          </p:cNvPr>
          <p:cNvSpPr txBox="1"/>
          <p:nvPr/>
        </p:nvSpPr>
        <p:spPr>
          <a:xfrm>
            <a:off x="542259" y="174640"/>
            <a:ext cx="6023343"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基于贡献度的协同进化（</a:t>
            </a:r>
            <a:r>
              <a:rPr lang="en-US" altLang="zh-CN" sz="2400" dirty="0">
                <a:latin typeface="微软雅黑" panose="020B0503020204020204" pitchFamily="34" charset="-122"/>
                <a:ea typeface="微软雅黑" panose="020B0503020204020204" pitchFamily="34" charset="-122"/>
              </a:rPr>
              <a:t>CCFR, ?</a:t>
            </a:r>
            <a:r>
              <a:rPr lang="zh-CN" altLang="en-US" sz="2400" dirty="0">
                <a:latin typeface="微软雅黑" panose="020B0503020204020204" pitchFamily="34" charset="-122"/>
                <a:ea typeface="微软雅黑" panose="020B0503020204020204" pitchFamily="34" charset="-122"/>
              </a:rPr>
              <a:t>）</a:t>
            </a:r>
          </a:p>
        </p:txBody>
      </p:sp>
      <p:sp>
        <p:nvSpPr>
          <p:cNvPr id="20" name="矩形 19">
            <a:extLst>
              <a:ext uri="{FF2B5EF4-FFF2-40B4-BE49-F238E27FC236}">
                <a16:creationId xmlns:a16="http://schemas.microsoft.com/office/drawing/2014/main" id="{69B3779B-C826-7670-B0B8-AE8AC8FD0A14}"/>
              </a:ext>
            </a:extLst>
          </p:cNvPr>
          <p:cNvSpPr/>
          <p:nvPr/>
        </p:nvSpPr>
        <p:spPr>
          <a:xfrm>
            <a:off x="542260" y="645546"/>
            <a:ext cx="7931889" cy="7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846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1678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615</Words>
  <Application>Microsoft Office PowerPoint</Application>
  <PresentationFormat>宽屏</PresentationFormat>
  <Paragraphs>34</Paragraphs>
  <Slides>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 Light</vt:lpstr>
      <vt:lpstr>Microsoft YaHei</vt:lpstr>
      <vt:lpstr>Arial</vt:lpstr>
      <vt:lpstr>Consolas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雅捷 欧阳</dc:creator>
  <cp:lastModifiedBy>雅捷 欧阳</cp:lastModifiedBy>
  <cp:revision>1</cp:revision>
  <dcterms:created xsi:type="dcterms:W3CDTF">2023-06-11T10:59:49Z</dcterms:created>
  <dcterms:modified xsi:type="dcterms:W3CDTF">2023-06-11T11:51:36Z</dcterms:modified>
</cp:coreProperties>
</file>