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2" userDrawn="1">
          <p15:clr>
            <a:srgbClr val="A4A3A4"/>
          </p15:clr>
        </p15:guide>
        <p15:guide id="2" pos="13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9"/>
    <p:restoredTop sz="78222"/>
  </p:normalViewPr>
  <p:slideViewPr>
    <p:cSldViewPr snapToGrid="0" showGuides="1">
      <p:cViewPr>
        <p:scale>
          <a:sx n="46" d="100"/>
          <a:sy n="46" d="100"/>
        </p:scale>
        <p:origin x="-3600" y="344"/>
      </p:cViewPr>
      <p:guideLst>
        <p:guide orient="horz" pos="5102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DFA5E-B198-2F49-B6E4-55F95C0322E0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F8A20-C3C1-3949-BB86-9AA5D89CD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65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政府作为风险承担者和投资者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政府作为市场创造者和塑造者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政府作为创新生态系统构建者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F8A20-C3C1-3949-BB86-9AA5D89CD9B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3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8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1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2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72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91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5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6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5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A16FE-EA87-5742-8E88-AA49701AD195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EED76-C135-AA4D-93C2-48368C74E7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6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>
            <a:extLst>
              <a:ext uri="{FF2B5EF4-FFF2-40B4-BE49-F238E27FC236}">
                <a16:creationId xmlns:a16="http://schemas.microsoft.com/office/drawing/2014/main" id="{7661BF46-0A23-00BA-8E74-E77018428B59}"/>
              </a:ext>
            </a:extLst>
          </p:cNvPr>
          <p:cNvSpPr/>
          <p:nvPr/>
        </p:nvSpPr>
        <p:spPr>
          <a:xfrm>
            <a:off x="19196026" y="4815946"/>
            <a:ext cx="4746503" cy="474650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09F53-F962-645D-7D32-6AB763F1332F}"/>
              </a:ext>
            </a:extLst>
          </p:cNvPr>
          <p:cNvSpPr txBox="1"/>
          <p:nvPr/>
        </p:nvSpPr>
        <p:spPr>
          <a:xfrm rot="16656437">
            <a:off x="19111511" y="5051233"/>
            <a:ext cx="4868989" cy="4814378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1368415"/>
              </a:avLst>
            </a:prstTxWarp>
            <a:spAutoFit/>
          </a:bodyPr>
          <a:lstStyle/>
          <a:p>
            <a:r>
              <a: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联动匹配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7067A12-AB04-D4F9-4F72-37E26C6B06ED}"/>
              </a:ext>
            </a:extLst>
          </p:cNvPr>
          <p:cNvSpPr txBox="1"/>
          <p:nvPr/>
        </p:nvSpPr>
        <p:spPr>
          <a:xfrm rot="8330153">
            <a:off x="19092865" y="4605345"/>
            <a:ext cx="5004653" cy="5083827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联动匹配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5F9C5-824E-1DA1-96D4-1F78E0842A95}"/>
              </a:ext>
            </a:extLst>
          </p:cNvPr>
          <p:cNvSpPr txBox="1"/>
          <p:nvPr/>
        </p:nvSpPr>
        <p:spPr>
          <a:xfrm rot="979099">
            <a:off x="19014346" y="4615061"/>
            <a:ext cx="5137092" cy="5148269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719468"/>
              </a:avLst>
            </a:prstTxWarp>
            <a:spAutoFit/>
          </a:bodyPr>
          <a:lstStyle/>
          <a:p>
            <a:r>
              <a: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联动匹配</a:t>
            </a: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EBC9EEAD-D87D-779D-5C5C-08D1B1B9DACC}"/>
              </a:ext>
            </a:extLst>
          </p:cNvPr>
          <p:cNvCxnSpPr>
            <a:cxnSpLocks/>
          </p:cNvCxnSpPr>
          <p:nvPr/>
        </p:nvCxnSpPr>
        <p:spPr>
          <a:xfrm>
            <a:off x="28237590" y="7165122"/>
            <a:ext cx="4695358" cy="34984"/>
          </a:xfrm>
          <a:prstGeom prst="straightConnector1">
            <a:avLst/>
          </a:prstGeom>
          <a:ln w="203200">
            <a:solidFill>
              <a:schemeClr val="tx1">
                <a:alpha val="64122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85BAF9C-934A-0FA3-3288-DDAC4BBD6937}"/>
              </a:ext>
            </a:extLst>
          </p:cNvPr>
          <p:cNvSpPr txBox="1"/>
          <p:nvPr/>
        </p:nvSpPr>
        <p:spPr>
          <a:xfrm>
            <a:off x="21002291" y="69779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rPr>
              <a:t>联动匹配</a:t>
            </a:r>
          </a:p>
        </p:txBody>
      </p:sp>
      <p:grpSp>
        <p:nvGrpSpPr>
          <p:cNvPr id="30" name="结果">
            <a:extLst>
              <a:ext uri="{FF2B5EF4-FFF2-40B4-BE49-F238E27FC236}">
                <a16:creationId xmlns:a16="http://schemas.microsoft.com/office/drawing/2014/main" id="{29CC4B08-9DB8-14E2-DC30-32BF95174B04}"/>
              </a:ext>
            </a:extLst>
          </p:cNvPr>
          <p:cNvGrpSpPr/>
          <p:nvPr/>
        </p:nvGrpSpPr>
        <p:grpSpPr>
          <a:xfrm>
            <a:off x="33165117" y="6888123"/>
            <a:ext cx="5808491" cy="1354217"/>
            <a:chOff x="32932950" y="6562482"/>
            <a:chExt cx="5808491" cy="1354217"/>
          </a:xfrm>
        </p:grpSpPr>
        <p:sp>
          <p:nvSpPr>
            <p:cNvPr id="55" name="res-text">
              <a:extLst>
                <a:ext uri="{FF2B5EF4-FFF2-40B4-BE49-F238E27FC236}">
                  <a16:creationId xmlns:a16="http://schemas.microsoft.com/office/drawing/2014/main" id="{DB91AED5-DA93-750C-2AFB-82FF7FD0D318}"/>
                </a:ext>
              </a:extLst>
            </p:cNvPr>
            <p:cNvSpPr txBox="1"/>
            <p:nvPr/>
          </p:nvSpPr>
          <p:spPr>
            <a:xfrm>
              <a:off x="33234559" y="6947202"/>
              <a:ext cx="52052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高（低）区域科技创新能力</a:t>
              </a:r>
              <a:endParaRPr kumimoji="1" lang="en-US" altLang="zh-CN" sz="3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15" name="res">
              <a:extLst>
                <a:ext uri="{FF2B5EF4-FFF2-40B4-BE49-F238E27FC236}">
                  <a16:creationId xmlns:a16="http://schemas.microsoft.com/office/drawing/2014/main" id="{D78EE8A2-F386-AE18-A4BB-135E1FCD835A}"/>
                </a:ext>
              </a:extLst>
            </p:cNvPr>
            <p:cNvSpPr/>
            <p:nvPr/>
          </p:nvSpPr>
          <p:spPr>
            <a:xfrm>
              <a:off x="32932950" y="6562482"/>
              <a:ext cx="5808491" cy="135421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E6330C75-D443-E7AB-5B82-51C239105E5F}"/>
              </a:ext>
            </a:extLst>
          </p:cNvPr>
          <p:cNvSpPr/>
          <p:nvPr/>
        </p:nvSpPr>
        <p:spPr>
          <a:xfrm>
            <a:off x="15626960" y="7424257"/>
            <a:ext cx="4785171" cy="9940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9" name="财政科技投入">
            <a:extLst>
              <a:ext uri="{FF2B5EF4-FFF2-40B4-BE49-F238E27FC236}">
                <a16:creationId xmlns:a16="http://schemas.microsoft.com/office/drawing/2014/main" id="{3FB029E8-1D88-73C0-9298-D35FC1D54099}"/>
              </a:ext>
            </a:extLst>
          </p:cNvPr>
          <p:cNvSpPr txBox="1"/>
          <p:nvPr/>
        </p:nvSpPr>
        <p:spPr>
          <a:xfrm>
            <a:off x="15752661" y="77984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孵化基金支持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0" name="孵化基⾦⽀持 ">
            <a:extLst>
              <a:ext uri="{FF2B5EF4-FFF2-40B4-BE49-F238E27FC236}">
                <a16:creationId xmlns:a16="http://schemas.microsoft.com/office/drawing/2014/main" id="{6CD247F0-B537-0E11-015E-4443A54589BD}"/>
              </a:ext>
            </a:extLst>
          </p:cNvPr>
          <p:cNvSpPr txBox="1"/>
          <p:nvPr/>
        </p:nvSpPr>
        <p:spPr>
          <a:xfrm>
            <a:off x="17228809" y="77880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众创空间服务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21EAD0B-54A5-FAB1-16AC-F3A63B8C0C73}"/>
              </a:ext>
            </a:extLst>
          </p:cNvPr>
          <p:cNvSpPr txBox="1"/>
          <p:nvPr/>
        </p:nvSpPr>
        <p:spPr>
          <a:xfrm>
            <a:off x="16269139" y="7239591"/>
            <a:ext cx="370967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政府作为市场创造者和塑造者 </a:t>
            </a:r>
          </a:p>
        </p:txBody>
      </p:sp>
      <p:grpSp>
        <p:nvGrpSpPr>
          <p:cNvPr id="6" name="风险">
            <a:extLst>
              <a:ext uri="{FF2B5EF4-FFF2-40B4-BE49-F238E27FC236}">
                <a16:creationId xmlns:a16="http://schemas.microsoft.com/office/drawing/2014/main" id="{A5941F14-0F6E-11FC-5F9B-C92FD76B6E63}"/>
              </a:ext>
            </a:extLst>
          </p:cNvPr>
          <p:cNvGrpSpPr/>
          <p:nvPr/>
        </p:nvGrpSpPr>
        <p:grpSpPr>
          <a:xfrm>
            <a:off x="19226703" y="3919556"/>
            <a:ext cx="4712378" cy="1194223"/>
            <a:chOff x="19282129" y="3883656"/>
            <a:chExt cx="4712378" cy="119422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390A858-E14E-97BA-C019-6877E40A91CC}"/>
                </a:ext>
              </a:extLst>
            </p:cNvPr>
            <p:cNvSpPr/>
            <p:nvPr/>
          </p:nvSpPr>
          <p:spPr>
            <a:xfrm>
              <a:off x="19282129" y="4083845"/>
              <a:ext cx="4712378" cy="99403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5" name="财政科技投入">
              <a:extLst>
                <a:ext uri="{FF2B5EF4-FFF2-40B4-BE49-F238E27FC236}">
                  <a16:creationId xmlns:a16="http://schemas.microsoft.com/office/drawing/2014/main" id="{9F9D0DCA-F2DE-AAF4-69AC-8B3C071B5C8D}"/>
                </a:ext>
              </a:extLst>
            </p:cNvPr>
            <p:cNvSpPr txBox="1"/>
            <p:nvPr/>
          </p:nvSpPr>
          <p:spPr>
            <a:xfrm>
              <a:off x="19581409" y="446843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FangSong" panose="02010609060101010101" pitchFamily="49" charset="-122"/>
                  <a:ea typeface="FangSong" panose="02010609060101010101" pitchFamily="49" charset="-122"/>
                </a:rPr>
                <a:t>研发投入</a:t>
              </a:r>
            </a:p>
          </p:txBody>
        </p:sp>
        <p:sp>
          <p:nvSpPr>
            <p:cNvPr id="26" name="孵化基⾦⽀持 ">
              <a:extLst>
                <a:ext uri="{FF2B5EF4-FFF2-40B4-BE49-F238E27FC236}">
                  <a16:creationId xmlns:a16="http://schemas.microsoft.com/office/drawing/2014/main" id="{D5562099-FDD6-9018-BD97-51AD44967108}"/>
                </a:ext>
              </a:extLst>
            </p:cNvPr>
            <p:cNvSpPr txBox="1"/>
            <p:nvPr/>
          </p:nvSpPr>
          <p:spPr>
            <a:xfrm>
              <a:off x="20607354" y="4468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政府引导基金</a:t>
              </a:r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2" name="政府创新补助&#13;&#10;">
              <a:extLst>
                <a:ext uri="{FF2B5EF4-FFF2-40B4-BE49-F238E27FC236}">
                  <a16:creationId xmlns:a16="http://schemas.microsoft.com/office/drawing/2014/main" id="{85D21E2A-82CB-EC07-FF76-4768AF159993}"/>
                </a:ext>
              </a:extLst>
            </p:cNvPr>
            <p:cNvSpPr txBox="1"/>
            <p:nvPr/>
          </p:nvSpPr>
          <p:spPr>
            <a:xfrm>
              <a:off x="22163673" y="44684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政府创新补助</a:t>
              </a:r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BB5C39-B328-5120-FB1E-F54B6962B4DD}"/>
                </a:ext>
              </a:extLst>
            </p:cNvPr>
            <p:cNvSpPr txBox="1"/>
            <p:nvPr/>
          </p:nvSpPr>
          <p:spPr>
            <a:xfrm>
              <a:off x="19864995" y="3883656"/>
              <a:ext cx="3709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i="0" u="none" strike="noStrike" dirty="0">
                  <a:solidFill>
                    <a:srgbClr val="000000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政府作为风险承担者和投资者</a:t>
              </a:r>
              <a:r>
                <a:rPr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 </a:t>
              </a:r>
              <a:endParaRPr kumimoji="1"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sp>
        <p:nvSpPr>
          <p:cNvPr id="9" name="孵化基⾦⽀持 ">
            <a:extLst>
              <a:ext uri="{FF2B5EF4-FFF2-40B4-BE49-F238E27FC236}">
                <a16:creationId xmlns:a16="http://schemas.microsoft.com/office/drawing/2014/main" id="{B595CBB5-ED6C-42D1-A661-8A6B13B9C953}"/>
              </a:ext>
            </a:extLst>
          </p:cNvPr>
          <p:cNvSpPr txBox="1"/>
          <p:nvPr/>
        </p:nvSpPr>
        <p:spPr>
          <a:xfrm>
            <a:off x="18755207" y="7793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政府创新采购</a:t>
            </a:r>
            <a:endParaRPr kumimoji="1" lang="zh-CN" alt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D11845-069C-234F-B4B5-CD62E8FCA7FC}"/>
              </a:ext>
            </a:extLst>
          </p:cNvPr>
          <p:cNvGrpSpPr/>
          <p:nvPr/>
        </p:nvGrpSpPr>
        <p:grpSpPr>
          <a:xfrm>
            <a:off x="22769668" y="7165122"/>
            <a:ext cx="5017932" cy="1160836"/>
            <a:chOff x="22769668" y="7165122"/>
            <a:chExt cx="5017932" cy="116083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FEAE45-F3A3-684B-5646-07B9F49AFAA0}"/>
                </a:ext>
              </a:extLst>
            </p:cNvPr>
            <p:cNvSpPr/>
            <p:nvPr/>
          </p:nvSpPr>
          <p:spPr>
            <a:xfrm>
              <a:off x="22769668" y="7331924"/>
              <a:ext cx="5017932" cy="99403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8" name="财政科技投入">
              <a:extLst>
                <a:ext uri="{FF2B5EF4-FFF2-40B4-BE49-F238E27FC236}">
                  <a16:creationId xmlns:a16="http://schemas.microsoft.com/office/drawing/2014/main" id="{287B0B7B-E917-E531-3E95-45C892938618}"/>
                </a:ext>
              </a:extLst>
            </p:cNvPr>
            <p:cNvSpPr txBox="1"/>
            <p:nvPr/>
          </p:nvSpPr>
          <p:spPr>
            <a:xfrm>
              <a:off x="22911296" y="781295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培育科技人员</a:t>
              </a:r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49" name="孵化基⾦⽀持 ">
              <a:extLst>
                <a:ext uri="{FF2B5EF4-FFF2-40B4-BE49-F238E27FC236}">
                  <a16:creationId xmlns:a16="http://schemas.microsoft.com/office/drawing/2014/main" id="{1A5A7517-7FF6-0DDF-42C6-C480A1C9D927}"/>
                </a:ext>
              </a:extLst>
            </p:cNvPr>
            <p:cNvSpPr txBox="1"/>
            <p:nvPr/>
          </p:nvSpPr>
          <p:spPr>
            <a:xfrm>
              <a:off x="24357321" y="781745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培育创新型企业</a:t>
              </a:r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94891F-B17A-E13D-A721-AEC489F5514C}"/>
                </a:ext>
              </a:extLst>
            </p:cNvPr>
            <p:cNvSpPr txBox="1"/>
            <p:nvPr/>
          </p:nvSpPr>
          <p:spPr>
            <a:xfrm>
              <a:off x="23498158" y="7165122"/>
              <a:ext cx="370967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2000" b="1" i="0" u="none" strike="noStrike" dirty="0">
                  <a:solidFill>
                    <a:srgbClr val="000000"/>
                  </a:solidFill>
                  <a:effectLst/>
                  <a:latin typeface="SimHei" panose="02010609060101010101" pitchFamily="49" charset="-122"/>
                  <a:ea typeface="SimHei" panose="02010609060101010101" pitchFamily="49" charset="-122"/>
                </a:rPr>
                <a:t>政府作为创新生态系统构建者 </a:t>
              </a:r>
            </a:p>
          </p:txBody>
        </p:sp>
        <p:sp>
          <p:nvSpPr>
            <p:cNvPr id="10" name="孵化基⾦⽀持 ">
              <a:extLst>
                <a:ext uri="{FF2B5EF4-FFF2-40B4-BE49-F238E27FC236}">
                  <a16:creationId xmlns:a16="http://schemas.microsoft.com/office/drawing/2014/main" id="{C0656C8C-227E-EFBD-71CB-EE17A2A69A0A}"/>
                </a:ext>
              </a:extLst>
            </p:cNvPr>
            <p:cNvSpPr txBox="1"/>
            <p:nvPr/>
          </p:nvSpPr>
          <p:spPr>
            <a:xfrm>
              <a:off x="26052122" y="781745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FangSong" panose="02010609060101010101" pitchFamily="49" charset="-122"/>
                  <a:ea typeface="FangSong" panose="02010609060101010101" pitchFamily="49" charset="-122"/>
                </a:rPr>
                <a:t>知识产权保护</a:t>
              </a:r>
              <a:endPara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581804D-2D29-4FD4-6D99-0566CD2DB27E}"/>
              </a:ext>
            </a:extLst>
          </p:cNvPr>
          <p:cNvCxnSpPr>
            <a:cxnSpLocks/>
          </p:cNvCxnSpPr>
          <p:nvPr/>
        </p:nvCxnSpPr>
        <p:spPr>
          <a:xfrm flipH="1" flipV="1">
            <a:off x="28157113" y="7972697"/>
            <a:ext cx="4568782" cy="24921"/>
          </a:xfrm>
          <a:prstGeom prst="straightConnector1">
            <a:avLst/>
          </a:prstGeom>
          <a:ln w="203200">
            <a:solidFill>
              <a:schemeClr val="tx1">
                <a:alpha val="64122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必要性">
            <a:extLst>
              <a:ext uri="{FF2B5EF4-FFF2-40B4-BE49-F238E27FC236}">
                <a16:creationId xmlns:a16="http://schemas.microsoft.com/office/drawing/2014/main" id="{7AFC2773-1C61-5237-3BF0-7C2534DF20FE}"/>
              </a:ext>
            </a:extLst>
          </p:cNvPr>
          <p:cNvSpPr txBox="1"/>
          <p:nvPr/>
        </p:nvSpPr>
        <p:spPr>
          <a:xfrm>
            <a:off x="28917619" y="809942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单一条件必要性分析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35288A6-4363-7EB6-DEA9-AB61779E0CF6}"/>
              </a:ext>
            </a:extLst>
          </p:cNvPr>
          <p:cNvSpPr txBox="1"/>
          <p:nvPr/>
        </p:nvSpPr>
        <p:spPr>
          <a:xfrm>
            <a:off x="28157113" y="651395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条件组态充分性分析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156620-65F2-D71E-111E-FEB24177285F}"/>
              </a:ext>
            </a:extLst>
          </p:cNvPr>
          <p:cNvSpPr/>
          <p:nvPr/>
        </p:nvSpPr>
        <p:spPr>
          <a:xfrm>
            <a:off x="14822905" y="3084770"/>
            <a:ext cx="13182516" cy="77288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前因条件">
            <a:extLst>
              <a:ext uri="{FF2B5EF4-FFF2-40B4-BE49-F238E27FC236}">
                <a16:creationId xmlns:a16="http://schemas.microsoft.com/office/drawing/2014/main" id="{C80819BB-98E9-B533-0B97-BD9801B05C36}"/>
              </a:ext>
            </a:extLst>
          </p:cNvPr>
          <p:cNvSpPr txBox="1"/>
          <p:nvPr/>
        </p:nvSpPr>
        <p:spPr>
          <a:xfrm>
            <a:off x="20284146" y="2604282"/>
            <a:ext cx="264687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前因条件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7EEAB8-1FDB-C35B-ED8B-A1CCD503BE35}"/>
              </a:ext>
            </a:extLst>
          </p:cNvPr>
          <p:cNvSpPr/>
          <p:nvPr/>
        </p:nvSpPr>
        <p:spPr>
          <a:xfrm>
            <a:off x="32932947" y="3084770"/>
            <a:ext cx="6217811" cy="772888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结果&#13;&#10;">
            <a:extLst>
              <a:ext uri="{FF2B5EF4-FFF2-40B4-BE49-F238E27FC236}">
                <a16:creationId xmlns:a16="http://schemas.microsoft.com/office/drawing/2014/main" id="{D78AA896-2C44-9005-AD6A-8F9123B56516}"/>
              </a:ext>
            </a:extLst>
          </p:cNvPr>
          <p:cNvSpPr txBox="1"/>
          <p:nvPr/>
        </p:nvSpPr>
        <p:spPr>
          <a:xfrm>
            <a:off x="35149277" y="2604282"/>
            <a:ext cx="18401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1241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94</Words>
  <Application>Microsoft Macintosh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FangSong</vt:lpstr>
      <vt:lpstr>SimHei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Lei</dc:creator>
  <cp:lastModifiedBy>Zhenyu Lei</cp:lastModifiedBy>
  <cp:revision>4</cp:revision>
  <dcterms:created xsi:type="dcterms:W3CDTF">2024-10-21T15:10:02Z</dcterms:created>
  <dcterms:modified xsi:type="dcterms:W3CDTF">2025-07-13T10:38:41Z</dcterms:modified>
</cp:coreProperties>
</file>