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5995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6" userDrawn="1">
          <p15:clr>
            <a:srgbClr val="A4A3A4"/>
          </p15:clr>
        </p15:guide>
        <p15:guide id="2" pos="2630" userDrawn="1">
          <p15:clr>
            <a:srgbClr val="A4A3A4"/>
          </p15:clr>
        </p15:guide>
        <p15:guide id="3" pos="6780" userDrawn="1">
          <p15:clr>
            <a:srgbClr val="A4A3A4"/>
          </p15:clr>
        </p15:guide>
        <p15:guide id="4" pos="11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58"/>
  </p:normalViewPr>
  <p:slideViewPr>
    <p:cSldViewPr snapToGrid="0" showGuides="1">
      <p:cViewPr>
        <p:scale>
          <a:sx n="47" d="100"/>
          <a:sy n="47" d="100"/>
        </p:scale>
        <p:origin x="1960" y="-1464"/>
      </p:cViewPr>
      <p:guideLst>
        <p:guide orient="horz" pos="2766"/>
        <p:guide pos="2630"/>
        <p:guide pos="6780"/>
        <p:guide pos="11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A71DD-165A-D04A-985F-67D53D8471B4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6A4F2-E3D0-9B4C-95CD-7802B854B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9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6A4F2-E3D0-9B4C-95CD-7802B854B7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51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7070108"/>
            <a:ext cx="18359596" cy="1504022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22690338"/>
            <a:ext cx="16199644" cy="1043015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5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0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2300034"/>
            <a:ext cx="4657398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2300034"/>
            <a:ext cx="13702199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0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85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10770172"/>
            <a:ext cx="18629590" cy="1797026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8910440"/>
            <a:ext cx="18629590" cy="9450136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50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1500170"/>
            <a:ext cx="9179798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1500170"/>
            <a:ext cx="9179798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1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300044"/>
            <a:ext cx="18629590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10590160"/>
            <a:ext cx="9137610" cy="5190073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5780233"/>
            <a:ext cx="9137610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10590160"/>
            <a:ext cx="9182611" cy="5190073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5780233"/>
            <a:ext cx="9182611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9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8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55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880042"/>
            <a:ext cx="6966409" cy="1008014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6220102"/>
            <a:ext cx="10934760" cy="30700453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2960191"/>
            <a:ext cx="6966409" cy="2401035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4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880042"/>
            <a:ext cx="6966409" cy="1008014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6220102"/>
            <a:ext cx="10934760" cy="30700453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2960191"/>
            <a:ext cx="6966409" cy="2401035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7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2300044"/>
            <a:ext cx="18629590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1500170"/>
            <a:ext cx="18629590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40040601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30718-B82E-6449-BD04-ABC77837E66B}" type="datetimeFigureOut">
              <a:rPr kumimoji="1" lang="zh-CN" altLang="en-US" smtClean="0"/>
              <a:t>2025/8/2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40040601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6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【ref-pic】" hidden="1">
            <a:extLst>
              <a:ext uri="{FF2B5EF4-FFF2-40B4-BE49-F238E27FC236}">
                <a16:creationId xmlns:a16="http://schemas.microsoft.com/office/drawing/2014/main" id="{A9065CFA-34FB-9FB3-D40F-1280E8854A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3777139" y="1885063"/>
            <a:ext cx="13776960" cy="20418960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BB72E790-88E3-D002-9CA9-6C57522EFB26}"/>
              </a:ext>
            </a:extLst>
          </p:cNvPr>
          <p:cNvSpPr txBox="1"/>
          <p:nvPr/>
        </p:nvSpPr>
        <p:spPr>
          <a:xfrm>
            <a:off x="29886442" y="2921267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·</a:t>
            </a:r>
            <a:endParaRPr kumimoji="1" lang="zh-CN" altLang="en-US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C262A11-AEE8-0D77-9C6F-BB361790FF80}"/>
              </a:ext>
            </a:extLst>
          </p:cNvPr>
          <p:cNvGrpSpPr/>
          <p:nvPr/>
        </p:nvGrpSpPr>
        <p:grpSpPr>
          <a:xfrm>
            <a:off x="510188" y="1309691"/>
            <a:ext cx="20094062" cy="20522868"/>
            <a:chOff x="510188" y="1309691"/>
            <a:chExt cx="20094062" cy="20522868"/>
          </a:xfrm>
        </p:grpSpPr>
        <p:sp>
          <p:nvSpPr>
            <p:cNvPr id="47" name="结果-frame">
              <a:extLst>
                <a:ext uri="{FF2B5EF4-FFF2-40B4-BE49-F238E27FC236}">
                  <a16:creationId xmlns:a16="http://schemas.microsoft.com/office/drawing/2014/main" id="{8AB48775-A84B-EF0A-A08D-BAE25C8AF6F3}"/>
                </a:ext>
              </a:extLst>
            </p:cNvPr>
            <p:cNvSpPr/>
            <p:nvPr/>
          </p:nvSpPr>
          <p:spPr>
            <a:xfrm>
              <a:off x="13021879" y="10025265"/>
              <a:ext cx="4004589" cy="216511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前因条件-frame">
              <a:extLst>
                <a:ext uri="{FF2B5EF4-FFF2-40B4-BE49-F238E27FC236}">
                  <a16:creationId xmlns:a16="http://schemas.microsoft.com/office/drawing/2014/main" id="{8FD7392F-B7AE-2542-57A2-9C114ECD38E0}"/>
                </a:ext>
              </a:extLst>
            </p:cNvPr>
            <p:cNvSpPr/>
            <p:nvPr/>
          </p:nvSpPr>
          <p:spPr>
            <a:xfrm>
              <a:off x="4835550" y="10023235"/>
              <a:ext cx="4004589" cy="216511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背景-frame">
              <a:extLst>
                <a:ext uri="{FF2B5EF4-FFF2-40B4-BE49-F238E27FC236}">
                  <a16:creationId xmlns:a16="http://schemas.microsoft.com/office/drawing/2014/main" id="{F1057895-5A6F-C9CA-1391-F33AC35AAD32}"/>
                </a:ext>
              </a:extLst>
            </p:cNvPr>
            <p:cNvSpPr/>
            <p:nvPr/>
          </p:nvSpPr>
          <p:spPr>
            <a:xfrm>
              <a:off x="4179073" y="1349159"/>
              <a:ext cx="13347500" cy="1160861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政策背景">
              <a:extLst>
                <a:ext uri="{FF2B5EF4-FFF2-40B4-BE49-F238E27FC236}">
                  <a16:creationId xmlns:a16="http://schemas.microsoft.com/office/drawing/2014/main" id="{D297CB0E-9282-9876-633A-4A0A3CDCE991}"/>
                </a:ext>
              </a:extLst>
            </p:cNvPr>
            <p:cNvSpPr txBox="1"/>
            <p:nvPr/>
          </p:nvSpPr>
          <p:spPr>
            <a:xfrm>
              <a:off x="6266656" y="1616747"/>
              <a:ext cx="260985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政策背景</a:t>
              </a:r>
            </a:p>
          </p:txBody>
        </p:sp>
        <p:sp>
          <p:nvSpPr>
            <p:cNvPr id="7" name="现实背景">
              <a:extLst>
                <a:ext uri="{FF2B5EF4-FFF2-40B4-BE49-F238E27FC236}">
                  <a16:creationId xmlns:a16="http://schemas.microsoft.com/office/drawing/2014/main" id="{F82BB2FA-6690-C72A-C513-61A37C5748D6}"/>
                </a:ext>
              </a:extLst>
            </p:cNvPr>
            <p:cNvSpPr txBox="1"/>
            <p:nvPr/>
          </p:nvSpPr>
          <p:spPr>
            <a:xfrm>
              <a:off x="12723020" y="1616747"/>
              <a:ext cx="260985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现实背景</a:t>
              </a:r>
            </a:p>
          </p:txBody>
        </p:sp>
        <p:sp>
          <p:nvSpPr>
            <p:cNvPr id="9" name="＋">
              <a:extLst>
                <a:ext uri="{FF2B5EF4-FFF2-40B4-BE49-F238E27FC236}">
                  <a16:creationId xmlns:a16="http://schemas.microsoft.com/office/drawing/2014/main" id="{A7052EF3-A23C-2288-C4D6-6B137624B7DD}"/>
                </a:ext>
              </a:extLst>
            </p:cNvPr>
            <p:cNvSpPr txBox="1"/>
            <p:nvPr/>
          </p:nvSpPr>
          <p:spPr>
            <a:xfrm>
              <a:off x="10520841" y="1309691"/>
              <a:ext cx="6639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+</a:t>
              </a:r>
              <a:endParaRPr kumimoji="1" lang="zh-CN" altLang="en-US" sz="72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1" name="政策背景">
              <a:extLst>
                <a:ext uri="{FF2B5EF4-FFF2-40B4-BE49-F238E27FC236}">
                  <a16:creationId xmlns:a16="http://schemas.microsoft.com/office/drawing/2014/main" id="{18E309EE-A539-FC45-4704-DFC1258E0B04}"/>
                </a:ext>
              </a:extLst>
            </p:cNvPr>
            <p:cNvSpPr txBox="1"/>
            <p:nvPr/>
          </p:nvSpPr>
          <p:spPr>
            <a:xfrm>
              <a:off x="6837844" y="3543300"/>
              <a:ext cx="8115300" cy="1077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使命导向创新视角下</a:t>
              </a:r>
              <a:endParaRPr kumimoji="1"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地方政府推动科技创新的角色与路径研究</a:t>
              </a:r>
            </a:p>
          </p:txBody>
        </p:sp>
        <p:sp>
          <p:nvSpPr>
            <p:cNvPr id="13" name="现实背景">
              <a:extLst>
                <a:ext uri="{FF2B5EF4-FFF2-40B4-BE49-F238E27FC236}">
                  <a16:creationId xmlns:a16="http://schemas.microsoft.com/office/drawing/2014/main" id="{0B60800B-B415-7A00-54EF-5E7BA65F5371}"/>
                </a:ext>
              </a:extLst>
            </p:cNvPr>
            <p:cNvSpPr txBox="1"/>
            <p:nvPr/>
          </p:nvSpPr>
          <p:spPr>
            <a:xfrm>
              <a:off x="17842172" y="3758743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研究方法</a:t>
              </a:r>
            </a:p>
          </p:txBody>
        </p:sp>
        <p:sp>
          <p:nvSpPr>
            <p:cNvPr id="15" name="提出问题">
              <a:extLst>
                <a:ext uri="{FF2B5EF4-FFF2-40B4-BE49-F238E27FC236}">
                  <a16:creationId xmlns:a16="http://schemas.microsoft.com/office/drawing/2014/main" id="{C4A94A29-E866-DAE4-6DAA-EEAC1920F30D}"/>
                </a:ext>
              </a:extLst>
            </p:cNvPr>
            <p:cNvSpPr txBox="1"/>
            <p:nvPr/>
          </p:nvSpPr>
          <p:spPr>
            <a:xfrm>
              <a:off x="510188" y="3758743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提出问题</a:t>
              </a:r>
            </a:p>
          </p:txBody>
        </p:sp>
        <p:sp>
          <p:nvSpPr>
            <p:cNvPr id="16" name="理论支撑">
              <a:extLst>
                <a:ext uri="{FF2B5EF4-FFF2-40B4-BE49-F238E27FC236}">
                  <a16:creationId xmlns:a16="http://schemas.microsoft.com/office/drawing/2014/main" id="{172E7780-88ED-9B58-3A1F-487ED48854C2}"/>
                </a:ext>
              </a:extLst>
            </p:cNvPr>
            <p:cNvSpPr txBox="1"/>
            <p:nvPr/>
          </p:nvSpPr>
          <p:spPr>
            <a:xfrm>
              <a:off x="538779" y="7090845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理论支撑</a:t>
              </a:r>
            </a:p>
          </p:txBody>
        </p:sp>
        <p:sp>
          <p:nvSpPr>
            <p:cNvPr id="17" name="搭建框架">
              <a:extLst>
                <a:ext uri="{FF2B5EF4-FFF2-40B4-BE49-F238E27FC236}">
                  <a16:creationId xmlns:a16="http://schemas.microsoft.com/office/drawing/2014/main" id="{4A5EE5F8-7A1E-B9D4-8BCC-CAB8FB43049E}"/>
                </a:ext>
              </a:extLst>
            </p:cNvPr>
            <p:cNvSpPr txBox="1"/>
            <p:nvPr/>
          </p:nvSpPr>
          <p:spPr>
            <a:xfrm>
              <a:off x="510188" y="10267659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搭建框架</a:t>
              </a:r>
            </a:p>
          </p:txBody>
        </p:sp>
        <p:sp>
          <p:nvSpPr>
            <p:cNvPr id="18" name="分析问题">
              <a:extLst>
                <a:ext uri="{FF2B5EF4-FFF2-40B4-BE49-F238E27FC236}">
                  <a16:creationId xmlns:a16="http://schemas.microsoft.com/office/drawing/2014/main" id="{29E46C0B-A5CC-5507-1A32-EEE16C4B84E6}"/>
                </a:ext>
              </a:extLst>
            </p:cNvPr>
            <p:cNvSpPr txBox="1"/>
            <p:nvPr/>
          </p:nvSpPr>
          <p:spPr>
            <a:xfrm>
              <a:off x="510188" y="15151085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分析问题</a:t>
              </a:r>
            </a:p>
          </p:txBody>
        </p:sp>
        <p:sp>
          <p:nvSpPr>
            <p:cNvPr id="19" name="结论建议">
              <a:extLst>
                <a:ext uri="{FF2B5EF4-FFF2-40B4-BE49-F238E27FC236}">
                  <a16:creationId xmlns:a16="http://schemas.microsoft.com/office/drawing/2014/main" id="{16E0681D-373D-4EF9-ABBF-AA2AE040BBFD}"/>
                </a:ext>
              </a:extLst>
            </p:cNvPr>
            <p:cNvSpPr txBox="1"/>
            <p:nvPr/>
          </p:nvSpPr>
          <p:spPr>
            <a:xfrm>
              <a:off x="510188" y="20258852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结论建议</a:t>
              </a:r>
            </a:p>
          </p:txBody>
        </p:sp>
        <p:sp>
          <p:nvSpPr>
            <p:cNvPr id="21" name="使命导向创新理论">
              <a:extLst>
                <a:ext uri="{FF2B5EF4-FFF2-40B4-BE49-F238E27FC236}">
                  <a16:creationId xmlns:a16="http://schemas.microsoft.com/office/drawing/2014/main" id="{77400867-599F-45D0-8138-6EE8DE73FB32}"/>
                </a:ext>
              </a:extLst>
            </p:cNvPr>
            <p:cNvSpPr txBox="1"/>
            <p:nvPr/>
          </p:nvSpPr>
          <p:spPr>
            <a:xfrm>
              <a:off x="12200109" y="6149087"/>
              <a:ext cx="3161351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dirty="0">
                  <a:latin typeface="SimHei" panose="02010609060101010101" pitchFamily="49" charset="-122"/>
                  <a:ea typeface="SimHei" panose="02010609060101010101" pitchFamily="49" charset="-122"/>
                </a:rPr>
                <a:t>使命导向创新理论</a:t>
              </a:r>
            </a:p>
          </p:txBody>
        </p:sp>
        <p:sp>
          <p:nvSpPr>
            <p:cNvPr id="22" name="组态理论">
              <a:extLst>
                <a:ext uri="{FF2B5EF4-FFF2-40B4-BE49-F238E27FC236}">
                  <a16:creationId xmlns:a16="http://schemas.microsoft.com/office/drawing/2014/main" id="{79E1E6D2-AAEA-93C4-E595-6532BF1AD68C}"/>
                </a:ext>
              </a:extLst>
            </p:cNvPr>
            <p:cNvSpPr txBox="1"/>
            <p:nvPr/>
          </p:nvSpPr>
          <p:spPr>
            <a:xfrm>
              <a:off x="12268529" y="8007510"/>
              <a:ext cx="309293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dirty="0">
                  <a:latin typeface="SimHei" panose="02010609060101010101" pitchFamily="49" charset="-122"/>
                  <a:ea typeface="SimHei" panose="02010609060101010101" pitchFamily="49" charset="-122"/>
                </a:rPr>
                <a:t>组态理论</a:t>
              </a:r>
            </a:p>
          </p:txBody>
        </p:sp>
        <p:sp>
          <p:nvSpPr>
            <p:cNvPr id="23" name="理论基础">
              <a:extLst>
                <a:ext uri="{FF2B5EF4-FFF2-40B4-BE49-F238E27FC236}">
                  <a16:creationId xmlns:a16="http://schemas.microsoft.com/office/drawing/2014/main" id="{BD5447BE-3EA0-E682-6CC6-D2097A92856E}"/>
                </a:ext>
              </a:extLst>
            </p:cNvPr>
            <p:cNvSpPr txBox="1"/>
            <p:nvPr/>
          </p:nvSpPr>
          <p:spPr>
            <a:xfrm>
              <a:off x="16002192" y="6878339"/>
              <a:ext cx="951937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理论基础</a:t>
              </a: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8F324C41-1CC1-BA27-25DB-19EF400361B0}"/>
                </a:ext>
              </a:extLst>
            </p:cNvPr>
            <p:cNvSpPr/>
            <p:nvPr/>
          </p:nvSpPr>
          <p:spPr>
            <a:xfrm>
              <a:off x="15429878" y="6410697"/>
              <a:ext cx="474285" cy="187875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概念界定">
              <a:extLst>
                <a:ext uri="{FF2B5EF4-FFF2-40B4-BE49-F238E27FC236}">
                  <a16:creationId xmlns:a16="http://schemas.microsoft.com/office/drawing/2014/main" id="{625626B0-FC1F-FBE2-968D-904AF4A08BF7}"/>
                </a:ext>
              </a:extLst>
            </p:cNvPr>
            <p:cNvSpPr txBox="1"/>
            <p:nvPr/>
          </p:nvSpPr>
          <p:spPr>
            <a:xfrm>
              <a:off x="4634371" y="6914373"/>
              <a:ext cx="951937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概念界定</a:t>
              </a:r>
            </a:p>
          </p:txBody>
        </p:sp>
        <p:sp>
          <p:nvSpPr>
            <p:cNvPr id="26" name="省级政府">
              <a:extLst>
                <a:ext uri="{FF2B5EF4-FFF2-40B4-BE49-F238E27FC236}">
                  <a16:creationId xmlns:a16="http://schemas.microsoft.com/office/drawing/2014/main" id="{CC92547F-B170-A8DA-93BA-3B7E81BCE3F6}"/>
                </a:ext>
              </a:extLst>
            </p:cNvPr>
            <p:cNvSpPr txBox="1"/>
            <p:nvPr/>
          </p:nvSpPr>
          <p:spPr>
            <a:xfrm>
              <a:off x="6143684" y="6185121"/>
              <a:ext cx="17606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省级政府</a:t>
              </a:r>
            </a:p>
          </p:txBody>
        </p:sp>
        <p:sp>
          <p:nvSpPr>
            <p:cNvPr id="27" name="角色">
              <a:extLst>
                <a:ext uri="{FF2B5EF4-FFF2-40B4-BE49-F238E27FC236}">
                  <a16:creationId xmlns:a16="http://schemas.microsoft.com/office/drawing/2014/main" id="{C24E231D-5135-9FB4-2EF6-D70ABA7D014F}"/>
                </a:ext>
              </a:extLst>
            </p:cNvPr>
            <p:cNvSpPr txBox="1"/>
            <p:nvPr/>
          </p:nvSpPr>
          <p:spPr>
            <a:xfrm>
              <a:off x="6129012" y="7095350"/>
              <a:ext cx="428411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角色：基于使命导向创新视角</a:t>
              </a:r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0BE17D0E-8249-02CA-F7FD-DF2C93B81869}"/>
                </a:ext>
              </a:extLst>
            </p:cNvPr>
            <p:cNvSpPr/>
            <p:nvPr/>
          </p:nvSpPr>
          <p:spPr>
            <a:xfrm rot="10800000">
              <a:off x="5600982" y="6386803"/>
              <a:ext cx="474285" cy="187875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路径">
              <a:extLst>
                <a:ext uri="{FF2B5EF4-FFF2-40B4-BE49-F238E27FC236}">
                  <a16:creationId xmlns:a16="http://schemas.microsoft.com/office/drawing/2014/main" id="{F57F0008-D6BD-FA03-D261-9A9CE1944CD5}"/>
                </a:ext>
              </a:extLst>
            </p:cNvPr>
            <p:cNvSpPr txBox="1"/>
            <p:nvPr/>
          </p:nvSpPr>
          <p:spPr>
            <a:xfrm>
              <a:off x="6129511" y="8007510"/>
              <a:ext cx="4476263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路径：基于组态视角的因果识别</a:t>
              </a:r>
            </a:p>
          </p:txBody>
        </p: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0742F9E8-CBEC-3034-CCB2-3DBF1D89BB3E}"/>
                </a:ext>
              </a:extLst>
            </p:cNvPr>
            <p:cNvCxnSpPr>
              <a:stCxn id="27" idx="3"/>
              <a:endCxn id="21" idx="1"/>
            </p:cNvCxnSpPr>
            <p:nvPr/>
          </p:nvCxnSpPr>
          <p:spPr>
            <a:xfrm flipV="1">
              <a:off x="10413127" y="6410697"/>
              <a:ext cx="1786982" cy="91548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D8B9740-949F-AF71-7943-F99812AE5909}"/>
                </a:ext>
              </a:extLst>
            </p:cNvPr>
            <p:cNvCxnSpPr>
              <a:cxnSpLocks/>
              <a:stCxn id="29" idx="3"/>
              <a:endCxn id="22" idx="1"/>
            </p:cNvCxnSpPr>
            <p:nvPr/>
          </p:nvCxnSpPr>
          <p:spPr>
            <a:xfrm>
              <a:off x="10605774" y="8238343"/>
              <a:ext cx="1662755" cy="3077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省级政府">
              <a:extLst>
                <a:ext uri="{FF2B5EF4-FFF2-40B4-BE49-F238E27FC236}">
                  <a16:creationId xmlns:a16="http://schemas.microsoft.com/office/drawing/2014/main" id="{3FD41D20-50E8-8A43-BC7D-B0D146135624}"/>
                </a:ext>
              </a:extLst>
            </p:cNvPr>
            <p:cNvSpPr txBox="1"/>
            <p:nvPr/>
          </p:nvSpPr>
          <p:spPr>
            <a:xfrm>
              <a:off x="7250238" y="10706795"/>
              <a:ext cx="1029822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政府行为</a:t>
              </a:r>
            </a:p>
          </p:txBody>
        </p:sp>
        <p:sp>
          <p:nvSpPr>
            <p:cNvPr id="36" name="省级政府">
              <a:extLst>
                <a:ext uri="{FF2B5EF4-FFF2-40B4-BE49-F238E27FC236}">
                  <a16:creationId xmlns:a16="http://schemas.microsoft.com/office/drawing/2014/main" id="{854E2070-A4DC-3692-867B-A10345009FC1}"/>
                </a:ext>
              </a:extLst>
            </p:cNvPr>
            <p:cNvSpPr txBox="1"/>
            <p:nvPr/>
          </p:nvSpPr>
          <p:spPr>
            <a:xfrm>
              <a:off x="5285979" y="10725242"/>
              <a:ext cx="1029822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政府角色</a:t>
              </a:r>
            </a:p>
          </p:txBody>
        </p:sp>
        <p:sp>
          <p:nvSpPr>
            <p:cNvPr id="39" name="省级政府">
              <a:extLst>
                <a:ext uri="{FF2B5EF4-FFF2-40B4-BE49-F238E27FC236}">
                  <a16:creationId xmlns:a16="http://schemas.microsoft.com/office/drawing/2014/main" id="{6ECD4E15-B4E5-75B7-9FE0-3571361B21D5}"/>
                </a:ext>
              </a:extLst>
            </p:cNvPr>
            <p:cNvSpPr txBox="1"/>
            <p:nvPr/>
          </p:nvSpPr>
          <p:spPr>
            <a:xfrm>
              <a:off x="13588119" y="10778403"/>
              <a:ext cx="3092932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高（低）</a:t>
              </a:r>
              <a:endPara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区域科技创新能力</a:t>
              </a:r>
            </a:p>
          </p:txBody>
        </p:sp>
        <p:sp>
          <p:nvSpPr>
            <p:cNvPr id="43" name="前因条件">
              <a:extLst>
                <a:ext uri="{FF2B5EF4-FFF2-40B4-BE49-F238E27FC236}">
                  <a16:creationId xmlns:a16="http://schemas.microsoft.com/office/drawing/2014/main" id="{C6DC42E0-5D86-DD06-42D6-AE67DE34540B}"/>
                </a:ext>
              </a:extLst>
            </p:cNvPr>
            <p:cNvSpPr txBox="1"/>
            <p:nvPr/>
          </p:nvSpPr>
          <p:spPr>
            <a:xfrm>
              <a:off x="5926218" y="9732170"/>
              <a:ext cx="182614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前因条件</a:t>
              </a:r>
            </a:p>
          </p:txBody>
        </p:sp>
        <p:sp>
          <p:nvSpPr>
            <p:cNvPr id="44" name="前因条件">
              <a:extLst>
                <a:ext uri="{FF2B5EF4-FFF2-40B4-BE49-F238E27FC236}">
                  <a16:creationId xmlns:a16="http://schemas.microsoft.com/office/drawing/2014/main" id="{317CA973-7C4B-AF8A-891E-FD75D1C13C48}"/>
                </a:ext>
              </a:extLst>
            </p:cNvPr>
            <p:cNvSpPr txBox="1"/>
            <p:nvPr/>
          </p:nvSpPr>
          <p:spPr>
            <a:xfrm>
              <a:off x="14521471" y="9701078"/>
              <a:ext cx="10054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结果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18A9DF0D-AB9E-E3B7-2425-271BEBC7E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1581" y="11288486"/>
              <a:ext cx="4045436" cy="25737"/>
            </a:xfrm>
            <a:prstGeom prst="straightConnector1">
              <a:avLst/>
            </a:prstGeom>
            <a:ln w="2032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7C3B34F3-60E1-C331-93AD-6D51DC322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3180" y="10797991"/>
              <a:ext cx="4097257" cy="44474"/>
            </a:xfrm>
            <a:prstGeom prst="straightConnector1">
              <a:avLst/>
            </a:prstGeom>
            <a:ln w="2032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E09B00C-D94C-CD34-C1C7-143A4DD8C268}"/>
                </a:ext>
              </a:extLst>
            </p:cNvPr>
            <p:cNvSpPr txBox="1"/>
            <p:nvPr/>
          </p:nvSpPr>
          <p:spPr>
            <a:xfrm>
              <a:off x="9259852" y="11564859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条件组态</a:t>
              </a:r>
              <a:r>
                <a:rPr kumimoji="1" lang="zh-CN" altLang="en-US" sz="24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充分性分析</a:t>
              </a:r>
            </a:p>
          </p:txBody>
        </p:sp>
        <p:sp>
          <p:nvSpPr>
            <p:cNvPr id="57" name="必要性">
              <a:extLst>
                <a:ext uri="{FF2B5EF4-FFF2-40B4-BE49-F238E27FC236}">
                  <a16:creationId xmlns:a16="http://schemas.microsoft.com/office/drawing/2014/main" id="{9F21DA22-BA4B-F0F8-3905-0F58B788CD18}"/>
                </a:ext>
              </a:extLst>
            </p:cNvPr>
            <p:cNvSpPr txBox="1"/>
            <p:nvPr/>
          </p:nvSpPr>
          <p:spPr>
            <a:xfrm>
              <a:off x="9201581" y="10074716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单一条件</a:t>
              </a:r>
              <a:r>
                <a:rPr kumimoji="1" lang="zh-CN" altLang="en-US" sz="24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必要性分析</a:t>
              </a:r>
            </a:p>
          </p:txBody>
        </p:sp>
        <p:sp>
          <p:nvSpPr>
            <p:cNvPr id="84" name="案例样本选择">
              <a:extLst>
                <a:ext uri="{FF2B5EF4-FFF2-40B4-BE49-F238E27FC236}">
                  <a16:creationId xmlns:a16="http://schemas.microsoft.com/office/drawing/2014/main" id="{37D72986-77CE-E1E1-97A9-3952B71EFFFD}"/>
                </a:ext>
              </a:extLst>
            </p:cNvPr>
            <p:cNvSpPr/>
            <p:nvPr/>
          </p:nvSpPr>
          <p:spPr>
            <a:xfrm>
              <a:off x="5540044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案例样本选择</a:t>
              </a:r>
            </a:p>
          </p:txBody>
        </p:sp>
        <p:sp>
          <p:nvSpPr>
            <p:cNvPr id="85" name="变量测量校准">
              <a:extLst>
                <a:ext uri="{FF2B5EF4-FFF2-40B4-BE49-F238E27FC236}">
                  <a16:creationId xmlns:a16="http://schemas.microsoft.com/office/drawing/2014/main" id="{DFFBE39E-135D-17B2-0405-356C30F54802}"/>
                </a:ext>
              </a:extLst>
            </p:cNvPr>
            <p:cNvSpPr/>
            <p:nvPr/>
          </p:nvSpPr>
          <p:spPr>
            <a:xfrm>
              <a:off x="7382990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变量测量校准</a:t>
              </a:r>
            </a:p>
          </p:txBody>
        </p:sp>
        <p:sp>
          <p:nvSpPr>
            <p:cNvPr id="87" name="必要性分析">
              <a:extLst>
                <a:ext uri="{FF2B5EF4-FFF2-40B4-BE49-F238E27FC236}">
                  <a16:creationId xmlns:a16="http://schemas.microsoft.com/office/drawing/2014/main" id="{5D9823E8-BBE3-999B-0835-DC07A1B0569E}"/>
                </a:ext>
              </a:extLst>
            </p:cNvPr>
            <p:cNvSpPr/>
            <p:nvPr/>
          </p:nvSpPr>
          <p:spPr>
            <a:xfrm>
              <a:off x="9225936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必要性分析</a:t>
              </a:r>
            </a:p>
          </p:txBody>
        </p:sp>
        <p:sp>
          <p:nvSpPr>
            <p:cNvPr id="88" name="充分性分析">
              <a:extLst>
                <a:ext uri="{FF2B5EF4-FFF2-40B4-BE49-F238E27FC236}">
                  <a16:creationId xmlns:a16="http://schemas.microsoft.com/office/drawing/2014/main" id="{5E00223C-D4E7-8B5E-0F6A-C416DB738690}"/>
                </a:ext>
              </a:extLst>
            </p:cNvPr>
            <p:cNvSpPr/>
            <p:nvPr/>
          </p:nvSpPr>
          <p:spPr>
            <a:xfrm>
              <a:off x="11068882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充分性分析</a:t>
              </a:r>
            </a:p>
          </p:txBody>
        </p:sp>
        <p:sp>
          <p:nvSpPr>
            <p:cNvPr id="89" name="路径演化分析">
              <a:extLst>
                <a:ext uri="{FF2B5EF4-FFF2-40B4-BE49-F238E27FC236}">
                  <a16:creationId xmlns:a16="http://schemas.microsoft.com/office/drawing/2014/main" id="{526BB1A6-788B-8B9B-C19C-1B11F9259033}"/>
                </a:ext>
              </a:extLst>
            </p:cNvPr>
            <p:cNvSpPr/>
            <p:nvPr/>
          </p:nvSpPr>
          <p:spPr>
            <a:xfrm>
              <a:off x="12911828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路径演化分析</a:t>
              </a:r>
            </a:p>
          </p:txBody>
        </p:sp>
        <p:sp>
          <p:nvSpPr>
            <p:cNvPr id="90" name="角色演化分析">
              <a:extLst>
                <a:ext uri="{FF2B5EF4-FFF2-40B4-BE49-F238E27FC236}">
                  <a16:creationId xmlns:a16="http://schemas.microsoft.com/office/drawing/2014/main" id="{874D6268-957C-2A05-4B36-18B29B5A516E}"/>
                </a:ext>
              </a:extLst>
            </p:cNvPr>
            <p:cNvSpPr/>
            <p:nvPr/>
          </p:nvSpPr>
          <p:spPr>
            <a:xfrm>
              <a:off x="14754773" y="14690412"/>
              <a:ext cx="663964" cy="2783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角色演化分析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7BFAD36-7C4E-7F5D-907B-61614B6DFD83}"/>
                </a:ext>
              </a:extLst>
            </p:cNvPr>
            <p:cNvSpPr/>
            <p:nvPr/>
          </p:nvSpPr>
          <p:spPr>
            <a:xfrm>
              <a:off x="12239938" y="13807495"/>
              <a:ext cx="1969922" cy="853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1" lang="zh-CN" altLang="en-US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BECON</a:t>
              </a:r>
              <a:r>
                <a:rPr kumimoji="1" lang="zh-CN" altLang="en-US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与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BECOV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E87681BB-68F7-AAB9-7851-CCF57F4F1F4E}"/>
                </a:ext>
              </a:extLst>
            </p:cNvPr>
            <p:cNvSpPr/>
            <p:nvPr/>
          </p:nvSpPr>
          <p:spPr>
            <a:xfrm>
              <a:off x="14052874" y="13857972"/>
              <a:ext cx="2170124" cy="75237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1" lang="zh-CN" altLang="en-US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基于典型案例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PIMS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endParaRPr>
            </a:p>
          </p:txBody>
        </p:sp>
        <p:cxnSp>
          <p:nvCxnSpPr>
            <p:cNvPr id="95" name="直线箭头连接符 94">
              <a:extLst>
                <a:ext uri="{FF2B5EF4-FFF2-40B4-BE49-F238E27FC236}">
                  <a16:creationId xmlns:a16="http://schemas.microsoft.com/office/drawing/2014/main" id="{405F6FDB-8513-48D3-4C9F-EA15FE6FF7DA}"/>
                </a:ext>
              </a:extLst>
            </p:cNvPr>
            <p:cNvCxnSpPr>
              <a:cxnSpLocks/>
              <a:stCxn id="84" idx="3"/>
              <a:endCxn id="85" idx="1"/>
            </p:cNvCxnSpPr>
            <p:nvPr/>
          </p:nvCxnSpPr>
          <p:spPr>
            <a:xfrm>
              <a:off x="6204008" y="16082077"/>
              <a:ext cx="1178982" cy="0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236655F0-E5E4-ECF2-8803-C2BE052A86D2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8046954" y="16082077"/>
              <a:ext cx="1178982" cy="0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F1D4A628-5F6C-59D7-365E-1883139F7D2C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>
              <a:off x="9889900" y="16082077"/>
              <a:ext cx="1178982" cy="0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CF0293BE-6CDD-925A-94FC-B704E405F79F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>
              <a:off x="11732846" y="16082077"/>
              <a:ext cx="1178982" cy="0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6E5F245C-6101-15EF-78E6-58BDA2C38E05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 flipV="1">
              <a:off x="13575792" y="16082076"/>
              <a:ext cx="1178981" cy="1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背景-frame">
              <a:extLst>
                <a:ext uri="{FF2B5EF4-FFF2-40B4-BE49-F238E27FC236}">
                  <a16:creationId xmlns:a16="http://schemas.microsoft.com/office/drawing/2014/main" id="{8D78214D-01E8-1539-7194-C803B91AA359}"/>
                </a:ext>
              </a:extLst>
            </p:cNvPr>
            <p:cNvSpPr/>
            <p:nvPr/>
          </p:nvSpPr>
          <p:spPr>
            <a:xfrm>
              <a:off x="4179073" y="13587831"/>
              <a:ext cx="13497930" cy="4329602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结论建议">
              <a:extLst>
                <a:ext uri="{FF2B5EF4-FFF2-40B4-BE49-F238E27FC236}">
                  <a16:creationId xmlns:a16="http://schemas.microsoft.com/office/drawing/2014/main" id="{63D507A4-1B90-C6F5-7802-59EB93AE0DA6}"/>
                </a:ext>
              </a:extLst>
            </p:cNvPr>
            <p:cNvSpPr txBox="1"/>
            <p:nvPr/>
          </p:nvSpPr>
          <p:spPr>
            <a:xfrm>
              <a:off x="7068050" y="19842911"/>
              <a:ext cx="75160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对策建议</a:t>
              </a:r>
            </a:p>
          </p:txBody>
        </p:sp>
        <p:sp>
          <p:nvSpPr>
            <p:cNvPr id="116" name="结论建议">
              <a:extLst>
                <a:ext uri="{FF2B5EF4-FFF2-40B4-BE49-F238E27FC236}">
                  <a16:creationId xmlns:a16="http://schemas.microsoft.com/office/drawing/2014/main" id="{38234555-6A6C-751C-CE31-D43EF5278651}"/>
                </a:ext>
              </a:extLst>
            </p:cNvPr>
            <p:cNvSpPr txBox="1"/>
            <p:nvPr/>
          </p:nvSpPr>
          <p:spPr>
            <a:xfrm>
              <a:off x="7068049" y="20833358"/>
              <a:ext cx="751600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不足与展望</a:t>
              </a:r>
            </a:p>
          </p:txBody>
        </p:sp>
        <p:sp>
          <p:nvSpPr>
            <p:cNvPr id="118" name="充分性分析">
              <a:extLst>
                <a:ext uri="{FF2B5EF4-FFF2-40B4-BE49-F238E27FC236}">
                  <a16:creationId xmlns:a16="http://schemas.microsoft.com/office/drawing/2014/main" id="{9C76BAF8-C57A-765E-F4D7-FD365C8B594D}"/>
                </a:ext>
              </a:extLst>
            </p:cNvPr>
            <p:cNvSpPr/>
            <p:nvPr/>
          </p:nvSpPr>
          <p:spPr>
            <a:xfrm>
              <a:off x="18035934" y="13745729"/>
              <a:ext cx="2374554" cy="41717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动态</a:t>
              </a:r>
              <a:r>
                <a:rPr kumimoji="1" lang="en-US" altLang="zh-CN" sz="36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QCA</a:t>
              </a:r>
              <a:endParaRPr kumimoji="1" lang="zh-CN" altLang="en-US" sz="3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" name="背景-frame">
              <a:extLst>
                <a:ext uri="{FF2B5EF4-FFF2-40B4-BE49-F238E27FC236}">
                  <a16:creationId xmlns:a16="http://schemas.microsoft.com/office/drawing/2014/main" id="{069FE4D2-CEEE-968B-D56C-D2A9FBC81BCC}"/>
                </a:ext>
              </a:extLst>
            </p:cNvPr>
            <p:cNvSpPr/>
            <p:nvPr/>
          </p:nvSpPr>
          <p:spPr>
            <a:xfrm>
              <a:off x="4236256" y="19453061"/>
              <a:ext cx="13497930" cy="2379498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背景-frame">
              <a:extLst>
                <a:ext uri="{FF2B5EF4-FFF2-40B4-BE49-F238E27FC236}">
                  <a16:creationId xmlns:a16="http://schemas.microsoft.com/office/drawing/2014/main" id="{1BDE9068-EC0B-D6E0-1C5A-9D827123B988}"/>
                </a:ext>
              </a:extLst>
            </p:cNvPr>
            <p:cNvSpPr/>
            <p:nvPr/>
          </p:nvSpPr>
          <p:spPr>
            <a:xfrm>
              <a:off x="4207665" y="5653798"/>
              <a:ext cx="13469338" cy="307739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D2D44BD9-D71E-720A-BD55-F13537D9A35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919818" y="4405074"/>
              <a:ext cx="0" cy="2685771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F5DDA44B-5704-7FD2-B03C-DA51C1D77CF0}"/>
                </a:ext>
              </a:extLst>
            </p:cNvPr>
            <p:cNvCxnSpPr>
              <a:cxnSpLocks/>
            </p:cNvCxnSpPr>
            <p:nvPr/>
          </p:nvCxnSpPr>
          <p:spPr>
            <a:xfrm>
              <a:off x="1919818" y="7745370"/>
              <a:ext cx="0" cy="2522289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6CEA1F47-D0CA-3824-E047-B2353231BD19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891227" y="10913990"/>
              <a:ext cx="28591" cy="4206991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21136EE-A301-2A08-4553-AF670810D9A8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891227" y="15797416"/>
              <a:ext cx="0" cy="4461436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FD7C5C4D-F0A2-75B0-1505-21574BB43E60}"/>
                </a:ext>
              </a:extLst>
            </p:cNvPr>
            <p:cNvCxnSpPr>
              <a:cxnSpLocks/>
              <a:stCxn id="13" idx="2"/>
              <a:endCxn id="118" idx="0"/>
            </p:cNvCxnSpPr>
            <p:nvPr/>
          </p:nvCxnSpPr>
          <p:spPr>
            <a:xfrm>
              <a:off x="19223211" y="4405074"/>
              <a:ext cx="0" cy="9340655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下箭头 59">
              <a:extLst>
                <a:ext uri="{FF2B5EF4-FFF2-40B4-BE49-F238E27FC236}">
                  <a16:creationId xmlns:a16="http://schemas.microsoft.com/office/drawing/2014/main" id="{DFFA7832-6CC2-B523-9080-038D5D1B039A}"/>
                </a:ext>
              </a:extLst>
            </p:cNvPr>
            <p:cNvSpPr/>
            <p:nvPr/>
          </p:nvSpPr>
          <p:spPr>
            <a:xfrm>
              <a:off x="9798718" y="2704047"/>
              <a:ext cx="1934128" cy="71813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下箭头 60">
              <a:extLst>
                <a:ext uri="{FF2B5EF4-FFF2-40B4-BE49-F238E27FC236}">
                  <a16:creationId xmlns:a16="http://schemas.microsoft.com/office/drawing/2014/main" id="{441F0729-0C3D-ADD4-A4C2-4D082AF45BE5}"/>
                </a:ext>
              </a:extLst>
            </p:cNvPr>
            <p:cNvSpPr/>
            <p:nvPr/>
          </p:nvSpPr>
          <p:spPr>
            <a:xfrm>
              <a:off x="9798718" y="4755048"/>
              <a:ext cx="1934128" cy="82580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下箭头 61">
              <a:extLst>
                <a:ext uri="{FF2B5EF4-FFF2-40B4-BE49-F238E27FC236}">
                  <a16:creationId xmlns:a16="http://schemas.microsoft.com/office/drawing/2014/main" id="{6CFF3A9B-3F3A-5B0E-9E7C-42D112F34F62}"/>
                </a:ext>
              </a:extLst>
            </p:cNvPr>
            <p:cNvSpPr/>
            <p:nvPr/>
          </p:nvSpPr>
          <p:spPr>
            <a:xfrm>
              <a:off x="9858070" y="8881315"/>
              <a:ext cx="1934128" cy="949112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下箭头 62">
              <a:extLst>
                <a:ext uri="{FF2B5EF4-FFF2-40B4-BE49-F238E27FC236}">
                  <a16:creationId xmlns:a16="http://schemas.microsoft.com/office/drawing/2014/main" id="{EFB3A778-8C5E-B6D2-1243-80E56E2E610D}"/>
                </a:ext>
              </a:extLst>
            </p:cNvPr>
            <p:cNvSpPr/>
            <p:nvPr/>
          </p:nvSpPr>
          <p:spPr>
            <a:xfrm>
              <a:off x="9832698" y="12413648"/>
              <a:ext cx="1934128" cy="101033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下箭头 63">
              <a:extLst>
                <a:ext uri="{FF2B5EF4-FFF2-40B4-BE49-F238E27FC236}">
                  <a16:creationId xmlns:a16="http://schemas.microsoft.com/office/drawing/2014/main" id="{650FCE01-E6E7-AFB7-1466-9BDE1F4D281B}"/>
                </a:ext>
              </a:extLst>
            </p:cNvPr>
            <p:cNvSpPr/>
            <p:nvPr/>
          </p:nvSpPr>
          <p:spPr>
            <a:xfrm>
              <a:off x="9798718" y="18307283"/>
              <a:ext cx="1934128" cy="990447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59B7382-CE62-A441-95E5-9F05150A7BAD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6315801" y="11122294"/>
            <a:ext cx="934437" cy="1844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7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</TotalTime>
  <Words>121</Words>
  <Application>Microsoft Macintosh PowerPoint</Application>
  <PresentationFormat>自定义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SimHei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Zhenyu Lei</dc:creator>
  <cp:lastModifiedBy>Zhenyu Lei</cp:lastModifiedBy>
  <cp:revision>7</cp:revision>
  <cp:lastPrinted>2025-07-13T11:11:46Z</cp:lastPrinted>
  <dcterms:created xsi:type="dcterms:W3CDTF">2025-07-13T10:00:14Z</dcterms:created>
  <dcterms:modified xsi:type="dcterms:W3CDTF">2025-08-02T15:57:47Z</dcterms:modified>
</cp:coreProperties>
</file>