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3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8" r:id="rId10"/>
    <p:sldId id="269" r:id="rId11"/>
    <p:sldId id="270" r:id="rId12"/>
    <p:sldId id="265" r:id="rId13"/>
    <p:sldId id="271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ECFA-CDCF-4796-92A1-DED6D7EC80A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68F2-C914-428A-BC7D-B6AEE6CB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BC60-25CF-48EF-96AA-2673CC18ACB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0A5C-6B9F-49E9-BCB8-73009F082840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9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B57D-BC7F-4FFD-85F5-D20C21A26EB6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20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71C8-1D4B-497E-A8C5-6CE710F7943C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814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7567-A672-4F3A-B3B8-D167E8505075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32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ABBB-68E1-4C1F-9890-8F56E8C4FB07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97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AA70-215E-4680-B18E-0B27B56FDF66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8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B818-F4DB-4A83-8F09-AE318CC97ED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6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DDFF-6839-4DEE-9E22-D98CD416B674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5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D40B-70F5-4F0A-92C9-D0F697817F03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0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E368-8DC4-4B52-A550-5A283DC35E8A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3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164C-0EE6-4999-800A-F00F782C7E7A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5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AE23-709E-4867-9F52-61312BC4A65B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2F8B-3A2F-4A7F-936D-BCE4AF6F0CBB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0B1A-E320-4EF1-BB66-2B6C5D43CAE1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2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BDC4-A2FD-4F50-8970-9BB59D265FD9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8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AC8-6711-4A5C-9251-9A2CA37623BE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F2E4C9-D7CA-4F8F-96D5-8F91DFBD735B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61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485B-7268-4D2C-ACA9-A935CA610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56115"/>
            <a:ext cx="9144000" cy="1044967"/>
          </a:xfrm>
          <a:solidFill>
            <a:schemeClr val="accent5">
              <a:lumMod val="50000"/>
              <a:alpha val="50000"/>
            </a:schemeClr>
          </a:solidFill>
        </p:spPr>
        <p:txBody>
          <a:bodyPr/>
          <a:lstStyle/>
          <a:p>
            <a:r>
              <a:rPr lang="en-US" sz="6600" b="1" dirty="0">
                <a:solidFill>
                  <a:schemeClr val="tx1"/>
                </a:solidFill>
              </a:rPr>
              <a:t>Billboard #1 Singles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0D577-E7F0-41C9-9628-3651F7E18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01081"/>
            <a:ext cx="9144000" cy="393136"/>
          </a:xfrm>
          <a:solidFill>
            <a:schemeClr val="accent5">
              <a:lumMod val="50000"/>
              <a:alpha val="5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Ben Wakefield and Qiaoying Ma</a:t>
            </a:r>
          </a:p>
        </p:txBody>
      </p:sp>
    </p:spTree>
    <p:extLst>
      <p:ext uri="{BB962C8B-B14F-4D97-AF65-F5344CB8AC3E}">
        <p14:creationId xmlns:p14="http://schemas.microsoft.com/office/powerpoint/2010/main" val="9768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7" y="0"/>
            <a:ext cx="1202541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6092866"/>
            <a:ext cx="745300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0AFCA-9977-4B56-8D26-A0D61667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Operation Workflow:</a:t>
            </a:r>
            <a:br>
              <a:rPr lang="en-US" sz="3600" dirty="0"/>
            </a:br>
            <a:r>
              <a:rPr lang="en-US" sz="3600" dirty="0"/>
              <a:t>Update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678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924197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A6C7311-8310-4A4D-8550-8667ACF527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875"/>
          <a:stretch/>
        </p:blipFill>
        <p:spPr>
          <a:xfrm>
            <a:off x="1361374" y="0"/>
            <a:ext cx="3477380" cy="673571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AE2A-43EB-4934-9258-37FC33B5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7" y="0"/>
            <a:ext cx="1202541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6092866"/>
            <a:ext cx="745300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0AFCA-9977-4B56-8D26-A0D61667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Operation Workflow:</a:t>
            </a:r>
            <a:br>
              <a:rPr lang="en-US" sz="3600" dirty="0"/>
            </a:br>
            <a:r>
              <a:rPr lang="en-US" sz="3600" dirty="0"/>
              <a:t>Delete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678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924197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DCEC2A8-9E82-4512-A031-B388DF77CB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5273" r="23000" b="40157"/>
          <a:stretch/>
        </p:blipFill>
        <p:spPr>
          <a:xfrm>
            <a:off x="256662" y="116986"/>
            <a:ext cx="5369070" cy="6624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38250-8B7D-4649-9E2B-26AD13F9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4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1C2D-672D-4963-9BDE-950C90DC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B5AC-020E-4165-92D3-9126C391D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331259"/>
            <a:ext cx="6711654" cy="4836785"/>
          </a:xfrm>
        </p:spPr>
        <p:txBody>
          <a:bodyPr>
            <a:normAutofit/>
          </a:bodyPr>
          <a:lstStyle/>
          <a:p>
            <a:r>
              <a:rPr lang="en-US" dirty="0"/>
              <a:t>Provides complex information about music to users</a:t>
            </a:r>
          </a:p>
          <a:p>
            <a:r>
              <a:rPr lang="en-US" dirty="0"/>
              <a:t>Allows users to expand their knowledge of music they listen to</a:t>
            </a:r>
          </a:p>
          <a:p>
            <a:r>
              <a:rPr lang="en-US" dirty="0"/>
              <a:t>Users are able to:</a:t>
            </a:r>
          </a:p>
          <a:p>
            <a:pPr lvl="1"/>
            <a:r>
              <a:rPr lang="en-US" dirty="0"/>
              <a:t>Find and play the most popular songs of the year restricted to a specific genre that interests them</a:t>
            </a:r>
          </a:p>
          <a:p>
            <a:pPr lvl="1"/>
            <a:r>
              <a:rPr lang="en-US" dirty="0"/>
              <a:t>Retrieve the birthday, date of death, or primary instrument of a musician that they listen to</a:t>
            </a:r>
          </a:p>
          <a:p>
            <a:r>
              <a:rPr lang="en-US" dirty="0"/>
              <a:t>Database provides a broad structure</a:t>
            </a:r>
          </a:p>
          <a:p>
            <a:pPr lvl="1"/>
            <a:r>
              <a:rPr lang="en-US" dirty="0"/>
              <a:t>Allows users to add additional data beyond the default singles charts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5ADF3-4599-43D8-B53D-4027CCFE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5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FCA6-1383-40E1-8ABB-6D2B4B92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E827-8FD1-4B2B-BB49-20821A3A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331259"/>
            <a:ext cx="7625608" cy="4853410"/>
          </a:xfrm>
        </p:spPr>
        <p:txBody>
          <a:bodyPr>
            <a:normAutofit/>
          </a:bodyPr>
          <a:lstStyle/>
          <a:p>
            <a:r>
              <a:rPr lang="en-US" sz="1400" i="1" dirty="0"/>
              <a:t>MySQL Logo</a:t>
            </a:r>
            <a:r>
              <a:rPr lang="en-US" sz="1400" dirty="0"/>
              <a:t>. (n.d.). Retrieved from https://cdn.freebiesupply.com/logos/large/2x/mysql-6-logo-png-transparent.png</a:t>
            </a:r>
          </a:p>
          <a:p>
            <a:r>
              <a:rPr lang="en-US" sz="1400" i="1" dirty="0"/>
              <a:t>Spotify Logo</a:t>
            </a:r>
            <a:r>
              <a:rPr lang="en-US" sz="1400" dirty="0"/>
              <a:t>. (n.d.). Retrieved from https://www.magneticmag.com/.image/t_share/MTY1MTczMzk2MzUzNTkwNTg0/spotify_icon_cmyk_green.png</a:t>
            </a:r>
          </a:p>
          <a:p>
            <a:r>
              <a:rPr lang="en-US" sz="1400" i="1" dirty="0"/>
              <a:t>Billboard Logo</a:t>
            </a:r>
            <a:r>
              <a:rPr lang="en-US" sz="1400" dirty="0"/>
              <a:t>. (n.d.). Retrieved from https://www.first.edu/wp-content/uploads/2018/10/Billboard-Logo.jpg</a:t>
            </a:r>
          </a:p>
          <a:p>
            <a:r>
              <a:rPr lang="en-US" sz="1400" i="1" dirty="0"/>
              <a:t>Java Logo</a:t>
            </a:r>
            <a:r>
              <a:rPr lang="en-US" sz="1400" dirty="0"/>
              <a:t>. (n.d.). Retrieved from https://upload.wikimedia.org/wikipedia/en/thumb/3/30/Java_programming_language_logo.svg/1200px-Java_programming_language_logo.svg.png</a:t>
            </a:r>
          </a:p>
          <a:p>
            <a:r>
              <a:rPr lang="en-US" sz="1400" i="1" dirty="0"/>
              <a:t>Concert crowd</a:t>
            </a:r>
            <a:r>
              <a:rPr lang="en-US" sz="1400" dirty="0"/>
              <a:t>. (n.d.). Retrieved from https://cdn.freebiesupply.com/logos/large/2x/mysql-6-logo-png-transparent.png</a:t>
            </a:r>
          </a:p>
          <a:p>
            <a:r>
              <a:rPr lang="en-US" sz="1400" dirty="0"/>
              <a:t>List of Billboard Year-End number-one singles and albums. (2019, October 5). Retrieved November 21, 2019, from https://en.wikipedia.org/wiki/List_of_Billboard_Year-End_number-one_singles_and_albums.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F337F-9363-4A91-9CF8-485EB5AA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485B-7268-4D2C-ACA9-A935CA610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56115"/>
            <a:ext cx="9144000" cy="2601885"/>
          </a:xfrm>
          <a:solidFill>
            <a:schemeClr val="accent5">
              <a:lumMod val="50000"/>
              <a:alpha val="50000"/>
            </a:schemeClr>
          </a:solidFill>
        </p:spPr>
        <p:txBody>
          <a:bodyPr anchor="ctr"/>
          <a:lstStyle/>
          <a:p>
            <a:r>
              <a:rPr lang="en-US" sz="6600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9443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1F9F-C061-4B0F-827A-CACF42BF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B00D-46E9-4FC1-B3A2-16B3D8B35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5" y="1331258"/>
            <a:ext cx="7417789" cy="497810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Database</a:t>
            </a:r>
          </a:p>
          <a:p>
            <a:pPr lvl="1"/>
            <a:r>
              <a:rPr lang="en-US" sz="2000" dirty="0"/>
              <a:t>Data Domain</a:t>
            </a:r>
          </a:p>
          <a:p>
            <a:pPr lvl="1"/>
            <a:r>
              <a:rPr lang="en-US" sz="2000" dirty="0"/>
              <a:t>Schema</a:t>
            </a:r>
          </a:p>
          <a:p>
            <a:pPr lvl="1"/>
            <a:r>
              <a:rPr lang="en-US" sz="2000" dirty="0"/>
              <a:t>UML Diagram</a:t>
            </a:r>
          </a:p>
          <a:p>
            <a:r>
              <a:rPr lang="en-US" sz="2400" dirty="0"/>
              <a:t>Application Architecture</a:t>
            </a:r>
          </a:p>
          <a:p>
            <a:r>
              <a:rPr lang="en-US" sz="2400" dirty="0"/>
              <a:t>User Functionality</a:t>
            </a:r>
          </a:p>
          <a:p>
            <a:pPr lvl="1"/>
            <a:r>
              <a:rPr lang="en-US" sz="2000" dirty="0"/>
              <a:t>Operation Workflow: Create</a:t>
            </a:r>
          </a:p>
          <a:p>
            <a:pPr lvl="1"/>
            <a:r>
              <a:rPr lang="en-US" sz="2000" dirty="0"/>
              <a:t>Operation Workflow: Read</a:t>
            </a:r>
          </a:p>
          <a:p>
            <a:pPr lvl="1"/>
            <a:r>
              <a:rPr lang="en-US" sz="2000" dirty="0"/>
              <a:t>Operation Workflow: Update</a:t>
            </a:r>
          </a:p>
          <a:p>
            <a:pPr lvl="1"/>
            <a:r>
              <a:rPr lang="en-US" sz="2000" dirty="0"/>
              <a:t>Operation Workflow: Delete</a:t>
            </a:r>
          </a:p>
          <a:p>
            <a:r>
              <a:rPr lang="en-US" sz="2400" dirty="0"/>
              <a:t>Project Relevance</a:t>
            </a:r>
          </a:p>
          <a:p>
            <a:r>
              <a:rPr lang="en-US" sz="2400" dirty="0"/>
              <a:t>Questions</a:t>
            </a:r>
          </a:p>
        </p:txBody>
      </p:sp>
      <p:pic>
        <p:nvPicPr>
          <p:cNvPr id="4098" name="Picture 2" descr="Image result for mysql logo">
            <a:extLst>
              <a:ext uri="{FF2B5EF4-FFF2-40B4-BE49-F238E27FC236}">
                <a16:creationId xmlns:a16="http://schemas.microsoft.com/office/drawing/2014/main" id="{F985B8C7-6160-45EF-8AC3-A993F7B9E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359" y="1406072"/>
            <a:ext cx="3392577" cy="33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951F-E781-4B05-BD9C-F6CF9AEE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2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1355-12D9-4029-A2F8-856349FB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Data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3CB9-1B2B-46E1-B13B-0A22BC8A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331259"/>
            <a:ext cx="6711654" cy="4836785"/>
          </a:xfrm>
        </p:spPr>
        <p:txBody>
          <a:bodyPr>
            <a:normAutofit/>
          </a:bodyPr>
          <a:lstStyle/>
          <a:p>
            <a:r>
              <a:rPr lang="en-US" dirty="0"/>
              <a:t>Stores the records of the Billboard Year-End #1 Singles Charts, including the following data for each single:</a:t>
            </a:r>
          </a:p>
          <a:p>
            <a:pPr lvl="1"/>
            <a:r>
              <a:rPr lang="en-US" dirty="0"/>
              <a:t>Chart genre</a:t>
            </a:r>
          </a:p>
          <a:p>
            <a:pPr lvl="1"/>
            <a:r>
              <a:rPr lang="en-US" dirty="0"/>
              <a:t>Release year</a:t>
            </a:r>
          </a:p>
          <a:p>
            <a:pPr lvl="1"/>
            <a:r>
              <a:rPr lang="en-US" dirty="0"/>
              <a:t>A-side song</a:t>
            </a:r>
          </a:p>
          <a:p>
            <a:pPr lvl="1"/>
            <a:r>
              <a:rPr lang="en-US" dirty="0"/>
              <a:t>B-side song</a:t>
            </a:r>
          </a:p>
          <a:p>
            <a:pPr lvl="1"/>
            <a:r>
              <a:rPr lang="en-US" dirty="0"/>
              <a:t>Record label</a:t>
            </a:r>
          </a:p>
        </p:txBody>
      </p:sp>
      <p:pic>
        <p:nvPicPr>
          <p:cNvPr id="3074" name="Picture 2" descr="Image result for billboard logo">
            <a:extLst>
              <a:ext uri="{FF2B5EF4-FFF2-40B4-BE49-F238E27FC236}">
                <a16:creationId xmlns:a16="http://schemas.microsoft.com/office/drawing/2014/main" id="{1E04CABD-1746-4921-A462-735DE5794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42" b="36834"/>
          <a:stretch/>
        </p:blipFill>
        <p:spPr bwMode="auto">
          <a:xfrm>
            <a:off x="3511944" y="2874982"/>
            <a:ext cx="5233897" cy="1529541"/>
          </a:xfrm>
          <a:prstGeom prst="rect">
            <a:avLst/>
          </a:prstGeom>
          <a:noFill/>
          <a:effectLst>
            <a:glow rad="635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4A332-D331-42E8-A528-1BFD5453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7" y="0"/>
            <a:ext cx="1202541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6092866"/>
            <a:ext cx="745300" cy="7651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E9B99-8F64-4C6C-BC17-780E9491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Database Data Source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678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924197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68971-C085-4374-B01E-3FDB6C1005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79" y="111277"/>
            <a:ext cx="5143552" cy="6636842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419A1-0668-42AD-B4DE-24993490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9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7" y="0"/>
            <a:ext cx="1202541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6092866"/>
            <a:ext cx="745300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C5188-0C80-43B3-9F0C-FB9FD802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/>
              <a:t>UML 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678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924197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564D2B-7628-482F-8D62-29164907C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920" y="101521"/>
            <a:ext cx="5475327" cy="66567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A30DE1-F0CD-454F-99A0-0CC1AFBF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4F03-73D4-42B2-B324-440D7FC1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12DB-1C6D-4B34-B7DA-A7DD8EB5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7" y="1331259"/>
            <a:ext cx="5090226" cy="46622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Built in Java using the </a:t>
            </a:r>
            <a:r>
              <a:rPr lang="en-US" i="1" dirty="0" err="1"/>
              <a:t>Java.SQL</a:t>
            </a:r>
            <a:r>
              <a:rPr lang="en-US" i="1" dirty="0"/>
              <a:t> </a:t>
            </a:r>
            <a:r>
              <a:rPr lang="en-US" dirty="0"/>
              <a:t>package</a:t>
            </a:r>
          </a:p>
          <a:p>
            <a:r>
              <a:rPr lang="en-US" dirty="0"/>
              <a:t>Application runs on Windows</a:t>
            </a:r>
          </a:p>
          <a:p>
            <a:r>
              <a:rPr lang="en-US" dirty="0"/>
              <a:t>Acts as a bridge between the user and the MySQL database</a:t>
            </a:r>
          </a:p>
          <a:p>
            <a:r>
              <a:rPr lang="en-US" dirty="0"/>
              <a:t>Runs from the command-line</a:t>
            </a:r>
          </a:p>
          <a:p>
            <a:r>
              <a:rPr lang="en-US" dirty="0"/>
              <a:t>User specifies type of operation:</a:t>
            </a:r>
          </a:p>
          <a:p>
            <a:pPr lvl="1"/>
            <a:r>
              <a:rPr lang="en-US" dirty="0"/>
              <a:t>“create”</a:t>
            </a:r>
          </a:p>
          <a:p>
            <a:pPr lvl="1"/>
            <a:r>
              <a:rPr lang="en-US" dirty="0"/>
              <a:t>“read”</a:t>
            </a:r>
          </a:p>
          <a:p>
            <a:pPr lvl="1"/>
            <a:r>
              <a:rPr lang="en-US" dirty="0"/>
              <a:t>“update”</a:t>
            </a:r>
          </a:p>
          <a:p>
            <a:pPr lvl="1"/>
            <a:r>
              <a:rPr lang="en-US" dirty="0"/>
              <a:t>“delete”</a:t>
            </a:r>
          </a:p>
          <a:p>
            <a:pPr lvl="1"/>
            <a:r>
              <a:rPr lang="en-US" dirty="0"/>
              <a:t>Program then prompts user to input required criteria until operation can be executed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67395864-57B4-48B2-AFC9-0ACC0B5B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19"/>
          <a:stretch/>
        </p:blipFill>
        <p:spPr bwMode="auto">
          <a:xfrm>
            <a:off x="5691646" y="1414386"/>
            <a:ext cx="2967644" cy="38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B78D6-5268-41D8-A0C8-12EEFE0B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2810-9E2F-4F76-9F2A-98EB0811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A853-A12F-4090-B324-7B14DF3D1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7" y="1331259"/>
            <a:ext cx="5140102" cy="45707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database is capable of allowing a user to retrieve, change, remove, or add data:</a:t>
            </a:r>
          </a:p>
          <a:p>
            <a:pPr lvl="1"/>
            <a:r>
              <a:rPr lang="en-US" dirty="0"/>
              <a:t>Retrieving all song titles by a specified artist or produced by a specified record label</a:t>
            </a:r>
          </a:p>
          <a:p>
            <a:pPr lvl="1"/>
            <a:r>
              <a:rPr lang="en-US" dirty="0"/>
              <a:t>Changing a band’s active status</a:t>
            </a:r>
          </a:p>
          <a:p>
            <a:pPr lvl="1"/>
            <a:r>
              <a:rPr lang="en-US" dirty="0"/>
              <a:t>Adding a new single to the database by specifying its A-side and B-side song data</a:t>
            </a:r>
          </a:p>
          <a:p>
            <a:pPr lvl="1"/>
            <a:r>
              <a:rPr lang="en-US" dirty="0"/>
              <a:t>Removing a single from the database by specifying its A-side or B-side song title</a:t>
            </a:r>
          </a:p>
          <a:p>
            <a:pPr lvl="1"/>
            <a:r>
              <a:rPr lang="en-US" dirty="0"/>
              <a:t>Playing any retrieved song through Spotify integration</a:t>
            </a:r>
          </a:p>
        </p:txBody>
      </p:sp>
      <p:pic>
        <p:nvPicPr>
          <p:cNvPr id="2050" name="Picture 2" descr="Image result for spotify">
            <a:extLst>
              <a:ext uri="{FF2B5EF4-FFF2-40B4-BE49-F238E27FC236}">
                <a16:creationId xmlns:a16="http://schemas.microsoft.com/office/drawing/2014/main" id="{6146F197-9C1B-456C-8BEE-C296810A5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15" y="2375972"/>
            <a:ext cx="2481349" cy="248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5C451-052F-4A16-AE22-175FF4D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8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7" y="0"/>
            <a:ext cx="1202541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6092866"/>
            <a:ext cx="745300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0AFCA-9977-4B56-8D26-A0D61667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Operation Workflow:</a:t>
            </a:r>
            <a:br>
              <a:rPr lang="en-US" sz="3600" dirty="0"/>
            </a:br>
            <a:r>
              <a:rPr lang="en-US" sz="3600" dirty="0"/>
              <a:t>Create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678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924197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6EFA238-9570-4FD5-97F6-FA412AB0B9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047" r="53814" b="29943"/>
          <a:stretch/>
        </p:blipFill>
        <p:spPr>
          <a:xfrm>
            <a:off x="140219" y="272580"/>
            <a:ext cx="5513189" cy="631283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CA506A-3192-4719-8579-6E54521E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5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7" y="0"/>
            <a:ext cx="1202541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6092866"/>
            <a:ext cx="745300" cy="7651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0AFCA-9977-4B56-8D26-A0D61667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Operation Workflow:</a:t>
            </a:r>
            <a:br>
              <a:rPr lang="en-US" sz="3600" dirty="0"/>
            </a:br>
            <a:r>
              <a:rPr lang="en-US" sz="3600" dirty="0"/>
              <a:t>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678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924197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D8CEE68-B3C0-459E-A959-B12AF54E47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9000" b="23954"/>
          <a:stretch/>
        </p:blipFill>
        <p:spPr>
          <a:xfrm>
            <a:off x="1014153" y="55029"/>
            <a:ext cx="4160097" cy="67479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C65C-9C07-41D6-A8D8-6D2345D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37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531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Billboard #1 Singles</vt:lpstr>
      <vt:lpstr>Presentation Overview</vt:lpstr>
      <vt:lpstr>Database Data Domain</vt:lpstr>
      <vt:lpstr>Database Data Source</vt:lpstr>
      <vt:lpstr>UML Diagram</vt:lpstr>
      <vt:lpstr>Application Architecture</vt:lpstr>
      <vt:lpstr>User Functionality</vt:lpstr>
      <vt:lpstr>Operation Workflow: Create</vt:lpstr>
      <vt:lpstr>Operation Workflow: Read</vt:lpstr>
      <vt:lpstr>Operation Workflow: Update</vt:lpstr>
      <vt:lpstr>Operation Workflow: Delete</vt:lpstr>
      <vt:lpstr>Project Relevance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Billboard #1 Singles</dc:title>
  <dc:creator>Ben Wakefield</dc:creator>
  <cp:lastModifiedBy>Ben Wakefield</cp:lastModifiedBy>
  <cp:revision>16</cp:revision>
  <dcterms:created xsi:type="dcterms:W3CDTF">2019-11-21T19:48:09Z</dcterms:created>
  <dcterms:modified xsi:type="dcterms:W3CDTF">2019-11-22T15:33:17Z</dcterms:modified>
</cp:coreProperties>
</file>