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308" r:id="rId4"/>
    <p:sldId id="258" r:id="rId5"/>
    <p:sldId id="262" r:id="rId6"/>
    <p:sldId id="259" r:id="rId7"/>
    <p:sldId id="275" r:id="rId8"/>
    <p:sldId id="284" r:id="rId9"/>
    <p:sldId id="285" r:id="rId10"/>
    <p:sldId id="286" r:id="rId11"/>
    <p:sldId id="291" r:id="rId12"/>
    <p:sldId id="283" r:id="rId13"/>
    <p:sldId id="263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90" r:id="rId28"/>
    <p:sldId id="292" r:id="rId29"/>
    <p:sldId id="287" r:id="rId30"/>
    <p:sldId id="288" r:id="rId31"/>
    <p:sldId id="289" r:id="rId32"/>
    <p:sldId id="293" r:id="rId33"/>
    <p:sldId id="294" r:id="rId34"/>
    <p:sldId id="295" r:id="rId35"/>
    <p:sldId id="296" r:id="rId36"/>
    <p:sldId id="300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260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40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2014-07-18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28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0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87213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9221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908720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2192" y="609329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46450" t="22400"/>
          <a:stretch>
            <a:fillRect/>
          </a:stretch>
        </p:blipFill>
        <p:spPr bwMode="auto">
          <a:xfrm>
            <a:off x="0" y="0"/>
            <a:ext cx="4896544" cy="39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491880" y="1844824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400" kern="1200" err="1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1823" t="35867"/>
          <a:stretch>
            <a:fillRect/>
          </a:stretch>
        </p:blipFill>
        <p:spPr bwMode="auto">
          <a:xfrm>
            <a:off x="0" y="0"/>
            <a:ext cx="3490864" cy="3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zsimple/EGOVTEST.git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smtClean="0"/>
              <a:t>개발환경 구축 및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전자정부 프레임워크 활용 가이드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0" y="3859709"/>
            <a:ext cx="9144000" cy="433387"/>
          </a:xfrm>
        </p:spPr>
        <p:txBody>
          <a:bodyPr/>
          <a:lstStyle/>
          <a:p>
            <a:pPr algn="r"/>
            <a:r>
              <a:rPr lang="ko-KR" altLang="en-US" smtClean="0"/>
              <a:t>전자정부 표준프레임워크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64088" y="5013176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성 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이민호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김연아</a:t>
            </a:r>
            <a:endParaRPr lang="en-US" altLang="ko-KR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감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 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석승한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개발도구 </a:t>
            </a:r>
            <a:r>
              <a:rPr lang="en-US" altLang="ko-KR" smtClean="0"/>
              <a:t>(Log4j)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8100392" cy="26075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1556792"/>
            <a:ext cx="810039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&lt;</a:t>
            </a:r>
            <a:r>
              <a:rPr lang="en-US" altLang="ko-KR" sz="1200"/>
              <a:t>logger name="</a:t>
            </a:r>
            <a:r>
              <a:rPr lang="en-US" altLang="ko-KR" sz="1200" err="1"/>
              <a:t>java.sql.Connection</a:t>
            </a:r>
            <a:r>
              <a:rPr lang="en-US" altLang="ko-KR" sz="1200"/>
              <a:t>" level="DEBUG" </a:t>
            </a:r>
            <a:r>
              <a:rPr lang="en-US" altLang="ko-KR" sz="1200" err="1"/>
              <a:t>additivity</a:t>
            </a:r>
            <a:r>
              <a:rPr lang="en-US" altLang="ko-KR" sz="1200"/>
              <a:t>="false"&gt;</a:t>
            </a:r>
          </a:p>
          <a:p>
            <a:r>
              <a:rPr lang="en-US" altLang="ko-KR" sz="1200" smtClean="0"/>
              <a:t>	&lt;</a:t>
            </a:r>
            <a:r>
              <a:rPr lang="en-US" altLang="ko-KR" sz="1200" err="1"/>
              <a:t>appender</a:t>
            </a:r>
            <a:r>
              <a:rPr lang="en-US" altLang="ko-KR" sz="1200"/>
              <a:t>-ref ref="console"/&gt;</a:t>
            </a:r>
          </a:p>
          <a:p>
            <a:r>
              <a:rPr lang="en-US" altLang="ko-KR" sz="1200" smtClean="0"/>
              <a:t>&lt;/</a:t>
            </a:r>
            <a:r>
              <a:rPr lang="en-US" altLang="ko-KR" sz="1200"/>
              <a:t>logger&gt;</a:t>
            </a:r>
          </a:p>
          <a:p>
            <a:r>
              <a:rPr lang="en-US" altLang="ko-KR" sz="1200" smtClean="0"/>
              <a:t>&lt;</a:t>
            </a:r>
            <a:r>
              <a:rPr lang="en-US" altLang="ko-KR" sz="1200"/>
              <a:t>logger name="</a:t>
            </a:r>
            <a:r>
              <a:rPr lang="en-US" altLang="ko-KR" sz="1200" err="1"/>
              <a:t>java.sql.Statement</a:t>
            </a:r>
            <a:r>
              <a:rPr lang="en-US" altLang="ko-KR" sz="1200"/>
              <a:t>" level="DEBUG" </a:t>
            </a:r>
            <a:r>
              <a:rPr lang="en-US" altLang="ko-KR" sz="1200" err="1"/>
              <a:t>additivity</a:t>
            </a:r>
            <a:r>
              <a:rPr lang="en-US" altLang="ko-KR" sz="1200"/>
              <a:t>="false"&gt;</a:t>
            </a:r>
          </a:p>
          <a:p>
            <a:r>
              <a:rPr lang="en-US" altLang="ko-KR" sz="1200" smtClean="0"/>
              <a:t>	&lt;</a:t>
            </a:r>
            <a:r>
              <a:rPr lang="en-US" altLang="ko-KR" sz="1200" err="1"/>
              <a:t>appender</a:t>
            </a:r>
            <a:r>
              <a:rPr lang="en-US" altLang="ko-KR" sz="1200"/>
              <a:t>-ref ref="console"/&gt;</a:t>
            </a:r>
          </a:p>
          <a:p>
            <a:r>
              <a:rPr lang="en-US" altLang="ko-KR" sz="1200" smtClean="0"/>
              <a:t>&lt;/</a:t>
            </a:r>
            <a:r>
              <a:rPr lang="en-US" altLang="ko-KR" sz="1200"/>
              <a:t>logger&gt;</a:t>
            </a:r>
          </a:p>
          <a:p>
            <a:r>
              <a:rPr lang="en-US" altLang="ko-KR" sz="1200" smtClean="0"/>
              <a:t>&lt;</a:t>
            </a:r>
            <a:r>
              <a:rPr lang="en-US" altLang="ko-KR" sz="1200"/>
              <a:t>logger name="</a:t>
            </a:r>
            <a:r>
              <a:rPr lang="en-US" altLang="ko-KR" sz="1200" err="1"/>
              <a:t>java.sql.PreparedStatement</a:t>
            </a:r>
            <a:r>
              <a:rPr lang="en-US" altLang="ko-KR" sz="1200"/>
              <a:t>" level="DEBUG" </a:t>
            </a:r>
            <a:r>
              <a:rPr lang="en-US" altLang="ko-KR" sz="1200" err="1"/>
              <a:t>additivity</a:t>
            </a:r>
            <a:r>
              <a:rPr lang="en-US" altLang="ko-KR" sz="1200"/>
              <a:t>="false"&gt;</a:t>
            </a:r>
          </a:p>
          <a:p>
            <a:r>
              <a:rPr lang="en-US" altLang="ko-KR" sz="1200" smtClean="0"/>
              <a:t>	&lt;</a:t>
            </a:r>
            <a:r>
              <a:rPr lang="en-US" altLang="ko-KR" sz="1200" err="1"/>
              <a:t>appender</a:t>
            </a:r>
            <a:r>
              <a:rPr lang="en-US" altLang="ko-KR" sz="1200"/>
              <a:t>-ref ref="console"/&gt;</a:t>
            </a:r>
          </a:p>
          <a:p>
            <a:r>
              <a:rPr lang="en-US" altLang="ko-KR" sz="1200" smtClean="0"/>
              <a:t>&lt;/</a:t>
            </a:r>
            <a:r>
              <a:rPr lang="en-US" altLang="ko-KR" sz="1200"/>
              <a:t>logger&gt;</a:t>
            </a:r>
          </a:p>
          <a:p>
            <a:r>
              <a:rPr lang="en-US" altLang="ko-KR" sz="1200" smtClean="0"/>
              <a:t>&lt;</a:t>
            </a:r>
            <a:r>
              <a:rPr lang="en-US" altLang="ko-KR" sz="1200"/>
              <a:t>logger name="</a:t>
            </a:r>
            <a:r>
              <a:rPr lang="en-US" altLang="ko-KR" sz="1200" err="1"/>
              <a:t>java.sql.ResultSet</a:t>
            </a:r>
            <a:r>
              <a:rPr lang="en-US" altLang="ko-KR" sz="1200"/>
              <a:t>" level="DEBUG" </a:t>
            </a:r>
            <a:r>
              <a:rPr lang="en-US" altLang="ko-KR" sz="1200" err="1"/>
              <a:t>additivity</a:t>
            </a:r>
            <a:r>
              <a:rPr lang="en-US" altLang="ko-KR" sz="1200"/>
              <a:t>="false"&gt;</a:t>
            </a:r>
          </a:p>
          <a:p>
            <a:r>
              <a:rPr lang="en-US" altLang="ko-KR" sz="1200" smtClean="0"/>
              <a:t>	&lt;</a:t>
            </a:r>
            <a:r>
              <a:rPr lang="en-US" altLang="ko-KR" sz="1200" err="1"/>
              <a:t>appender</a:t>
            </a:r>
            <a:r>
              <a:rPr lang="en-US" altLang="ko-KR" sz="1200"/>
              <a:t>-ref ref="console"/&gt;</a:t>
            </a:r>
          </a:p>
          <a:p>
            <a:r>
              <a:rPr lang="en-US" altLang="ko-KR" sz="1200" smtClean="0"/>
              <a:t>&lt;/</a:t>
            </a:r>
            <a:r>
              <a:rPr lang="en-US" altLang="ko-KR" sz="1200"/>
              <a:t>logger&gt;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32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전자정부 프레임워크의 이해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전자정부 프레임워크 개발자용 개발환경 개요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2226086"/>
            <a:ext cx="8532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smtClean="0"/>
              <a:t>표준프레임워크에서 </a:t>
            </a:r>
            <a:r>
              <a:rPr lang="ko-KR" altLang="en-US"/>
              <a:t>제공하는 개발자용 개발환경을 통해 </a:t>
            </a:r>
            <a:endParaRPr lang="en-US" altLang="ko-KR" smtClean="0"/>
          </a:p>
          <a:p>
            <a:pPr lvl="1"/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개발하기 편한</a:t>
            </a:r>
            <a:r>
              <a:rPr lang="en-US" altLang="ko-KR" smtClean="0"/>
              <a:t> </a:t>
            </a:r>
            <a:r>
              <a:rPr lang="ko-KR" altLang="en-US" smtClean="0"/>
              <a:t>환경구성</a:t>
            </a:r>
            <a:endParaRPr lang="en-US" altLang="ko-KR" smtClean="0"/>
          </a:p>
          <a:p>
            <a:pPr lvl="1"/>
            <a:endParaRPr lang="ko-KR" altLang="en-US"/>
          </a:p>
          <a:p>
            <a:pPr lvl="1"/>
            <a:r>
              <a:rPr lang="en-US" altLang="ko-KR" smtClean="0"/>
              <a:t>2. </a:t>
            </a:r>
            <a:r>
              <a:rPr lang="ko-KR" altLang="en-US" smtClean="0"/>
              <a:t>프로젝트의 </a:t>
            </a:r>
            <a:r>
              <a:rPr lang="ko-KR" altLang="en-US"/>
              <a:t>개발자들의 동일한 환경 조성</a:t>
            </a:r>
          </a:p>
          <a:p>
            <a:pPr lvl="1"/>
            <a:r>
              <a:rPr lang="en-US" altLang="ko-KR" smtClean="0"/>
              <a:t>   – </a:t>
            </a:r>
            <a:r>
              <a:rPr lang="ko-KR" altLang="en-US"/>
              <a:t>상호 다른 환경으로 인한 에러 발생 가능성 </a:t>
            </a:r>
            <a:r>
              <a:rPr lang="ko-KR" altLang="en-US" smtClean="0"/>
              <a:t>최소화</a:t>
            </a:r>
            <a:endParaRPr lang="en-US" altLang="ko-KR" smtClean="0"/>
          </a:p>
          <a:p>
            <a:pPr lvl="1"/>
            <a:endParaRPr lang="ko-KR" altLang="en-US"/>
          </a:p>
          <a:p>
            <a:pPr lvl="1"/>
            <a:r>
              <a:rPr lang="en-US" altLang="ko-KR" smtClean="0"/>
              <a:t>3. </a:t>
            </a:r>
            <a:r>
              <a:rPr lang="ko-KR" altLang="en-US" smtClean="0"/>
              <a:t>개발환경 </a:t>
            </a:r>
            <a:r>
              <a:rPr lang="ko-KR" altLang="en-US"/>
              <a:t>구성의 </a:t>
            </a:r>
            <a:r>
              <a:rPr lang="ko-KR" altLang="en-US" smtClean="0"/>
              <a:t>간편함</a:t>
            </a:r>
            <a:endParaRPr lang="en-US" altLang="ko-KR" smtClean="0"/>
          </a:p>
          <a:p>
            <a:pPr lvl="1"/>
            <a:endParaRPr lang="ko-KR" altLang="en-US"/>
          </a:p>
          <a:p>
            <a:pPr lvl="1"/>
            <a:r>
              <a:rPr lang="en-US" altLang="ko-KR" smtClean="0"/>
              <a:t>4. </a:t>
            </a:r>
            <a:r>
              <a:rPr lang="ko-KR" altLang="en-US" smtClean="0"/>
              <a:t>간편한 </a:t>
            </a:r>
            <a:r>
              <a:rPr lang="ko-KR" altLang="en-US"/>
              <a:t>개발자용 개발환경 </a:t>
            </a:r>
            <a:r>
              <a:rPr lang="ko-KR" altLang="en-US" smtClean="0"/>
              <a:t>구성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74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공통컴포넌트란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73016"/>
            <a:ext cx="6096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8986" y="1700808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전자정부 프레임워크 기반 템플릿을 통해 개발자는 오직 비즈니스 </a:t>
            </a:r>
            <a:r>
              <a:rPr lang="ko-KR" altLang="en-US" err="1" smtClean="0"/>
              <a:t>로직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 smtClean="0"/>
              <a:t>개발에만 전념하여</a:t>
            </a:r>
            <a:r>
              <a:rPr lang="en-US" altLang="ko-KR" smtClean="0"/>
              <a:t>, </a:t>
            </a:r>
            <a:r>
              <a:rPr lang="ko-KR" altLang="en-US" smtClean="0"/>
              <a:t>개발 생산성 향상 및 개발 표준화 작업 가능 </a:t>
            </a:r>
            <a:endParaRPr lang="en-US" altLang="ko-KR" smtClean="0"/>
          </a:p>
          <a:p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z="1400" smtClean="0"/>
              <a:t>개발 업무의 단순화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400" smtClean="0"/>
              <a:t>성</a:t>
            </a:r>
            <a:r>
              <a:rPr lang="ko-KR" altLang="en-US" sz="1400"/>
              <a:t>능 </a:t>
            </a:r>
            <a:r>
              <a:rPr lang="ko-KR" altLang="en-US" sz="1400" smtClean="0"/>
              <a:t>및 품질 보장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400" smtClean="0"/>
              <a:t>비</a:t>
            </a:r>
            <a:r>
              <a:rPr lang="ko-KR" altLang="en-US" sz="1400"/>
              <a:t>용 </a:t>
            </a:r>
            <a:r>
              <a:rPr lang="ko-KR" altLang="en-US" sz="1400" smtClean="0"/>
              <a:t>절감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054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공통 컴포넌트의 수정가능 범위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35240"/>
              </p:ext>
            </p:extLst>
          </p:nvPr>
        </p:nvGraphicFramePr>
        <p:xfrm>
          <a:off x="683568" y="2047485"/>
          <a:ext cx="806489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440160"/>
                <a:gridCol w="5328592"/>
              </a:tblGrid>
              <a:tr h="335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변경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내용</a:t>
                      </a:r>
                      <a:endParaRPr lang="ko-KR" altLang="en-US"/>
                    </a:p>
                  </a:txBody>
                  <a:tcPr/>
                </a:tc>
              </a:tr>
              <a:tr h="4756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/>
                        <a:t>실행환경</a:t>
                      </a:r>
                      <a:endParaRPr lang="ko-KR" alt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smtClean="0">
                          <a:solidFill>
                            <a:srgbClr val="FF0000"/>
                          </a:solidFill>
                        </a:rPr>
                        <a:t>임의변경불가</a:t>
                      </a:r>
                      <a:endParaRPr lang="ko-KR" altLang="en-US" sz="1600" b="1" baseline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/>
                        <a:t>아파치 </a:t>
                      </a:r>
                      <a:r>
                        <a:rPr lang="en-US" altLang="ko-KR" sz="1400" baseline="0" smtClean="0"/>
                        <a:t>2.0 </a:t>
                      </a:r>
                      <a:r>
                        <a:rPr lang="ko-KR" altLang="en-US" sz="1400" baseline="0" smtClean="0"/>
                        <a:t>라이선스 준수</a:t>
                      </a:r>
                      <a:endParaRPr lang="en-US" altLang="ko-KR" sz="1400" baseline="0" smtClean="0"/>
                    </a:p>
                    <a:p>
                      <a:pPr latinLnBrk="1"/>
                      <a:r>
                        <a:rPr lang="ko-KR" altLang="en-US" sz="1400" baseline="0" err="1" smtClean="0"/>
                        <a:t>상호운용성</a:t>
                      </a:r>
                      <a:r>
                        <a:rPr lang="ko-KR" altLang="en-US" sz="1400" baseline="0" smtClean="0"/>
                        <a:t> 확보를 위해 변경허용 </a:t>
                      </a:r>
                      <a:r>
                        <a:rPr lang="ko-KR" altLang="en-US" sz="1400" baseline="0" err="1" smtClean="0"/>
                        <a:t>않됨</a:t>
                      </a:r>
                      <a:endParaRPr lang="ko-KR" altLang="en-US" sz="1400" baseline="0"/>
                    </a:p>
                  </a:txBody>
                  <a:tcPr/>
                </a:tc>
              </a:tr>
              <a:tr h="4756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/>
                        <a:t>개발환경</a:t>
                      </a:r>
                      <a:endParaRPr lang="ko-KR" alt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/>
                        <a:t>임의변경가능</a:t>
                      </a:r>
                      <a:endParaRPr lang="en-US" altLang="ko-KR" sz="1400" baseline="0" smtClean="0"/>
                    </a:p>
                    <a:p>
                      <a:pPr latinLnBrk="1"/>
                      <a:r>
                        <a:rPr lang="ko-KR" altLang="en-US" sz="1400" baseline="0" smtClean="0"/>
                        <a:t>신규개발가능</a:t>
                      </a:r>
                      <a:endParaRPr lang="ko-KR" alt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/>
                        <a:t>다양한 개발환경 및 패턴지원을 위해 기능 변경 및 추가 가능함</a:t>
                      </a:r>
                      <a:endParaRPr lang="en-US" altLang="ko-KR" sz="1400" baseline="0" smtClean="0"/>
                    </a:p>
                    <a:p>
                      <a:pPr latinLnBrk="1"/>
                      <a:r>
                        <a:rPr lang="ko-KR" altLang="en-US" sz="1400" baseline="0" smtClean="0"/>
                        <a:t>이미 구성된 </a:t>
                      </a:r>
                      <a:r>
                        <a:rPr lang="ko-KR" altLang="en-US" sz="1400" baseline="0" err="1" smtClean="0"/>
                        <a:t>오픈소스</a:t>
                      </a:r>
                      <a:r>
                        <a:rPr lang="ko-KR" altLang="en-US" sz="1400" baseline="0" smtClean="0"/>
                        <a:t> 외 상용솔루션과의 조합으로 사용 가능</a:t>
                      </a:r>
                      <a:endParaRPr lang="ko-KR" altLang="en-US" sz="1400" baseline="0"/>
                    </a:p>
                  </a:txBody>
                  <a:tcPr/>
                </a:tc>
              </a:tr>
              <a:tr h="4756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/>
                        <a:t>공통컴포넌트</a:t>
                      </a:r>
                      <a:endParaRPr lang="ko-KR" alt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/>
                        <a:t>임의변경가능</a:t>
                      </a:r>
                      <a:endParaRPr lang="en-US" altLang="ko-KR" sz="1400" baseline="0" smtClean="0"/>
                    </a:p>
                    <a:p>
                      <a:pPr latinLnBrk="1"/>
                      <a:r>
                        <a:rPr lang="ko-KR" altLang="en-US" sz="1400" baseline="0" smtClean="0"/>
                        <a:t>신규개발가능</a:t>
                      </a:r>
                      <a:endParaRPr lang="ko-KR" alt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/>
                        <a:t>업무에 따른 공통컴포넌트를 추가 개발하여 사용가능 함</a:t>
                      </a:r>
                      <a:endParaRPr lang="ko-KR" altLang="en-US" sz="1400" baseline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04056"/>
          </a:xfrm>
        </p:spPr>
        <p:txBody>
          <a:bodyPr/>
          <a:lstStyle/>
          <a:p>
            <a:r>
              <a:rPr lang="ko-KR" altLang="en-US" smtClean="0"/>
              <a:t>표준프레임워크 설정 파일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22082"/>
              </p:ext>
            </p:extLst>
          </p:nvPr>
        </p:nvGraphicFramePr>
        <p:xfrm>
          <a:off x="251520" y="1412776"/>
          <a:ext cx="8712969" cy="4926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4536504"/>
                <a:gridCol w="2592289"/>
              </a:tblGrid>
              <a:tr h="37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경로 및 파일명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74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Maven </a:t>
                      </a:r>
                      <a:r>
                        <a:rPr lang="en-US" altLang="ko-KR" sz="1000" err="1" smtClean="0"/>
                        <a:t>Config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/pom.xml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err="1" smtClean="0"/>
                        <a:t>메이븐</a:t>
                      </a:r>
                      <a:r>
                        <a:rPr lang="ko-KR" altLang="en-US" sz="1000" smtClean="0"/>
                        <a:t> 설정</a:t>
                      </a:r>
                      <a:endParaRPr lang="ko-KR" altLang="en-US" sz="1000"/>
                    </a:p>
                  </a:txBody>
                  <a:tcPr/>
                </a:tc>
              </a:tr>
              <a:tr h="374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Web Application </a:t>
                      </a:r>
                      <a:r>
                        <a:rPr lang="en-US" altLang="ko-KR" sz="1000" err="1" smtClean="0"/>
                        <a:t>Config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/WEB-INF/web.xml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Web Application </a:t>
                      </a:r>
                      <a:r>
                        <a:rPr lang="ko-KR" altLang="en-US" sz="1000" smtClean="0"/>
                        <a:t>단위 설정</a:t>
                      </a:r>
                      <a:endParaRPr lang="ko-KR" altLang="en-US" sz="1000"/>
                    </a:p>
                  </a:txBody>
                  <a:tcPr/>
                </a:tc>
              </a:tr>
              <a:tr h="708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Servlet Context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err="1" smtClean="0"/>
                        <a:t>Config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/WEB-INF/</a:t>
                      </a:r>
                      <a:r>
                        <a:rPr lang="en-US" altLang="ko-KR" sz="1000" err="1" smtClean="0"/>
                        <a:t>config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en-US" altLang="ko-KR" sz="1000" err="1" smtClean="0"/>
                        <a:t>egovframework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en-US" altLang="ko-KR" sz="1000" err="1" smtClean="0"/>
                        <a:t>springmvc</a:t>
                      </a:r>
                      <a:r>
                        <a:rPr lang="en-US" altLang="ko-KR" sz="1000" smtClean="0"/>
                        <a:t>/com/dispatcher-servlet.xml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err="1" smtClean="0"/>
                        <a:t>DispatcherServlet</a:t>
                      </a:r>
                      <a:r>
                        <a:rPr lang="en-US" altLang="ko-KR" sz="1000" baseline="0" smtClean="0"/>
                        <a:t> Application Context </a:t>
                      </a:r>
                      <a:r>
                        <a:rPr lang="ko-KR" altLang="en-US" sz="1000" baseline="0" smtClean="0"/>
                        <a:t>설정</a:t>
                      </a:r>
                      <a:endParaRPr lang="ko-KR" altLang="en-US" sz="1000"/>
                    </a:p>
                  </a:txBody>
                  <a:tcPr/>
                </a:tc>
              </a:tr>
              <a:tr h="400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Context Bean </a:t>
                      </a:r>
                      <a:r>
                        <a:rPr lang="ko-KR" altLang="en-US" sz="1000" smtClean="0"/>
                        <a:t>정의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/resources/</a:t>
                      </a:r>
                      <a:r>
                        <a:rPr lang="en-US" altLang="ko-KR" sz="1000" err="1" smtClean="0"/>
                        <a:t>egovframwork</a:t>
                      </a:r>
                      <a:r>
                        <a:rPr lang="en-US" altLang="ko-KR" sz="1000" smtClean="0"/>
                        <a:t>/spring/com/context-*.xml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Bean </a:t>
                      </a:r>
                      <a:r>
                        <a:rPr lang="ko-KR" altLang="en-US" sz="1000" smtClean="0"/>
                        <a:t>정의</a:t>
                      </a:r>
                      <a:endParaRPr lang="ko-KR" altLang="en-US" sz="1000"/>
                    </a:p>
                  </a:txBody>
                  <a:tcPr/>
                </a:tc>
              </a:tr>
              <a:tr h="400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범용 </a:t>
                      </a:r>
                      <a:r>
                        <a:rPr lang="en-US" altLang="ko-KR" sz="1000" smtClean="0"/>
                        <a:t>properties </a:t>
                      </a:r>
                      <a:r>
                        <a:rPr lang="ko-KR" altLang="en-US" sz="1000" smtClean="0"/>
                        <a:t>정의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/resources/</a:t>
                      </a:r>
                      <a:r>
                        <a:rPr lang="en-US" altLang="ko-KR" sz="1000" err="1" smtClean="0"/>
                        <a:t>egovframework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en-US" altLang="ko-KR" sz="1000" err="1" smtClean="0"/>
                        <a:t>egovProp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en-US" altLang="ko-KR" sz="1000" err="1" smtClean="0"/>
                        <a:t>globals.properties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Global </a:t>
                      </a:r>
                      <a:r>
                        <a:rPr lang="ko-KR" altLang="en-US" sz="1000" smtClean="0"/>
                        <a:t>상수 정의</a:t>
                      </a:r>
                      <a:endParaRPr lang="ko-KR" altLang="en-US" sz="1000"/>
                    </a:p>
                  </a:txBody>
                  <a:tcPr/>
                </a:tc>
              </a:tr>
              <a:tr h="37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추가 </a:t>
                      </a:r>
                      <a:r>
                        <a:rPr lang="en-US" altLang="ko-KR" sz="1000" smtClean="0"/>
                        <a:t>properties </a:t>
                      </a:r>
                      <a:r>
                        <a:rPr lang="ko-KR" altLang="en-US" sz="1000" smtClean="0"/>
                        <a:t>정의 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/WEB-INF/</a:t>
                      </a:r>
                      <a:r>
                        <a:rPr lang="en-US" altLang="ko-KR" sz="1000" err="1" smtClean="0"/>
                        <a:t>conf</a:t>
                      </a:r>
                      <a:r>
                        <a:rPr lang="en-US" altLang="ko-KR" sz="1000" smtClean="0"/>
                        <a:t>/*.properties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추가적인 상수 정의</a:t>
                      </a:r>
                      <a:endParaRPr lang="ko-KR" altLang="en-US" sz="1000"/>
                    </a:p>
                  </a:txBody>
                  <a:tcPr/>
                </a:tc>
              </a:tr>
              <a:tr h="37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요소기술 환경 </a:t>
                      </a:r>
                      <a:r>
                        <a:rPr lang="en-US" altLang="ko-KR" sz="1000" smtClean="0"/>
                        <a:t>properties </a:t>
                      </a:r>
                      <a:r>
                        <a:rPr lang="ko-KR" altLang="en-US" sz="1000" smtClean="0"/>
                        <a:t>정의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/resources/</a:t>
                      </a:r>
                      <a:r>
                        <a:rPr lang="en-US" altLang="ko-KR" sz="1000" err="1" smtClean="0"/>
                        <a:t>egovframework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en-US" altLang="ko-KR" sz="1000" err="1" smtClean="0"/>
                        <a:t>egovProp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en-US" altLang="ko-KR" sz="1000" err="1" smtClean="0"/>
                        <a:t>conf</a:t>
                      </a:r>
                      <a:r>
                        <a:rPr lang="en-US" altLang="ko-KR" sz="1000" smtClean="0"/>
                        <a:t>/*.properties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요소기술에 필요한 환경 설정 상수 정의</a:t>
                      </a:r>
                      <a:endParaRPr lang="ko-KR" altLang="en-US" sz="1000"/>
                    </a:p>
                  </a:txBody>
                  <a:tcPr/>
                </a:tc>
              </a:tr>
              <a:tr h="374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err="1" smtClean="0"/>
                        <a:t>Sql</a:t>
                      </a:r>
                      <a:r>
                        <a:rPr lang="en-US" altLang="ko-KR" sz="1000" smtClean="0"/>
                        <a:t> </a:t>
                      </a:r>
                      <a:r>
                        <a:rPr lang="en-US" altLang="ko-KR" sz="1000" err="1" smtClean="0"/>
                        <a:t>Config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정의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/resources/</a:t>
                      </a:r>
                      <a:r>
                        <a:rPr lang="en-US" altLang="ko-KR" sz="1000" err="1" smtClean="0"/>
                        <a:t>egovframework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en-US" altLang="ko-KR" sz="1000" err="1" smtClean="0"/>
                        <a:t>sqlmap</a:t>
                      </a:r>
                      <a:r>
                        <a:rPr lang="en-US" altLang="ko-KR" sz="1000" smtClean="0"/>
                        <a:t>/com/*.xml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err="1" smtClean="0"/>
                        <a:t>Sql</a:t>
                      </a:r>
                      <a:r>
                        <a:rPr lang="en-US" altLang="ko-KR" sz="1000" smtClean="0"/>
                        <a:t> Map </a:t>
                      </a:r>
                      <a:r>
                        <a:rPr lang="en-US" altLang="ko-KR" sz="1000" err="1" smtClean="0"/>
                        <a:t>Config</a:t>
                      </a:r>
                      <a:r>
                        <a:rPr lang="en-US" altLang="ko-KR" sz="1000" smtClean="0"/>
                        <a:t> </a:t>
                      </a:r>
                      <a:r>
                        <a:rPr lang="ko-KR" altLang="en-US" sz="1000" smtClean="0"/>
                        <a:t>정의</a:t>
                      </a:r>
                      <a:endParaRPr lang="en-US" altLang="ko-KR" sz="1000" smtClean="0"/>
                    </a:p>
                  </a:txBody>
                  <a:tcPr/>
                </a:tc>
              </a:tr>
              <a:tr h="374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Validator</a:t>
                      </a:r>
                      <a:r>
                        <a:rPr lang="en-US" altLang="ko-KR" sz="1000" baseline="0" smtClean="0"/>
                        <a:t> Rule </a:t>
                      </a:r>
                      <a:r>
                        <a:rPr lang="ko-KR" altLang="en-US" sz="1000" baseline="0" smtClean="0"/>
                        <a:t>정의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/resources/</a:t>
                      </a:r>
                      <a:r>
                        <a:rPr lang="en-US" altLang="ko-KR" sz="1000" err="1" smtClean="0"/>
                        <a:t>egovframework</a:t>
                      </a:r>
                      <a:r>
                        <a:rPr lang="en-US" altLang="ko-KR" sz="1000" smtClean="0"/>
                        <a:t>/validator/validator-rules.xml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Validator </a:t>
                      </a:r>
                      <a:r>
                        <a:rPr lang="ko-KR" altLang="en-US" sz="1000" err="1" smtClean="0"/>
                        <a:t>이용시</a:t>
                      </a:r>
                      <a:r>
                        <a:rPr lang="ko-KR" altLang="en-US" sz="1000" smtClean="0"/>
                        <a:t> </a:t>
                      </a:r>
                      <a:r>
                        <a:rPr lang="en-US" altLang="ko-KR" sz="1000" smtClean="0"/>
                        <a:t>rule</a:t>
                      </a:r>
                      <a:r>
                        <a:rPr lang="ko-KR" altLang="en-US" sz="1000" smtClean="0"/>
                        <a:t>을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정의</a:t>
                      </a:r>
                      <a:endParaRPr lang="en-US" altLang="ko-KR" sz="1000" smtClean="0"/>
                    </a:p>
                  </a:txBody>
                  <a:tcPr/>
                </a:tc>
              </a:tr>
              <a:tr h="37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공통</a:t>
                      </a:r>
                      <a:r>
                        <a:rPr lang="en-US" altLang="ko-KR" sz="1000" smtClean="0"/>
                        <a:t>Validator</a:t>
                      </a:r>
                      <a:r>
                        <a:rPr lang="en-US" altLang="ko-KR" sz="1000" baseline="0" smtClean="0"/>
                        <a:t> Rule </a:t>
                      </a:r>
                      <a:r>
                        <a:rPr lang="ko-KR" altLang="en-US" sz="1000" baseline="0" smtClean="0"/>
                        <a:t>정의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/resources/</a:t>
                      </a:r>
                      <a:r>
                        <a:rPr lang="en-US" altLang="ko-KR" sz="1000" err="1" smtClean="0"/>
                        <a:t>egovframework</a:t>
                      </a:r>
                      <a:r>
                        <a:rPr lang="en-US" altLang="ko-KR" sz="1000" smtClean="0"/>
                        <a:t>/validator/com-rules.xml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Validator</a:t>
                      </a:r>
                      <a:r>
                        <a:rPr lang="ko-KR" altLang="en-US" sz="1000" smtClean="0"/>
                        <a:t>를 </a:t>
                      </a:r>
                      <a:r>
                        <a:rPr lang="ko-KR" altLang="en-US" sz="1000" err="1" smtClean="0"/>
                        <a:t>이용시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공통컴포넌트 </a:t>
                      </a:r>
                      <a:r>
                        <a:rPr lang="en-US" altLang="ko-KR" sz="1000" smtClean="0"/>
                        <a:t>Rule</a:t>
                      </a:r>
                      <a:r>
                        <a:rPr lang="ko-KR" altLang="en-US" sz="1000" smtClean="0"/>
                        <a:t>을 정의</a:t>
                      </a:r>
                      <a:endParaRPr lang="en-US" altLang="ko-KR" sz="1000" smtClean="0"/>
                    </a:p>
                  </a:txBody>
                  <a:tcPr/>
                </a:tc>
              </a:tr>
              <a:tr h="374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Log </a:t>
                      </a:r>
                      <a:r>
                        <a:rPr lang="ko-KR" altLang="en-US" sz="1000" smtClean="0"/>
                        <a:t>설정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/resources/log4j.xml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Log4j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관련 설정</a:t>
                      </a:r>
                      <a:endParaRPr lang="en-US" altLang="ko-KR" sz="10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4056"/>
          </a:xfrm>
        </p:spPr>
        <p:txBody>
          <a:bodyPr/>
          <a:lstStyle/>
          <a:p>
            <a:r>
              <a:rPr lang="ko-KR" altLang="en-US" smtClean="0"/>
              <a:t>표준프레임워크 </a:t>
            </a:r>
            <a:r>
              <a:rPr lang="ko-KR" altLang="en-US" err="1" smtClean="0"/>
              <a:t>아키텍쳐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74" y="1412776"/>
            <a:ext cx="7405542" cy="51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전자정부 프레임워크 개발 적용규칙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52012"/>
            <a:ext cx="7308304" cy="314383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7313"/>
              </p:ext>
            </p:extLst>
          </p:nvPr>
        </p:nvGraphicFramePr>
        <p:xfrm>
          <a:off x="755576" y="4595850"/>
          <a:ext cx="8064504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67683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대상클래스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적용규칙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 Class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클래스 상단에 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@Controller</a:t>
                      </a:r>
                      <a:r>
                        <a:rPr lang="en-US" altLang="ko-KR" sz="1000" b="1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baseline="0" smtClean="0">
                          <a:solidFill>
                            <a:srgbClr val="FF0000"/>
                          </a:solidFill>
                        </a:rPr>
                        <a:t>선언</a:t>
                      </a:r>
                      <a:endParaRPr lang="en-US" altLang="ko-KR" sz="1000" b="1" baseline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smtClean="0"/>
                        <a:t>URL Mapping : </a:t>
                      </a:r>
                      <a:r>
                        <a:rPr lang="en-US" altLang="ko-KR" sz="1000" b="1" baseline="0" smtClean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en-US" altLang="ko-KR" sz="1000" b="1" baseline="0" err="1" smtClean="0">
                          <a:solidFill>
                            <a:srgbClr val="FF0000"/>
                          </a:solidFill>
                        </a:rPr>
                        <a:t>RequestMapping</a:t>
                      </a:r>
                      <a:r>
                        <a:rPr lang="en-US" altLang="ko-KR" sz="1000" b="1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baseline="0" smtClean="0">
                          <a:solidFill>
                            <a:srgbClr val="FF0000"/>
                          </a:solidFill>
                        </a:rPr>
                        <a:t>선언</a:t>
                      </a:r>
                      <a:endParaRPr lang="en-US" altLang="ko-KR" sz="1000" b="1" baseline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smtClean="0"/>
                        <a:t>View </a:t>
                      </a:r>
                      <a:r>
                        <a:rPr lang="ko-KR" altLang="en-US" sz="1000" baseline="0" smtClean="0"/>
                        <a:t>부분과 </a:t>
                      </a:r>
                      <a:r>
                        <a:rPr lang="en-US" altLang="ko-KR" sz="1000" baseline="0" smtClean="0"/>
                        <a:t>Model </a:t>
                      </a:r>
                      <a:r>
                        <a:rPr lang="ko-KR" altLang="en-US" sz="1000" baseline="0" smtClean="0"/>
                        <a:t>부분을 </a:t>
                      </a:r>
                      <a:r>
                        <a:rPr lang="en-US" altLang="ko-KR" sz="1000" baseline="0" smtClean="0"/>
                        <a:t>Controller</a:t>
                      </a:r>
                      <a:r>
                        <a:rPr lang="ko-KR" altLang="en-US" sz="1000" baseline="0" smtClean="0"/>
                        <a:t>를 통해 분리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err="1" smtClean="0"/>
                        <a:t>ServiceImpl</a:t>
                      </a:r>
                      <a:r>
                        <a:rPr lang="en-US" altLang="ko-KR" sz="1000" baseline="0" smtClean="0"/>
                        <a:t> Class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클래스 상단에 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@Service 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</a:rPr>
                        <a:t>선언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DAO/Mapper Class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클래스 상단에 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@Repository 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</a:rPr>
                        <a:t>선언</a:t>
                      </a:r>
                      <a:endParaRPr lang="en-US" altLang="ko-KR" sz="1000" b="1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smtClean="0"/>
                        <a:t>- </a:t>
                      </a:r>
                      <a:r>
                        <a:rPr lang="ko-KR" altLang="en-US" sz="1000" smtClean="0"/>
                        <a:t>단 </a:t>
                      </a:r>
                      <a:r>
                        <a:rPr lang="en-US" altLang="ko-KR" sz="1000" err="1" smtClean="0"/>
                        <a:t>MyBatis</a:t>
                      </a:r>
                      <a:r>
                        <a:rPr lang="en-US" altLang="ko-KR" sz="1000" baseline="0" smtClean="0"/>
                        <a:t> Mapper Interface</a:t>
                      </a:r>
                      <a:r>
                        <a:rPr lang="ko-KR" altLang="en-US" sz="1000" baseline="0" smtClean="0"/>
                        <a:t>방식의 경우 </a:t>
                      </a:r>
                      <a:r>
                        <a:rPr lang="en-US" altLang="ko-KR" sz="1000" baseline="0" smtClean="0"/>
                        <a:t>@Mapper </a:t>
                      </a:r>
                      <a:r>
                        <a:rPr lang="ko-KR" altLang="en-US" sz="1000" baseline="0" smtClean="0"/>
                        <a:t>선언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4056"/>
          </a:xfrm>
        </p:spPr>
        <p:txBody>
          <a:bodyPr/>
          <a:lstStyle/>
          <a:p>
            <a:r>
              <a:rPr lang="ko-KR" altLang="en-US"/>
              <a:t>전자정부 프레임워크 개발 적용규칙 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380312" cy="313719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01743"/>
              </p:ext>
            </p:extLst>
          </p:nvPr>
        </p:nvGraphicFramePr>
        <p:xfrm>
          <a:off x="755576" y="4595850"/>
          <a:ext cx="7416824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48"/>
                <a:gridCol w="62247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대상클래스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적용규칙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err="1" smtClean="0"/>
                        <a:t>ServiceImpl</a:t>
                      </a:r>
                      <a:r>
                        <a:rPr lang="en-US" altLang="ko-KR" sz="1000" baseline="0" smtClean="0"/>
                        <a:t> Class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err="1" smtClean="0">
                          <a:solidFill>
                            <a:srgbClr val="FF0000"/>
                          </a:solidFill>
                        </a:rPr>
                        <a:t>AbstractServiceImpl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</a:rPr>
                        <a:t>또는 </a:t>
                      </a:r>
                      <a:r>
                        <a:rPr lang="en-US" altLang="ko-KR" sz="1000" b="1" err="1" smtClean="0">
                          <a:solidFill>
                            <a:srgbClr val="FF0000"/>
                          </a:solidFill>
                        </a:rPr>
                        <a:t>EgovAbstractServiceImpl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</a:rPr>
                        <a:t>을</a:t>
                      </a:r>
                      <a:r>
                        <a:rPr lang="ko-KR" altLang="en-US" sz="1000" b="1" baseline="0" smtClean="0">
                          <a:solidFill>
                            <a:srgbClr val="FF0000"/>
                          </a:solidFill>
                        </a:rPr>
                        <a:t> 상속</a:t>
                      </a:r>
                      <a:r>
                        <a:rPr lang="en-US" altLang="ko-KR" sz="1000" b="1" baseline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="1" baseline="0" smtClean="0">
                          <a:solidFill>
                            <a:srgbClr val="FF0000"/>
                          </a:solidFill>
                        </a:rPr>
                        <a:t>확장하고</a:t>
                      </a:r>
                      <a:r>
                        <a:rPr lang="en-US" altLang="ko-KR" sz="1000" b="1" baseline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baseline="0" smtClean="0">
                          <a:solidFill>
                            <a:srgbClr val="FF0000"/>
                          </a:solidFill>
                        </a:rPr>
                        <a:t>업무에 대한 </a:t>
                      </a:r>
                      <a:endParaRPr lang="en-US" altLang="ko-KR" sz="1000" b="1" baseline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baseline="0" smtClean="0">
                          <a:solidFill>
                            <a:srgbClr val="FF0000"/>
                          </a:solidFill>
                        </a:rPr>
                        <a:t>특정 서비스 인터페이스를 </a:t>
                      </a:r>
                      <a:endParaRPr lang="en-US" altLang="ko-KR" sz="1000" b="1" baseline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baseline="0" smtClean="0">
                          <a:solidFill>
                            <a:srgbClr val="FF0000"/>
                          </a:solidFill>
                        </a:rPr>
                        <a:t>구현하여야 함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DAO/Mapper Class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err="1" smtClean="0">
                          <a:solidFill>
                            <a:srgbClr val="FF0000"/>
                          </a:solidFill>
                        </a:rPr>
                        <a:t>EgovAbstractDAO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="1" err="1" smtClean="0">
                          <a:solidFill>
                            <a:srgbClr val="FF0000"/>
                          </a:solidFill>
                        </a:rPr>
                        <a:t>iBatis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</a:rPr>
                        <a:t>또는 </a:t>
                      </a:r>
                      <a:r>
                        <a:rPr lang="en-US" altLang="ko-KR" sz="1000" b="1" err="1" smtClean="0">
                          <a:solidFill>
                            <a:srgbClr val="FF0000"/>
                          </a:solidFill>
                        </a:rPr>
                        <a:t>EgovAbstractMapper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="1" err="1" smtClean="0">
                          <a:solidFill>
                            <a:srgbClr val="FF0000"/>
                          </a:solidFill>
                        </a:rPr>
                        <a:t>MyBatis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</a:rPr>
                        <a:t>를 상속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</a:rPr>
                        <a:t>확장 하여야 함</a:t>
                      </a: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..</a:t>
                      </a:r>
                    </a:p>
                    <a:p>
                      <a:pPr latinLnBrk="1"/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</a:rPr>
                        <a:t>MyBatis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 Mapper Interface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방식의 경우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@Mapper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선언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전자정부 프레임워크의 데이터처리 규칙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198884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err="1" smtClean="0"/>
              <a:t>iBatis</a:t>
            </a:r>
            <a:r>
              <a:rPr lang="en-US" altLang="ko-KR" sz="1400" b="1" smtClean="0"/>
              <a:t> </a:t>
            </a:r>
            <a:r>
              <a:rPr lang="ko-KR" altLang="en-US" sz="1400" b="1" err="1" smtClean="0"/>
              <a:t>적용시</a:t>
            </a:r>
            <a:r>
              <a:rPr lang="ko-KR" altLang="en-US" sz="1400" b="1" smtClean="0"/>
              <a:t> 데이터 처리 방법 예시</a:t>
            </a:r>
            <a:endParaRPr lang="en-US" altLang="ko-KR" sz="1400" b="1" smtClean="0"/>
          </a:p>
          <a:p>
            <a:r>
              <a:rPr lang="en-US" altLang="ko-KR" sz="1400" b="1" smtClean="0"/>
              <a:t>- </a:t>
            </a:r>
            <a:r>
              <a:rPr lang="en-US" altLang="ko-KR" sz="1400" b="1" err="1" smtClean="0"/>
              <a:t>EgovAbstractDAO</a:t>
            </a:r>
            <a:r>
              <a:rPr lang="en-US" altLang="ko-KR" sz="1400" b="1" smtClean="0"/>
              <a:t> </a:t>
            </a:r>
            <a:r>
              <a:rPr lang="ko-KR" altLang="en-US" sz="1400" b="1" smtClean="0"/>
              <a:t>클래스 상속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확장</a:t>
            </a:r>
            <a:endParaRPr lang="ko-KR" altLang="en-US" sz="1400" b="1"/>
          </a:p>
        </p:txBody>
      </p:sp>
      <p:sp>
        <p:nvSpPr>
          <p:cNvPr id="5" name="TextBox 4"/>
          <p:cNvSpPr txBox="1"/>
          <p:nvPr/>
        </p:nvSpPr>
        <p:spPr>
          <a:xfrm>
            <a:off x="755576" y="3501008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err="1" smtClean="0"/>
              <a:t>iBatis</a:t>
            </a:r>
            <a:r>
              <a:rPr lang="en-US" altLang="ko-KR" sz="1400" b="1" smtClean="0"/>
              <a:t> </a:t>
            </a:r>
            <a:r>
              <a:rPr lang="ko-KR" altLang="en-US" sz="1400" b="1" smtClean="0"/>
              <a:t>사용을 위한 </a:t>
            </a:r>
            <a:r>
              <a:rPr lang="en-US" altLang="ko-KR" sz="1400" b="1" smtClean="0"/>
              <a:t>XML </a:t>
            </a:r>
            <a:r>
              <a:rPr lang="ko-KR" altLang="en-US" sz="1400" b="1" smtClean="0"/>
              <a:t>설정파일 </a:t>
            </a:r>
            <a:r>
              <a:rPr lang="en-US" altLang="ko-KR" sz="1400" b="1" smtClean="0"/>
              <a:t>3</a:t>
            </a:r>
            <a:r>
              <a:rPr lang="ko-KR" altLang="en-US" sz="1400" b="1" smtClean="0"/>
              <a:t>가지</a:t>
            </a:r>
            <a:endParaRPr lang="en-US" altLang="ko-KR" sz="1400" b="1" smtClean="0"/>
          </a:p>
          <a:p>
            <a:pPr marL="285750" indent="-285750">
              <a:buFontTx/>
              <a:buChar char="-"/>
            </a:pPr>
            <a:r>
              <a:rPr lang="en-US" altLang="ko-KR" sz="1200" err="1" smtClean="0"/>
              <a:t>iBatis</a:t>
            </a:r>
            <a:r>
              <a:rPr lang="en-US" altLang="ko-KR" sz="1200" smtClean="0"/>
              <a:t> </a:t>
            </a:r>
            <a:r>
              <a:rPr lang="ko-KR" altLang="en-US" sz="1200" smtClean="0"/>
              <a:t>공통설정 파일 </a:t>
            </a:r>
            <a:r>
              <a:rPr lang="en-US" altLang="ko-KR" sz="1200" smtClean="0"/>
              <a:t>( &lt;</a:t>
            </a:r>
            <a:r>
              <a:rPr lang="en-US" altLang="ko-KR" sz="1200" err="1" smtClean="0"/>
              <a:t>sqlMapConfig</a:t>
            </a:r>
            <a:r>
              <a:rPr lang="en-US" altLang="ko-KR" sz="1200" smtClean="0"/>
              <a:t>&gt; … &lt;/</a:t>
            </a:r>
            <a:r>
              <a:rPr lang="en-US" altLang="ko-KR" sz="1200" err="1" smtClean="0"/>
              <a:t>sqlMapConfig</a:t>
            </a:r>
            <a:r>
              <a:rPr lang="en-US" altLang="ko-KR" sz="1200" smtClean="0"/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sz="1200" smtClean="0"/>
              <a:t>SQL </a:t>
            </a:r>
            <a:r>
              <a:rPr lang="ko-KR" altLang="en-US" sz="1200" err="1" smtClean="0"/>
              <a:t>매핑파일</a:t>
            </a:r>
            <a:r>
              <a:rPr lang="ko-KR" altLang="en-US" sz="1200" smtClean="0"/>
              <a:t> </a:t>
            </a:r>
            <a:r>
              <a:rPr lang="en-US" altLang="ko-KR" sz="1200" smtClean="0"/>
              <a:t>( &lt;</a:t>
            </a:r>
            <a:r>
              <a:rPr lang="en-US" altLang="ko-KR" sz="1200" err="1" smtClean="0"/>
              <a:t>sqlMap</a:t>
            </a:r>
            <a:r>
              <a:rPr lang="en-US" altLang="ko-KR" sz="1200" smtClean="0"/>
              <a:t>&gt; … &lt;/</a:t>
            </a:r>
            <a:r>
              <a:rPr lang="en-US" altLang="ko-KR" sz="1200" err="1" smtClean="0"/>
              <a:t>sqlMap</a:t>
            </a:r>
            <a:r>
              <a:rPr lang="en-US" altLang="ko-KR" sz="1200" smtClean="0"/>
              <a:t>&gt; )</a:t>
            </a:r>
          </a:p>
          <a:p>
            <a:pPr marL="285750" indent="-285750">
              <a:buFontTx/>
              <a:buChar char="-"/>
            </a:pPr>
            <a:r>
              <a:rPr lang="en-US" altLang="ko-KR" sz="1200" err="1" smtClean="0"/>
              <a:t>SqlMapClientFactoryBean</a:t>
            </a:r>
            <a:r>
              <a:rPr lang="en-US" altLang="ko-KR" sz="1200" smtClean="0"/>
              <a:t> </a:t>
            </a:r>
            <a:r>
              <a:rPr lang="ko-KR" altLang="en-US" sz="1200" err="1" smtClean="0"/>
              <a:t>빈설정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827584" y="2512060"/>
            <a:ext cx="577940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tx2"/>
                </a:solidFill>
              </a:rPr>
              <a:t>@Repository</a:t>
            </a:r>
            <a:r>
              <a:rPr lang="en-US" altLang="ko-KR"/>
              <a:t>("</a:t>
            </a:r>
            <a:r>
              <a:rPr lang="en-US" altLang="ko-KR" err="1"/>
              <a:t>sampleDAO</a:t>
            </a:r>
            <a:r>
              <a:rPr lang="en-US" altLang="ko-KR"/>
              <a:t>")</a:t>
            </a:r>
          </a:p>
          <a:p>
            <a:r>
              <a:rPr lang="en-US" altLang="ko-KR"/>
              <a:t>public class </a:t>
            </a:r>
            <a:r>
              <a:rPr lang="en-US" altLang="ko-KR" err="1"/>
              <a:t>SampleDAO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tx2"/>
                </a:solidFill>
              </a:rPr>
              <a:t>extends </a:t>
            </a:r>
            <a:r>
              <a:rPr lang="en-US" altLang="ko-KR" b="1" err="1" smtClean="0">
                <a:solidFill>
                  <a:schemeClr val="tx2"/>
                </a:solidFill>
              </a:rPr>
              <a:t>EgovAbstractDAO</a:t>
            </a:r>
            <a:r>
              <a:rPr lang="en-US" altLang="ko-KR" b="1" smtClean="0">
                <a:solidFill>
                  <a:schemeClr val="tx2"/>
                </a:solidFill>
              </a:rPr>
              <a:t> </a:t>
            </a:r>
            <a:endParaRPr lang="ko-KR" alt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2492897"/>
            <a:ext cx="3973692" cy="19442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목표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개발환경 설치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전자정부 프레임워크의 이해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게시판 제작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전자정부 프레임워크의 데이터처리 규칙 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err="1" smtClean="0"/>
              <a:t>MyBatis</a:t>
            </a:r>
            <a:r>
              <a:rPr lang="en-US" altLang="ko-KR" sz="1400" b="1" smtClean="0"/>
              <a:t> </a:t>
            </a:r>
            <a:r>
              <a:rPr lang="ko-KR" altLang="en-US" sz="1400" b="1" err="1" smtClean="0"/>
              <a:t>적용시</a:t>
            </a:r>
            <a:r>
              <a:rPr lang="ko-KR" altLang="en-US" sz="1400" b="1" smtClean="0"/>
              <a:t> 데이터 처리 방법 예시</a:t>
            </a:r>
            <a:endParaRPr lang="en-US" altLang="ko-KR" sz="1400" b="1" smtClean="0"/>
          </a:p>
          <a:p>
            <a:r>
              <a:rPr lang="en-US" altLang="ko-KR" sz="1400" b="1" smtClean="0"/>
              <a:t>- </a:t>
            </a:r>
            <a:r>
              <a:rPr lang="en-US" altLang="ko-KR" sz="1400" b="1" err="1" smtClean="0"/>
              <a:t>EgovAbstractMapper</a:t>
            </a:r>
            <a:r>
              <a:rPr lang="en-US" altLang="ko-KR" sz="1400" b="1" smtClean="0"/>
              <a:t> </a:t>
            </a:r>
            <a:r>
              <a:rPr lang="ko-KR" altLang="en-US" sz="1400" b="1" smtClean="0"/>
              <a:t>클래스 상속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확장</a:t>
            </a:r>
            <a:endParaRPr lang="ko-KR" altLang="en-US" sz="1400" b="1"/>
          </a:p>
        </p:txBody>
      </p:sp>
      <p:sp>
        <p:nvSpPr>
          <p:cNvPr id="6" name="TextBox 5"/>
          <p:cNvSpPr txBox="1"/>
          <p:nvPr/>
        </p:nvSpPr>
        <p:spPr>
          <a:xfrm>
            <a:off x="755576" y="2852936"/>
            <a:ext cx="81369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err="1" smtClean="0"/>
              <a:t>MyBatis</a:t>
            </a:r>
            <a:r>
              <a:rPr lang="en-US" altLang="ko-KR" sz="1400" b="1" smtClean="0"/>
              <a:t> </a:t>
            </a:r>
            <a:r>
              <a:rPr lang="ko-KR" altLang="en-US" sz="1400" b="1" smtClean="0"/>
              <a:t>사용을 위한 </a:t>
            </a:r>
            <a:r>
              <a:rPr lang="en-US" altLang="ko-KR" sz="1400" b="1" smtClean="0"/>
              <a:t>XML </a:t>
            </a:r>
            <a:r>
              <a:rPr lang="ko-KR" altLang="en-US" sz="1400" b="1" smtClean="0"/>
              <a:t>설정파일 </a:t>
            </a:r>
            <a:r>
              <a:rPr lang="en-US" altLang="ko-KR" sz="1400" b="1" smtClean="0"/>
              <a:t>3</a:t>
            </a:r>
            <a:r>
              <a:rPr lang="ko-KR" altLang="en-US" sz="1400" b="1" smtClean="0"/>
              <a:t>가지</a:t>
            </a:r>
            <a:endParaRPr lang="en-US" altLang="ko-KR" sz="1400" b="1" smtClean="0"/>
          </a:p>
          <a:p>
            <a:pPr marL="285750" indent="-285750">
              <a:buFontTx/>
              <a:buChar char="-"/>
            </a:pPr>
            <a:r>
              <a:rPr lang="en-US" altLang="ko-KR" sz="1200" err="1" smtClean="0"/>
              <a:t>MyBatis</a:t>
            </a:r>
            <a:r>
              <a:rPr lang="en-US" altLang="ko-KR" sz="1200" smtClean="0"/>
              <a:t> </a:t>
            </a:r>
            <a:r>
              <a:rPr lang="ko-KR" altLang="en-US" sz="1200" smtClean="0"/>
              <a:t>공통설정 파일 </a:t>
            </a:r>
            <a:r>
              <a:rPr lang="en-US" altLang="ko-KR" sz="1200" smtClean="0"/>
              <a:t>( &lt;configuration&gt; … &lt;/</a:t>
            </a:r>
            <a:r>
              <a:rPr lang="en-US" altLang="ko-KR" sz="1200"/>
              <a:t> configuration </a:t>
            </a:r>
            <a:r>
              <a:rPr lang="en-US" altLang="ko-KR" sz="1200" smtClean="0"/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sz="1200" smtClean="0"/>
              <a:t>SQL </a:t>
            </a:r>
            <a:r>
              <a:rPr lang="ko-KR" altLang="en-US" sz="1200" err="1" smtClean="0"/>
              <a:t>매핑파일</a:t>
            </a:r>
            <a:r>
              <a:rPr lang="ko-KR" altLang="en-US" sz="1200" smtClean="0"/>
              <a:t> </a:t>
            </a:r>
            <a:r>
              <a:rPr lang="en-US" altLang="ko-KR" sz="1200" smtClean="0"/>
              <a:t>( &lt;mapper&gt; … &lt;/mapper&gt; )</a:t>
            </a:r>
          </a:p>
          <a:p>
            <a:pPr marL="285750" indent="-285750">
              <a:buFontTx/>
              <a:buChar char="-"/>
            </a:pPr>
            <a:r>
              <a:rPr lang="en-US" altLang="ko-KR" sz="1200" err="1" smtClean="0"/>
              <a:t>SqlSessionFactoryBean</a:t>
            </a:r>
            <a:r>
              <a:rPr lang="en-US" altLang="ko-KR" sz="1200" smtClean="0"/>
              <a:t> </a:t>
            </a:r>
            <a:r>
              <a:rPr lang="ko-KR" altLang="en-US" sz="1200" err="1" smtClean="0"/>
              <a:t>빈설정</a:t>
            </a:r>
            <a:endParaRPr lang="en-US" altLang="ko-KR" sz="1200" smtClean="0"/>
          </a:p>
          <a:p>
            <a:pPr marL="285750" indent="-285750">
              <a:buFontTx/>
              <a:buChar char="-"/>
            </a:pPr>
            <a:r>
              <a:rPr lang="en-US" altLang="ko-KR" sz="1200" err="1" smtClean="0"/>
              <a:t>MapperConfigurer</a:t>
            </a:r>
            <a:r>
              <a:rPr lang="en-US" altLang="ko-KR" sz="1200" smtClean="0"/>
              <a:t> </a:t>
            </a:r>
            <a:r>
              <a:rPr lang="ko-KR" altLang="en-US" sz="1200" err="1" smtClean="0"/>
              <a:t>빈설정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827584" y="2080012"/>
            <a:ext cx="64529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tx2"/>
                </a:solidFill>
              </a:rPr>
              <a:t>@Repository</a:t>
            </a:r>
            <a:r>
              <a:rPr lang="en-US" altLang="ko-KR"/>
              <a:t>("</a:t>
            </a:r>
            <a:r>
              <a:rPr lang="en-US" altLang="ko-KR" err="1" smtClean="0"/>
              <a:t>sampleMapper</a:t>
            </a:r>
            <a:r>
              <a:rPr lang="en-US" altLang="ko-KR" smtClean="0"/>
              <a:t>")</a:t>
            </a:r>
            <a:endParaRPr lang="en-US" altLang="ko-KR"/>
          </a:p>
          <a:p>
            <a:r>
              <a:rPr lang="en-US" altLang="ko-KR"/>
              <a:t>public class </a:t>
            </a:r>
            <a:r>
              <a:rPr lang="en-US" altLang="ko-KR" err="1" smtClean="0"/>
              <a:t>SampleMapper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tx2"/>
                </a:solidFill>
              </a:rPr>
              <a:t>extends </a:t>
            </a:r>
            <a:r>
              <a:rPr lang="en-US" altLang="ko-KR" b="1" err="1" smtClean="0">
                <a:solidFill>
                  <a:schemeClr val="tx2"/>
                </a:solidFill>
              </a:rPr>
              <a:t>EgovAbstractMapper</a:t>
            </a:r>
            <a:r>
              <a:rPr lang="en-US" altLang="ko-KR" b="1" smtClean="0">
                <a:solidFill>
                  <a:schemeClr val="tx2"/>
                </a:solidFill>
              </a:rPr>
              <a:t> </a:t>
            </a:r>
            <a:endParaRPr lang="ko-KR" altLang="en-US" b="1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00506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- Mapper Interface </a:t>
            </a:r>
            <a:r>
              <a:rPr lang="ko-KR" altLang="en-US" sz="1400" b="1" smtClean="0"/>
              <a:t>방식</a:t>
            </a:r>
            <a:endParaRPr lang="ko-KR" altLang="en-US" sz="1400" b="1"/>
          </a:p>
        </p:txBody>
      </p:sp>
      <p:sp>
        <p:nvSpPr>
          <p:cNvPr id="9" name="TextBox 8"/>
          <p:cNvSpPr txBox="1"/>
          <p:nvPr/>
        </p:nvSpPr>
        <p:spPr>
          <a:xfrm>
            <a:off x="827584" y="4312841"/>
            <a:ext cx="37910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tx2"/>
                </a:solidFill>
              </a:rPr>
              <a:t>@Mapper</a:t>
            </a:r>
            <a:r>
              <a:rPr lang="en-US" altLang="ko-KR" smtClean="0"/>
              <a:t>("</a:t>
            </a:r>
            <a:r>
              <a:rPr lang="en-US" altLang="ko-KR" err="1" smtClean="0"/>
              <a:t>sampleMapper</a:t>
            </a:r>
            <a:r>
              <a:rPr lang="en-US" altLang="ko-KR" smtClean="0"/>
              <a:t>")</a:t>
            </a:r>
            <a:endParaRPr lang="en-US" altLang="ko-KR"/>
          </a:p>
          <a:p>
            <a:r>
              <a:rPr lang="en-US" altLang="ko-KR"/>
              <a:t>public </a:t>
            </a:r>
            <a:r>
              <a:rPr lang="en-US" altLang="ko-KR" b="1" smtClean="0">
                <a:solidFill>
                  <a:schemeClr val="tx2"/>
                </a:solidFill>
              </a:rPr>
              <a:t>interface</a:t>
            </a:r>
            <a:r>
              <a:rPr lang="en-US" altLang="ko-KR" smtClean="0">
                <a:solidFill>
                  <a:schemeClr val="tx2"/>
                </a:solidFill>
              </a:rPr>
              <a:t> </a:t>
            </a:r>
            <a:r>
              <a:rPr lang="en-US" altLang="ko-KR" err="1" smtClean="0"/>
              <a:t>SampleMapper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tx2"/>
                </a:solidFill>
              </a:rPr>
              <a:t> </a:t>
            </a:r>
            <a:endParaRPr lang="ko-KR" altLang="en-US" b="1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157192"/>
            <a:ext cx="7017177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&lt;!-- </a:t>
            </a:r>
            <a:r>
              <a:rPr lang="en-US" altLang="ko-KR" sz="1200" err="1"/>
              <a:t>MapperConfigurer</a:t>
            </a:r>
            <a:r>
              <a:rPr lang="en-US" altLang="ko-KR" sz="1200"/>
              <a:t> setup for </a:t>
            </a:r>
            <a:r>
              <a:rPr lang="en-US" altLang="ko-KR" sz="1200" err="1"/>
              <a:t>MyBatis</a:t>
            </a:r>
            <a:r>
              <a:rPr lang="en-US" altLang="ko-KR" sz="1200"/>
              <a:t> Database Layer --&gt;</a:t>
            </a:r>
          </a:p>
          <a:p>
            <a:r>
              <a:rPr lang="en-US" altLang="ko-KR" sz="1200"/>
              <a:t>&lt;bean class="</a:t>
            </a:r>
            <a:r>
              <a:rPr lang="en-US" altLang="ko-KR" sz="1200" err="1"/>
              <a:t>egovframework.rte.psl.dataaccess.mapper.MapperConfigurer</a:t>
            </a:r>
            <a:r>
              <a:rPr lang="en-US" altLang="ko-KR" sz="1200"/>
              <a:t>"&gt;</a:t>
            </a:r>
          </a:p>
          <a:p>
            <a:r>
              <a:rPr lang="en-US" altLang="ko-KR" sz="1200"/>
              <a:t>&lt;property name="</a:t>
            </a:r>
            <a:r>
              <a:rPr lang="en-US" altLang="ko-KR" sz="1200" err="1"/>
              <a:t>basePackage</a:t>
            </a:r>
            <a:r>
              <a:rPr lang="en-US" altLang="ko-KR" sz="1200"/>
              <a:t>" value</a:t>
            </a:r>
            <a:r>
              <a:rPr lang="en-US" altLang="ko-KR" sz="1200" smtClean="0"/>
              <a:t>="</a:t>
            </a:r>
            <a:r>
              <a:rPr lang="ko-KR" altLang="en-US" sz="1400" b="1" err="1" smtClean="0">
                <a:solidFill>
                  <a:schemeClr val="tx2"/>
                </a:solidFill>
              </a:rPr>
              <a:t>스캔할</a:t>
            </a:r>
            <a:r>
              <a:rPr lang="ko-KR" altLang="en-US" sz="1400" b="1" smtClean="0">
                <a:solidFill>
                  <a:schemeClr val="tx2"/>
                </a:solidFill>
              </a:rPr>
              <a:t> </a:t>
            </a:r>
            <a:r>
              <a:rPr lang="en-US" altLang="ko-KR" sz="1400" b="1">
                <a:solidFill>
                  <a:schemeClr val="tx2"/>
                </a:solidFill>
              </a:rPr>
              <a:t>Mapper Interface</a:t>
            </a:r>
            <a:r>
              <a:rPr lang="ko-KR" altLang="en-US" sz="1400" b="1">
                <a:solidFill>
                  <a:schemeClr val="tx2"/>
                </a:solidFill>
              </a:rPr>
              <a:t>가 속한 </a:t>
            </a:r>
            <a:r>
              <a:rPr lang="ko-KR" altLang="en-US" sz="1400" b="1" err="1">
                <a:solidFill>
                  <a:schemeClr val="tx2"/>
                </a:solidFill>
              </a:rPr>
              <a:t>풀패키지명</a:t>
            </a:r>
            <a:r>
              <a:rPr lang="en-US" altLang="ko-KR" sz="1200"/>
              <a:t>" /&gt;</a:t>
            </a:r>
          </a:p>
          <a:p>
            <a:r>
              <a:rPr lang="en-US" altLang="ko-KR" sz="120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3716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전자정부 프레임워크 활용 및 확장 규칙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1916832"/>
            <a:ext cx="8352928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2"/>
                </a:solidFill>
              </a:rPr>
              <a:t>표준프레임워크 실행환경 준수</a:t>
            </a:r>
            <a:endParaRPr lang="en-US" altLang="ko-KR" b="1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/>
              <a:t>표준프레임워크 실행환경은 적극적으로 활용되어야 함</a:t>
            </a:r>
            <a:endParaRPr lang="en-US" altLang="ko-KR" sz="1400" smtClean="0"/>
          </a:p>
          <a:p>
            <a:pPr marL="285750" indent="-285750">
              <a:buFontTx/>
              <a:buChar char="-"/>
            </a:pPr>
            <a:r>
              <a:rPr lang="ko-KR" altLang="en-US" sz="1400" smtClean="0"/>
              <a:t>실행환경 부분 임의 변경 금지</a:t>
            </a:r>
            <a:endParaRPr lang="en-US" altLang="ko-KR" sz="1400" smtClean="0"/>
          </a:p>
          <a:p>
            <a:pPr marL="285750" indent="-285750">
              <a:buFontTx/>
              <a:buChar char="-"/>
            </a:pPr>
            <a:endParaRPr lang="en-US" altLang="ko-KR" sz="1400" smtClean="0"/>
          </a:p>
          <a:p>
            <a:r>
              <a:rPr lang="ko-KR" altLang="en-US" b="1" smtClean="0">
                <a:solidFill>
                  <a:schemeClr val="tx2"/>
                </a:solidFill>
              </a:rPr>
              <a:t>업무클래스는 </a:t>
            </a:r>
            <a:r>
              <a:rPr lang="en-US" altLang="ko-KR" b="1" err="1" smtClean="0">
                <a:solidFill>
                  <a:schemeClr val="tx2"/>
                </a:solidFill>
              </a:rPr>
              <a:t>egovframework.rte</a:t>
            </a:r>
            <a:r>
              <a:rPr lang="en-US" altLang="ko-KR" b="1" smtClean="0">
                <a:solidFill>
                  <a:schemeClr val="tx2"/>
                </a:solidFill>
              </a:rPr>
              <a:t> </a:t>
            </a:r>
            <a:r>
              <a:rPr lang="ko-KR" altLang="en-US" b="1" smtClean="0">
                <a:solidFill>
                  <a:schemeClr val="tx2"/>
                </a:solidFill>
              </a:rPr>
              <a:t>패키지 내에 정의될 수 없음</a:t>
            </a:r>
            <a:endParaRPr lang="en-US" altLang="ko-KR" b="1" smtClean="0">
              <a:solidFill>
                <a:schemeClr val="tx2"/>
              </a:solidFill>
            </a:endParaRPr>
          </a:p>
          <a:p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z="1400" smtClean="0"/>
              <a:t>이외 개발환경</a:t>
            </a:r>
            <a:r>
              <a:rPr lang="en-US" altLang="ko-KR" sz="1400" smtClean="0"/>
              <a:t>,</a:t>
            </a:r>
            <a:r>
              <a:rPr lang="ko-KR" altLang="en-US" sz="1400" smtClean="0"/>
              <a:t>운영환경 및 공통컴포넌트 부분은 선택적 적용가능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임의 변경 확장 가능</a:t>
            </a:r>
            <a:endParaRPr lang="en-US" altLang="ko-KR" sz="1400" smtClean="0"/>
          </a:p>
          <a:p>
            <a:pPr marL="285750" indent="-285750">
              <a:buFontTx/>
              <a:buChar char="-"/>
            </a:pPr>
            <a:r>
              <a:rPr lang="en-US" altLang="ko-KR" sz="1400" smtClean="0"/>
              <a:t>UI</a:t>
            </a:r>
            <a:r>
              <a:rPr lang="ko-KR" altLang="en-US" sz="1400" smtClean="0"/>
              <a:t>부분에 </a:t>
            </a:r>
            <a:r>
              <a:rPr lang="en-US" altLang="ko-KR" sz="1400" smtClean="0"/>
              <a:t>RIA</a:t>
            </a:r>
            <a:r>
              <a:rPr lang="ko-KR" altLang="en-US" sz="1400" smtClean="0"/>
              <a:t>가 적용되는 경우 </a:t>
            </a:r>
            <a:r>
              <a:rPr lang="en-US" altLang="ko-KR" sz="1400" smtClean="0"/>
              <a:t>UI Adaptor </a:t>
            </a:r>
            <a:r>
              <a:rPr lang="ko-KR" altLang="en-US" sz="1400" smtClean="0"/>
              <a:t>또는 </a:t>
            </a:r>
            <a:r>
              <a:rPr lang="en-US" altLang="ko-KR" sz="1400" err="1" smtClean="0"/>
              <a:t>RESTful</a:t>
            </a:r>
            <a:r>
              <a:rPr lang="en-US" altLang="ko-KR" sz="1400" smtClean="0"/>
              <a:t> </a:t>
            </a:r>
            <a:r>
              <a:rPr lang="ko-KR" altLang="en-US" sz="1400" smtClean="0"/>
              <a:t>방식을 적용 </a:t>
            </a:r>
            <a:r>
              <a:rPr lang="ko-KR" altLang="en-US" sz="1400" err="1" smtClean="0"/>
              <a:t>활용해야함</a:t>
            </a:r>
            <a:endParaRPr lang="en-US" altLang="ko-KR" sz="1400" smtClean="0"/>
          </a:p>
          <a:p>
            <a:pPr marL="285750" indent="-285750">
              <a:buFontTx/>
              <a:buChar char="-"/>
            </a:pPr>
            <a:r>
              <a:rPr lang="ko-KR" altLang="en-US" sz="1400" smtClean="0"/>
              <a:t>공통컴포넌트 적용을 검토한 후</a:t>
            </a:r>
            <a:r>
              <a:rPr lang="en-US" altLang="ko-KR" sz="1400" smtClean="0"/>
              <a:t>, </a:t>
            </a:r>
            <a:r>
              <a:rPr lang="ko-KR" altLang="en-US" sz="1400" smtClean="0"/>
              <a:t>필요기능과의 차이를 분석하고 해당업무에 최적화하여 활용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674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전자정부 </a:t>
            </a:r>
            <a:r>
              <a:rPr lang="ko-KR" altLang="en-US" smtClean="0"/>
              <a:t>표준 프레임워크 </a:t>
            </a:r>
            <a:r>
              <a:rPr lang="ko-KR" altLang="en-US"/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6217567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URL : http</a:t>
            </a:r>
            <a:r>
              <a:rPr lang="en-US" altLang="ko-KR" sz="1400"/>
              <a:t>://www.egovframe.go.kr/EgovConst.jsp</a:t>
            </a:r>
            <a:endParaRPr lang="ko-KR" altLang="en-US" sz="1400"/>
          </a:p>
        </p:txBody>
      </p:sp>
      <p:grpSp>
        <p:nvGrpSpPr>
          <p:cNvPr id="8" name="그룹 7"/>
          <p:cNvGrpSpPr/>
          <p:nvPr/>
        </p:nvGrpSpPr>
        <p:grpSpPr>
          <a:xfrm>
            <a:off x="361095" y="1621536"/>
            <a:ext cx="8459377" cy="4471760"/>
            <a:chOff x="361095" y="1468816"/>
            <a:chExt cx="8459377" cy="44717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95" y="1468816"/>
              <a:ext cx="3562833" cy="86287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336" y="2852937"/>
              <a:ext cx="3332725" cy="223224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097" y="1468816"/>
              <a:ext cx="4982375" cy="4471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4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전자정부 프레임워크의 실행환경이란</a:t>
            </a:r>
            <a:r>
              <a:rPr lang="en-US" altLang="ko-KR" smtClean="0"/>
              <a:t>? #1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1358851" cy="422111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50413"/>
              </p:ext>
            </p:extLst>
          </p:nvPr>
        </p:nvGraphicFramePr>
        <p:xfrm>
          <a:off x="2339752" y="1700808"/>
          <a:ext cx="6096000" cy="389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439816"/>
              </a:tblGrid>
              <a:tr h="450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및 </a:t>
                      </a:r>
                      <a:r>
                        <a:rPr lang="ko-KR" altLang="en-US" err="1" smtClean="0"/>
                        <a:t>역활</a:t>
                      </a:r>
                      <a:endParaRPr lang="ko-KR" altLang="en-US"/>
                    </a:p>
                  </a:txBody>
                  <a:tcPr/>
                </a:tc>
              </a:tr>
              <a:tr h="1997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실행환경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전자정부 사업에서 개발하는 업무 프로그램의 실행에 필요한 공통모듈 등 업무 프로그램 개발 시 화면</a:t>
                      </a:r>
                      <a:r>
                        <a:rPr lang="en-US" altLang="ko-KR" sz="1400" smtClean="0"/>
                        <a:t>,</a:t>
                      </a:r>
                      <a:r>
                        <a:rPr lang="ko-KR" altLang="en-US" sz="1400" smtClean="0"/>
                        <a:t>서버 프로그램 </a:t>
                      </a:r>
                      <a:r>
                        <a:rPr lang="en-US" altLang="ko-KR" sz="1400" smtClean="0"/>
                        <a:t>,</a:t>
                      </a:r>
                      <a:r>
                        <a:rPr lang="ko-KR" altLang="en-US" sz="1400" smtClean="0"/>
                        <a:t>데이터 개발 </a:t>
                      </a:r>
                      <a:r>
                        <a:rPr lang="en-US" altLang="ko-KR" sz="1400" smtClean="0"/>
                        <a:t>,</a:t>
                      </a:r>
                      <a:r>
                        <a:rPr lang="ko-KR" altLang="en-US" sz="1400" smtClean="0"/>
                        <a:t>배치처리기능 개발을 표준화가 용이하도록 지원하는 응용프로그램환경</a:t>
                      </a:r>
                      <a:endParaRPr lang="ko-KR" altLang="en-US" sz="1400"/>
                    </a:p>
                  </a:txBody>
                  <a:tcPr/>
                </a:tc>
              </a:tr>
              <a:tr h="1443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공통컴포넌트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전자정부 공통컴포넌트는 전자정부 사업에서 응용</a:t>
                      </a:r>
                      <a:r>
                        <a:rPr lang="en-US" altLang="ko-KR" sz="1400" smtClean="0"/>
                        <a:t>SW </a:t>
                      </a:r>
                      <a:r>
                        <a:rPr lang="ko-KR" altLang="en-US" sz="1400" smtClean="0"/>
                        <a:t>개발 시 공통적으로 활용하기 위하여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재사용이 가능하도록 개발한 어플리케이션의 집합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전자정부 프레임워크의 실행환경이란</a:t>
            </a:r>
            <a:r>
              <a:rPr lang="en-US" altLang="ko-KR"/>
              <a:t>? 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061"/>
            <a:ext cx="6074776" cy="4366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182550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상세내용참조 </a:t>
            </a:r>
            <a:r>
              <a:rPr lang="en-US" altLang="ko-KR" sz="1400" smtClean="0"/>
              <a:t>- URL : http</a:t>
            </a:r>
            <a:r>
              <a:rPr lang="en-US" altLang="ko-KR" sz="1400"/>
              <a:t>://www.egovframe.go.kr/EgovEnvRun.jsp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40152" y="1682224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전자정부 표준프레임워크 </a:t>
            </a:r>
            <a:endParaRPr lang="en-US" altLang="ko-KR" sz="1400" smtClean="0"/>
          </a:p>
          <a:p>
            <a:r>
              <a:rPr lang="ko-KR" altLang="en-US" sz="1400" smtClean="0"/>
              <a:t>실행환경은 </a:t>
            </a:r>
            <a:r>
              <a:rPr lang="en-US" altLang="ko-KR" sz="1400"/>
              <a:t>7</a:t>
            </a:r>
            <a:r>
              <a:rPr lang="ko-KR" altLang="en-US" sz="1400"/>
              <a:t>개 서비스 그룹으로 구성되며 </a:t>
            </a:r>
            <a:r>
              <a:rPr lang="en-US" altLang="ko-KR" sz="1400"/>
              <a:t>38</a:t>
            </a:r>
            <a:r>
              <a:rPr lang="ko-KR" altLang="en-US" sz="1400"/>
              <a:t>개 서비스를 제공</a:t>
            </a:r>
          </a:p>
        </p:txBody>
      </p:sp>
    </p:spTree>
    <p:extLst>
      <p:ext uri="{BB962C8B-B14F-4D97-AF65-F5344CB8AC3E}">
        <p14:creationId xmlns:p14="http://schemas.microsoft.com/office/powerpoint/2010/main" val="2674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전자정부 프레임워크 호환성 규칙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772816"/>
            <a:ext cx="7297126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전자정부 실행환경 라이브러리는 변경할 수 없습니다</a:t>
            </a:r>
            <a:r>
              <a:rPr lang="en-US" altLang="ko-KR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err="1" smtClean="0"/>
              <a:t>egovframework.rte</a:t>
            </a:r>
            <a:r>
              <a:rPr lang="ko-KR" altLang="en-US" sz="1200" smtClean="0"/>
              <a:t>로 시작하는 파일을 대상으로 합니다</a:t>
            </a:r>
            <a:r>
              <a:rPr lang="en-US" altLang="ko-KR" sz="12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smtClean="0"/>
          </a:p>
          <a:p>
            <a:r>
              <a:rPr lang="ko-KR" altLang="en-US" smtClean="0"/>
              <a:t>설정파일들은 특정위치에 존재해야 합니다</a:t>
            </a:r>
            <a:r>
              <a:rPr lang="en-US" altLang="ko-KR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Xml</a:t>
            </a:r>
            <a:r>
              <a:rPr lang="ko-KR" altLang="en-US" sz="1200" err="1" smtClean="0"/>
              <a:t>파일중</a:t>
            </a:r>
            <a:r>
              <a:rPr lang="ko-KR" altLang="en-US" sz="1200" smtClean="0"/>
              <a:t> </a:t>
            </a:r>
            <a:r>
              <a:rPr lang="en-US" altLang="ko-KR" sz="1200" smtClean="0"/>
              <a:t>beans </a:t>
            </a:r>
            <a:r>
              <a:rPr lang="ko-KR" altLang="en-US" sz="1200" smtClean="0"/>
              <a:t>혹은 </a:t>
            </a:r>
            <a:r>
              <a:rPr lang="en-US" altLang="ko-KR" sz="1200" err="1" smtClean="0"/>
              <a:t>sqlMap</a:t>
            </a:r>
            <a:r>
              <a:rPr lang="ko-KR" altLang="en-US" sz="1200"/>
              <a:t> </a:t>
            </a:r>
            <a:r>
              <a:rPr lang="ko-KR" altLang="en-US" sz="1200" err="1" smtClean="0"/>
              <a:t>엘리먼트를</a:t>
            </a:r>
            <a:r>
              <a:rPr lang="ko-KR" altLang="en-US" sz="1200" smtClean="0"/>
              <a:t> 가지고 있는 파일을 대상으로 합니다</a:t>
            </a:r>
            <a:r>
              <a:rPr lang="en-US" altLang="ko-KR" sz="12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smtClean="0"/>
          </a:p>
          <a:p>
            <a:r>
              <a:rPr lang="en-US" altLang="ko-KR" smtClean="0"/>
              <a:t>DAO</a:t>
            </a:r>
            <a:r>
              <a:rPr lang="ko-KR" altLang="en-US" smtClean="0"/>
              <a:t>클래스들은 전자정부 표준 아키텍처를 준수해야 합니다</a:t>
            </a:r>
            <a:r>
              <a:rPr lang="en-US" altLang="ko-KR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SQL</a:t>
            </a:r>
            <a:r>
              <a:rPr lang="ko-KR" altLang="en-US" sz="1200" err="1" smtClean="0"/>
              <a:t>매핑</a:t>
            </a:r>
            <a:r>
              <a:rPr lang="ko-KR" altLang="en-US" sz="1200" smtClean="0"/>
              <a:t> 파일에 정의된 쿼리 아이디를 매개변수로 함수를 호출한다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@Repository </a:t>
            </a:r>
            <a:r>
              <a:rPr lang="ko-KR" altLang="en-US" sz="1200" err="1" smtClean="0"/>
              <a:t>어노테이션을</a:t>
            </a:r>
            <a:r>
              <a:rPr lang="ko-KR" altLang="en-US" sz="1200" smtClean="0"/>
              <a:t> 가지고 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err="1" smtClean="0"/>
              <a:t>EgovAbstractDAO</a:t>
            </a:r>
            <a:r>
              <a:rPr lang="ko-KR" altLang="en-US" sz="1200" smtClean="0"/>
              <a:t>를 상속 받아야 합니다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err="1" smtClean="0"/>
              <a:t>SqlMapClientDaoSupport</a:t>
            </a:r>
            <a:r>
              <a:rPr lang="ko-KR" altLang="en-US" sz="1200" smtClean="0"/>
              <a:t>를 상속 받아야 합니다</a:t>
            </a:r>
            <a:r>
              <a:rPr lang="en-US" altLang="ko-KR" sz="120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 err="1" smtClean="0"/>
              <a:t>SqlMapClientDaoSupport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insert, delete, update, select, list </a:t>
            </a:r>
            <a:r>
              <a:rPr lang="ko-KR" altLang="en-US" sz="1200" err="1" smtClean="0"/>
              <a:t>메소드를</a:t>
            </a:r>
            <a:r>
              <a:rPr lang="ko-KR" altLang="en-US" sz="1200" smtClean="0"/>
              <a:t> 호출할 수 없다</a:t>
            </a:r>
            <a:r>
              <a:rPr lang="en-US" altLang="ko-KR" sz="120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200" smtClean="0"/>
          </a:p>
          <a:p>
            <a:r>
              <a:rPr lang="en-US" altLang="ko-KR" smtClean="0"/>
              <a:t>Controller </a:t>
            </a:r>
            <a:r>
              <a:rPr lang="ko-KR" altLang="en-US"/>
              <a:t>클래스들은 전자정부 표준 아키텍처를 준수하여야 합니다</a:t>
            </a:r>
            <a:r>
              <a:rPr lang="en-US" altLang="ko-KR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@</a:t>
            </a:r>
            <a:r>
              <a:rPr lang="en-US" altLang="ko-KR" sz="1200"/>
              <a:t>Controller </a:t>
            </a:r>
            <a:r>
              <a:rPr lang="ko-KR" altLang="en-US" sz="1200" err="1"/>
              <a:t>어노테이션을</a:t>
            </a:r>
            <a:r>
              <a:rPr lang="ko-KR" altLang="en-US" sz="1200"/>
              <a:t> 가지고 있다</a:t>
            </a:r>
            <a:r>
              <a:rPr lang="en-US" altLang="ko-KR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@</a:t>
            </a:r>
            <a:r>
              <a:rPr lang="en-US" altLang="ko-KR" sz="1200" err="1"/>
              <a:t>RequestMapping</a:t>
            </a:r>
            <a:r>
              <a:rPr lang="en-US" altLang="ko-KR" sz="1200"/>
              <a:t> </a:t>
            </a:r>
            <a:r>
              <a:rPr lang="ko-KR" altLang="en-US" sz="1200" err="1"/>
              <a:t>어노테이션을</a:t>
            </a:r>
            <a:r>
              <a:rPr lang="ko-KR" altLang="en-US" sz="1200"/>
              <a:t> 사용하였다</a:t>
            </a:r>
            <a:r>
              <a:rPr lang="en-US" altLang="ko-KR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@</a:t>
            </a:r>
            <a:r>
              <a:rPr lang="en-US" altLang="ko-KR" sz="1200" err="1"/>
              <a:t>RequestParam</a:t>
            </a:r>
            <a:r>
              <a:rPr lang="en-US" altLang="ko-KR" sz="1200"/>
              <a:t> </a:t>
            </a:r>
            <a:r>
              <a:rPr lang="ko-KR" altLang="en-US" sz="1200" err="1"/>
              <a:t>어노테이션을</a:t>
            </a:r>
            <a:r>
              <a:rPr lang="ko-KR" altLang="en-US" sz="1200"/>
              <a:t> 사용하였다</a:t>
            </a:r>
            <a:r>
              <a:rPr lang="en-US" altLang="ko-KR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@</a:t>
            </a:r>
            <a:r>
              <a:rPr lang="en-US" altLang="ko-KR" sz="1200" err="1"/>
              <a:t>ModelAttribute</a:t>
            </a:r>
            <a:r>
              <a:rPr lang="en-US" altLang="ko-KR" sz="1200"/>
              <a:t> </a:t>
            </a:r>
            <a:r>
              <a:rPr lang="ko-KR" altLang="en-US" sz="1200" err="1"/>
              <a:t>어노테이션을</a:t>
            </a:r>
            <a:r>
              <a:rPr lang="ko-KR" altLang="en-US" sz="1200"/>
              <a:t> 사용하였다</a:t>
            </a:r>
            <a:r>
              <a:rPr lang="en-US" altLang="ko-KR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@</a:t>
            </a:r>
            <a:r>
              <a:rPr lang="en-US" altLang="ko-KR" sz="1200" err="1"/>
              <a:t>SessionAttribute</a:t>
            </a:r>
            <a:r>
              <a:rPr lang="en-US" altLang="ko-KR" sz="1200"/>
              <a:t> </a:t>
            </a:r>
            <a:r>
              <a:rPr lang="ko-KR" altLang="en-US" sz="1200" err="1"/>
              <a:t>어노테이션을</a:t>
            </a:r>
            <a:r>
              <a:rPr lang="ko-KR" altLang="en-US" sz="1200"/>
              <a:t> 사용하였다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err="1"/>
              <a:t>SqlMapClientDaoSupport</a:t>
            </a:r>
            <a:r>
              <a:rPr lang="en-US" altLang="ko-KR" sz="1200"/>
              <a:t> </a:t>
            </a:r>
            <a:r>
              <a:rPr lang="ko-KR" altLang="en-US" sz="1200"/>
              <a:t>클래스의 </a:t>
            </a:r>
            <a:r>
              <a:rPr lang="ko-KR" altLang="en-US" sz="1200" err="1"/>
              <a:t>메소드를</a:t>
            </a:r>
            <a:r>
              <a:rPr lang="ko-KR" altLang="en-US" sz="1200"/>
              <a:t> 호출할 수 없습니다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/>
              <a:t>DAO </a:t>
            </a:r>
            <a:r>
              <a:rPr lang="ko-KR" altLang="en-US" sz="1200"/>
              <a:t>클래스의 </a:t>
            </a:r>
            <a:r>
              <a:rPr lang="ko-KR" altLang="en-US" sz="1200" err="1"/>
              <a:t>메소드를</a:t>
            </a:r>
            <a:r>
              <a:rPr lang="ko-KR" altLang="en-US" sz="1200"/>
              <a:t> 호출할 수 없습니다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211587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전자정부 프레임워크 호환성 규칙 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957811"/>
            <a:ext cx="8723991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Service </a:t>
            </a:r>
            <a:r>
              <a:rPr lang="ko-KR" altLang="en-US"/>
              <a:t>클래스들은 전자정부 표준 아키텍처를 준수하여야 합니다</a:t>
            </a:r>
            <a:r>
              <a:rPr lang="en-US" altLang="ko-KR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@Service </a:t>
            </a:r>
            <a:r>
              <a:rPr lang="ko-KR" altLang="en-US" sz="1200" err="1"/>
              <a:t>어노테이션을</a:t>
            </a:r>
            <a:r>
              <a:rPr lang="ko-KR" altLang="en-US" sz="1200"/>
              <a:t> 가지고 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err="1" smtClean="0"/>
              <a:t>AbstractServiceImpl</a:t>
            </a:r>
            <a:r>
              <a:rPr lang="ko-KR" altLang="en-US" sz="1200" smtClean="0"/>
              <a:t>을 상속받았다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err="1" smtClean="0"/>
              <a:t>AbstractServiceImpl</a:t>
            </a:r>
            <a:r>
              <a:rPr lang="ko-KR" altLang="en-US" sz="1200" smtClean="0"/>
              <a:t>을 확장해야 합니다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특정 인터페이스를 구현하여야 합니다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Tx/>
              <a:buChar char="-"/>
            </a:pPr>
            <a:endParaRPr lang="en-US" altLang="ko-KR" sz="1200" smtClean="0"/>
          </a:p>
          <a:p>
            <a:r>
              <a:rPr lang="ko-KR" altLang="en-US"/>
              <a:t>전자정부 표준프레임워크 실행환경은 규정에 맞게 확장되어야 합니다</a:t>
            </a:r>
            <a:r>
              <a:rPr lang="en-US" altLang="ko-KR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프로젝트 </a:t>
            </a:r>
            <a:r>
              <a:rPr lang="ko-KR" altLang="en-US" sz="1200"/>
              <a:t>내의 자바 클래스 중 </a:t>
            </a:r>
            <a:r>
              <a:rPr lang="en-US" altLang="ko-KR" sz="1200" err="1"/>
              <a:t>egovframework.rte</a:t>
            </a:r>
            <a:r>
              <a:rPr lang="en-US" altLang="ko-KR" sz="1200"/>
              <a:t> </a:t>
            </a:r>
            <a:r>
              <a:rPr lang="ko-KR" altLang="en-US" sz="1200"/>
              <a:t>패키지에 속한 클래스를 상속받은 클래스는 모두 대상이 됩니다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해당 </a:t>
            </a:r>
            <a:r>
              <a:rPr lang="ko-KR" altLang="en-US" sz="1200"/>
              <a:t>클래스는 </a:t>
            </a:r>
            <a:r>
              <a:rPr lang="en-US" altLang="ko-KR" sz="1200" err="1"/>
              <a:t>egovframework.rte</a:t>
            </a:r>
            <a:r>
              <a:rPr lang="en-US" altLang="ko-KR" sz="1200"/>
              <a:t> </a:t>
            </a:r>
            <a:r>
              <a:rPr lang="ko-KR" altLang="en-US" sz="1200"/>
              <a:t>패키지 내에 정의될 수 없습니다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해당 </a:t>
            </a:r>
            <a:r>
              <a:rPr lang="ko-KR" altLang="en-US" sz="1200"/>
              <a:t>클래스는 </a:t>
            </a:r>
            <a:r>
              <a:rPr lang="en-US" altLang="ko-KR" sz="1200" err="1"/>
              <a:t>Egov</a:t>
            </a:r>
            <a:r>
              <a:rPr lang="ko-KR" altLang="en-US" sz="1200"/>
              <a:t>라는 이름으로 시작할 수 없습니다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Tx/>
              <a:buChar char="-"/>
            </a:pPr>
            <a:endParaRPr lang="en-US" altLang="ko-KR" sz="1200" smtClean="0"/>
          </a:p>
          <a:p>
            <a:r>
              <a:rPr lang="ko-KR" altLang="en-US"/>
              <a:t>전자정부 표준프레임워크 실행환경은 적극적으로 활용되어야 합니다</a:t>
            </a:r>
            <a:r>
              <a:rPr lang="en-US" altLang="ko-KR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/>
              <a:t>해당 프로젝트 내에는 적어도 한 개 이상의 실행환경 라이브러리가 존재해야 합니다</a:t>
            </a:r>
            <a:r>
              <a:rPr lang="en-US" altLang="ko-KR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/>
              <a:t>해당 프로젝트 내에는 적어도 한 개 이상의 </a:t>
            </a:r>
            <a:r>
              <a:rPr lang="en-US" altLang="ko-KR" sz="1200"/>
              <a:t>DAO </a:t>
            </a:r>
            <a:r>
              <a:rPr lang="ko-KR" altLang="en-US" sz="1200"/>
              <a:t>클래스가 있어야 합니다</a:t>
            </a:r>
            <a:r>
              <a:rPr lang="en-US" altLang="ko-KR" sz="120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/>
              <a:t>해당 프로젝트 내에는 적어도 한 개 이상의 </a:t>
            </a:r>
            <a:r>
              <a:rPr lang="en-US" altLang="ko-KR" sz="1200"/>
              <a:t>Service </a:t>
            </a:r>
            <a:r>
              <a:rPr lang="ko-KR" altLang="en-US" sz="1200"/>
              <a:t>클래스가 있어야 합니다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833306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게시판 제작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Maven Dependency </a:t>
            </a:r>
            <a:r>
              <a:rPr lang="ko-KR" altLang="en-US" smtClean="0"/>
              <a:t>추가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8251" y="1847200"/>
            <a:ext cx="777686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en-US" altLang="ko-KR"/>
              <a:t>repository&gt;</a:t>
            </a:r>
          </a:p>
          <a:p>
            <a:r>
              <a:rPr lang="en-US" altLang="ko-KR"/>
              <a:t>    &lt;id&gt;</a:t>
            </a:r>
            <a:r>
              <a:rPr lang="en-US" altLang="ko-KR" err="1"/>
              <a:t>mesir</a:t>
            </a:r>
            <a:r>
              <a:rPr lang="en-US" altLang="ko-KR"/>
              <a:t>-repo&lt;/id&gt;</a:t>
            </a:r>
          </a:p>
          <a:p>
            <a:r>
              <a:rPr lang="en-US" altLang="ko-KR"/>
              <a:t>    &lt;</a:t>
            </a:r>
            <a:r>
              <a:rPr lang="en-US" altLang="ko-KR" err="1"/>
              <a:t>url</a:t>
            </a:r>
            <a:r>
              <a:rPr lang="en-US" altLang="ko-KR"/>
              <a:t>&gt;http://mesir.googlecode.com/svn/trunk/mavenrepo&lt;/url&gt;</a:t>
            </a:r>
          </a:p>
          <a:p>
            <a:r>
              <a:rPr lang="en-US" altLang="ko-KR"/>
              <a:t>&lt;/repository&gt;</a:t>
            </a:r>
            <a:endParaRPr lang="ko-KR" altLang="en-US"/>
          </a:p>
          <a:p>
            <a:r>
              <a:rPr lang="en-US" altLang="ko-KR" smtClean="0"/>
              <a:t>… </a:t>
            </a:r>
            <a:r>
              <a:rPr lang="ko-KR" altLang="en-US" smtClean="0"/>
              <a:t>생략 </a:t>
            </a:r>
            <a:r>
              <a:rPr lang="en-US" altLang="ko-KR" smtClean="0"/>
              <a:t>…</a:t>
            </a:r>
            <a:endParaRPr lang="en-US" altLang="ko-KR"/>
          </a:p>
          <a:p>
            <a:r>
              <a:rPr lang="en-US" altLang="ko-KR" smtClean="0"/>
              <a:t>&lt;</a:t>
            </a:r>
            <a:r>
              <a:rPr lang="en-US" altLang="ko-KR"/>
              <a:t>dependency&gt;</a:t>
            </a:r>
          </a:p>
          <a:p>
            <a:r>
              <a:rPr lang="en-US" altLang="ko-KR" smtClean="0"/>
              <a:t>    &lt;</a:t>
            </a:r>
            <a:r>
              <a:rPr lang="en-US" altLang="ko-KR" err="1"/>
              <a:t>groupId</a:t>
            </a:r>
            <a:r>
              <a:rPr lang="en-US" altLang="ko-KR"/>
              <a:t>&gt;</a:t>
            </a:r>
            <a:r>
              <a:rPr lang="en-US" altLang="ko-KR" err="1"/>
              <a:t>com.oracle</a:t>
            </a:r>
            <a:r>
              <a:rPr lang="en-US" altLang="ko-KR"/>
              <a:t>&lt;/</a:t>
            </a:r>
            <a:r>
              <a:rPr lang="en-US" altLang="ko-KR" err="1"/>
              <a:t>groupId</a:t>
            </a:r>
            <a:r>
              <a:rPr lang="en-US" altLang="ko-KR"/>
              <a:t>&gt;</a:t>
            </a:r>
          </a:p>
          <a:p>
            <a:r>
              <a:rPr lang="en-US" altLang="ko-KR"/>
              <a:t>    </a:t>
            </a:r>
            <a:r>
              <a:rPr lang="en-US" altLang="ko-KR" smtClean="0"/>
              <a:t>&lt;</a:t>
            </a:r>
            <a:r>
              <a:rPr lang="en-US" altLang="ko-KR" err="1"/>
              <a:t>artifactId</a:t>
            </a:r>
            <a:r>
              <a:rPr lang="en-US" altLang="ko-KR"/>
              <a:t>&gt;ojdbc14&lt;/</a:t>
            </a:r>
            <a:r>
              <a:rPr lang="en-US" altLang="ko-KR" err="1"/>
              <a:t>artifactId</a:t>
            </a:r>
            <a:r>
              <a:rPr lang="en-US" altLang="ko-KR"/>
              <a:t>&gt;</a:t>
            </a:r>
          </a:p>
          <a:p>
            <a:r>
              <a:rPr lang="en-US" altLang="ko-KR"/>
              <a:t>    </a:t>
            </a:r>
            <a:r>
              <a:rPr lang="en-US" altLang="ko-KR" smtClean="0"/>
              <a:t>&lt;</a:t>
            </a:r>
            <a:r>
              <a:rPr lang="en-US" altLang="ko-KR"/>
              <a:t>version&gt;10.2.0.4.0&lt;/version&gt;</a:t>
            </a:r>
          </a:p>
          <a:p>
            <a:r>
              <a:rPr lang="en-US" altLang="ko-KR" smtClean="0"/>
              <a:t>&lt;/</a:t>
            </a:r>
            <a:r>
              <a:rPr lang="en-US" altLang="ko-KR"/>
              <a:t>dependency&gt;</a:t>
            </a:r>
          </a:p>
          <a:p>
            <a:r>
              <a:rPr lang="en-US" altLang="ko-KR" smtClean="0"/>
              <a:t>&lt;</a:t>
            </a:r>
            <a:r>
              <a:rPr lang="en-US" altLang="ko-KR"/>
              <a:t>dependency&gt;</a:t>
            </a:r>
          </a:p>
          <a:p>
            <a:r>
              <a:rPr lang="en-US" altLang="ko-KR" smtClean="0"/>
              <a:t>     </a:t>
            </a:r>
            <a:r>
              <a:rPr lang="en-US" altLang="ko-KR"/>
              <a:t>&lt;</a:t>
            </a:r>
            <a:r>
              <a:rPr lang="en-US" altLang="ko-KR" err="1"/>
              <a:t>groupId</a:t>
            </a:r>
            <a:r>
              <a:rPr lang="en-US" altLang="ko-KR"/>
              <a:t>&gt;</a:t>
            </a:r>
            <a:r>
              <a:rPr lang="en-US" altLang="ko-KR" err="1"/>
              <a:t>backport</a:t>
            </a:r>
            <a:r>
              <a:rPr lang="en-US" altLang="ko-KR"/>
              <a:t>-</a:t>
            </a:r>
            <a:r>
              <a:rPr lang="en-US" altLang="ko-KR" err="1"/>
              <a:t>util</a:t>
            </a:r>
            <a:r>
              <a:rPr lang="en-US" altLang="ko-KR"/>
              <a:t>-concurrent&lt;/</a:t>
            </a:r>
            <a:r>
              <a:rPr lang="en-US" altLang="ko-KR" err="1"/>
              <a:t>groupId</a:t>
            </a:r>
            <a:r>
              <a:rPr lang="en-US" altLang="ko-KR"/>
              <a:t>&gt;</a:t>
            </a:r>
          </a:p>
          <a:p>
            <a:r>
              <a:rPr lang="en-US" altLang="ko-KR" smtClean="0"/>
              <a:t>     </a:t>
            </a:r>
            <a:r>
              <a:rPr lang="en-US" altLang="ko-KR"/>
              <a:t>&lt;</a:t>
            </a:r>
            <a:r>
              <a:rPr lang="en-US" altLang="ko-KR" err="1"/>
              <a:t>artifactId</a:t>
            </a:r>
            <a:r>
              <a:rPr lang="en-US" altLang="ko-KR"/>
              <a:t>&gt;</a:t>
            </a:r>
            <a:r>
              <a:rPr lang="en-US" altLang="ko-KR" err="1"/>
              <a:t>backport</a:t>
            </a:r>
            <a:r>
              <a:rPr lang="en-US" altLang="ko-KR"/>
              <a:t>-</a:t>
            </a:r>
            <a:r>
              <a:rPr lang="en-US" altLang="ko-KR" err="1"/>
              <a:t>util</a:t>
            </a:r>
            <a:r>
              <a:rPr lang="en-US" altLang="ko-KR"/>
              <a:t>-concurrent&lt;/</a:t>
            </a:r>
            <a:r>
              <a:rPr lang="en-US" altLang="ko-KR" err="1"/>
              <a:t>artifactId</a:t>
            </a:r>
            <a:r>
              <a:rPr lang="en-US" altLang="ko-KR"/>
              <a:t>&gt;</a:t>
            </a:r>
          </a:p>
          <a:p>
            <a:r>
              <a:rPr lang="en-US" altLang="ko-KR" smtClean="0"/>
              <a:t>     </a:t>
            </a:r>
            <a:r>
              <a:rPr lang="en-US" altLang="ko-KR"/>
              <a:t>&lt;version&gt;3.1&lt;/version&gt;</a:t>
            </a:r>
          </a:p>
          <a:p>
            <a:r>
              <a:rPr lang="en-US" altLang="ko-KR" smtClean="0"/>
              <a:t>&lt;/</a:t>
            </a:r>
            <a:r>
              <a:rPr lang="en-US" altLang="ko-KR"/>
              <a:t>dependency&gt;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pom.xml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82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iBatis</a:t>
            </a:r>
            <a:r>
              <a:rPr lang="en-US" altLang="ko-KR" smtClean="0"/>
              <a:t> </a:t>
            </a:r>
            <a:r>
              <a:rPr lang="en-US" altLang="ko-KR" err="1" smtClean="0"/>
              <a:t>SqlMap</a:t>
            </a:r>
            <a:r>
              <a:rPr lang="en-US" altLang="ko-KR" smtClean="0"/>
              <a:t> </a:t>
            </a:r>
            <a:r>
              <a:rPr lang="ko-KR" altLang="en-US" smtClean="0"/>
              <a:t>자동 </a:t>
            </a:r>
            <a:r>
              <a:rPr lang="ko-KR" altLang="en-US" err="1" smtClean="0"/>
              <a:t>재로딩</a:t>
            </a:r>
            <a:r>
              <a:rPr lang="ko-KR" altLang="en-US" smtClean="0"/>
              <a:t> 설정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개요</a:t>
            </a:r>
            <a:endParaRPr lang="ko-KR" altLang="en-US"/>
          </a:p>
          <a:p>
            <a:r>
              <a:rPr lang="en-US" altLang="ko-KR" sz="1400" smtClean="0"/>
              <a:t>  – </a:t>
            </a:r>
            <a:r>
              <a:rPr lang="en-US" altLang="ko-KR" sz="1400" err="1"/>
              <a:t>iBATIS</a:t>
            </a:r>
            <a:r>
              <a:rPr lang="en-US" altLang="ko-KR" sz="1400"/>
              <a:t> + Spring </a:t>
            </a:r>
            <a:r>
              <a:rPr lang="ko-KR" altLang="en-US" sz="1400"/>
              <a:t>개발 시 쿼리 </a:t>
            </a:r>
            <a:r>
              <a:rPr lang="ko-KR" altLang="en-US" sz="1400" err="1"/>
              <a:t>매핑</a:t>
            </a:r>
            <a:r>
              <a:rPr lang="ko-KR" altLang="en-US" sz="1400"/>
              <a:t> 파일이 변경할 때마다 </a:t>
            </a:r>
            <a:r>
              <a:rPr lang="ko-KR" altLang="en-US" sz="1400" err="1"/>
              <a:t>웹애플리케이션</a:t>
            </a:r>
            <a:r>
              <a:rPr lang="ko-KR" altLang="en-US" sz="1400"/>
              <a:t> </a:t>
            </a:r>
            <a:r>
              <a:rPr lang="ko-KR" altLang="en-US" sz="1400" smtClean="0"/>
              <a:t> 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</a:t>
            </a:r>
            <a:r>
              <a:rPr lang="ko-KR" altLang="en-US" sz="1400" smtClean="0"/>
              <a:t>서버를 </a:t>
            </a:r>
            <a:r>
              <a:rPr lang="ko-KR" altLang="en-US" sz="1400"/>
              <a:t>재기동해야 적용</a:t>
            </a:r>
          </a:p>
          <a:p>
            <a:r>
              <a:rPr lang="en-US" altLang="ko-KR" sz="1400" smtClean="0"/>
              <a:t>  – </a:t>
            </a:r>
            <a:r>
              <a:rPr lang="ko-KR" altLang="en-US" sz="1400"/>
              <a:t>이러한 불편을 없애기 위해 </a:t>
            </a:r>
            <a:r>
              <a:rPr lang="ko-KR" altLang="en-US" sz="1400" err="1"/>
              <a:t>매핑</a:t>
            </a:r>
            <a:r>
              <a:rPr lang="ko-KR" altLang="en-US" sz="1400"/>
              <a:t> 파일 변경을 실시간으로 감시</a:t>
            </a:r>
            <a:r>
              <a:rPr lang="en-US" altLang="ko-KR" sz="1400"/>
              <a:t>, </a:t>
            </a:r>
            <a:r>
              <a:rPr lang="ko-KR" altLang="en-US" sz="1400"/>
              <a:t>적용하는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</a:t>
            </a:r>
            <a:r>
              <a:rPr lang="ko-KR" altLang="en-US" sz="1400" smtClean="0"/>
              <a:t>모듈을 </a:t>
            </a:r>
            <a:r>
              <a:rPr lang="ko-KR" altLang="en-US" sz="1400"/>
              <a:t>적용</a:t>
            </a:r>
          </a:p>
          <a:p>
            <a:r>
              <a:rPr lang="en-US" altLang="ko-KR" sz="1400" smtClean="0"/>
              <a:t>  – </a:t>
            </a:r>
            <a:r>
              <a:rPr lang="ko-KR" altLang="en-US" sz="1400"/>
              <a:t>감시 대상 </a:t>
            </a:r>
            <a:r>
              <a:rPr lang="ko-KR" altLang="en-US" sz="1400" smtClean="0"/>
              <a:t>모듈은 </a:t>
            </a:r>
            <a:r>
              <a:rPr lang="en-US" altLang="ko-KR" sz="1400" err="1"/>
              <a:t>iBATIS</a:t>
            </a:r>
            <a:r>
              <a:rPr lang="en-US" altLang="ko-KR" sz="1400"/>
              <a:t> </a:t>
            </a:r>
            <a:r>
              <a:rPr lang="en-US" altLang="ko-KR" sz="1400" err="1"/>
              <a:t>sqlmap</a:t>
            </a:r>
            <a:r>
              <a:rPr lang="en-US" altLang="ko-KR" sz="1400"/>
              <a:t> </a:t>
            </a:r>
            <a:r>
              <a:rPr lang="ko-KR" altLang="en-US" sz="1400"/>
              <a:t>클라이언트의 </a:t>
            </a:r>
            <a:r>
              <a:rPr lang="en-US" altLang="ko-KR" sz="1400" err="1"/>
              <a:t>sqlMap</a:t>
            </a:r>
            <a:r>
              <a:rPr lang="en-US" altLang="ko-KR" sz="1400"/>
              <a:t> </a:t>
            </a:r>
            <a:r>
              <a:rPr lang="ko-KR" altLang="en-US" sz="1400"/>
              <a:t>및 </a:t>
            </a:r>
            <a:r>
              <a:rPr lang="en-US" altLang="ko-KR" sz="1400" err="1"/>
              <a:t>sqlMapConfig</a:t>
            </a:r>
            <a:r>
              <a:rPr lang="en-US" altLang="ko-KR" sz="1400"/>
              <a:t>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</a:t>
            </a:r>
            <a:r>
              <a:rPr lang="ko-KR" altLang="en-US" sz="1400" smtClean="0"/>
              <a:t>파일의 </a:t>
            </a:r>
            <a:r>
              <a:rPr lang="ko-KR" altLang="en-US" sz="1400"/>
              <a:t>변경을 감지</a:t>
            </a:r>
            <a:r>
              <a:rPr lang="en-US" altLang="ko-KR" sz="1400"/>
              <a:t>, </a:t>
            </a:r>
            <a:r>
              <a:rPr lang="ko-KR" altLang="en-US" sz="1400"/>
              <a:t>실시간 </a:t>
            </a:r>
            <a:r>
              <a:rPr lang="ko-KR" altLang="en-US" sz="1400" smtClean="0"/>
              <a:t>적용 가능</a:t>
            </a:r>
            <a:endParaRPr lang="ko-KR" altLang="en-US" sz="1400"/>
          </a:p>
          <a:p>
            <a:endParaRPr lang="en-US" altLang="ko-KR"/>
          </a:p>
          <a:p>
            <a:r>
              <a:rPr lang="ko-KR" altLang="en-US" smtClean="0"/>
              <a:t>제약사항</a:t>
            </a:r>
            <a:endParaRPr lang="ko-KR" altLang="en-US"/>
          </a:p>
          <a:p>
            <a:r>
              <a:rPr lang="en-US" altLang="ko-KR" sz="1400" smtClean="0"/>
              <a:t>  – </a:t>
            </a:r>
            <a:r>
              <a:rPr lang="ko-KR" altLang="en-US" sz="1400"/>
              <a:t>감시 대상 파일들은 </a:t>
            </a:r>
            <a:r>
              <a:rPr lang="ko-KR" altLang="en-US" sz="1400" smtClean="0"/>
              <a:t>서버 </a:t>
            </a:r>
            <a:r>
              <a:rPr lang="ko-KR" altLang="en-US" sz="1400" err="1" smtClean="0"/>
              <a:t>기동시에</a:t>
            </a:r>
            <a:r>
              <a:rPr lang="ko-KR" altLang="en-US" sz="1400" smtClean="0"/>
              <a:t> </a:t>
            </a:r>
            <a:r>
              <a:rPr lang="ko-KR" altLang="en-US" sz="1400"/>
              <a:t>결정된다</a:t>
            </a:r>
            <a:r>
              <a:rPr lang="en-US" altLang="ko-KR" sz="1400"/>
              <a:t>. </a:t>
            </a:r>
            <a:r>
              <a:rPr lang="ko-KR" altLang="en-US" sz="1400"/>
              <a:t>그러므로 추가된 파일들에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</a:t>
            </a:r>
            <a:r>
              <a:rPr lang="ko-KR" altLang="en-US" sz="1400" smtClean="0"/>
              <a:t>대해서는 </a:t>
            </a:r>
            <a:r>
              <a:rPr lang="ko-KR" altLang="en-US" sz="1400"/>
              <a:t>감지가 되지 않고</a:t>
            </a:r>
            <a:r>
              <a:rPr lang="en-US" altLang="ko-KR" sz="1400"/>
              <a:t>, </a:t>
            </a:r>
            <a:r>
              <a:rPr lang="ko-KR" altLang="en-US" sz="1400" smtClean="0"/>
              <a:t>삭제된 파일들에 </a:t>
            </a:r>
            <a:r>
              <a:rPr lang="ko-KR" altLang="en-US" sz="1400"/>
              <a:t>대해서는 경고 메시지가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</a:t>
            </a:r>
            <a:r>
              <a:rPr lang="ko-KR" altLang="en-US" sz="1400" smtClean="0"/>
              <a:t>나온다</a:t>
            </a:r>
            <a:r>
              <a:rPr lang="en-US" altLang="ko-KR" sz="1400"/>
              <a:t>.</a:t>
            </a:r>
          </a:p>
          <a:p>
            <a:endParaRPr lang="en-US" altLang="ko-KR"/>
          </a:p>
          <a:p>
            <a:r>
              <a:rPr lang="ko-KR" altLang="en-US" smtClean="0"/>
              <a:t>요구사항</a:t>
            </a:r>
            <a:endParaRPr lang="ko-KR" altLang="en-US"/>
          </a:p>
          <a:p>
            <a:r>
              <a:rPr lang="en-US" altLang="ko-KR" sz="1400" smtClean="0"/>
              <a:t>– </a:t>
            </a:r>
            <a:r>
              <a:rPr lang="en-US" altLang="ko-KR" sz="1400" err="1"/>
              <a:t>iBATIS</a:t>
            </a:r>
            <a:r>
              <a:rPr lang="en-US" altLang="ko-KR" sz="1400"/>
              <a:t> </a:t>
            </a:r>
            <a:r>
              <a:rPr lang="en-US" altLang="ko-KR" sz="1400" err="1"/>
              <a:t>sqlmap</a:t>
            </a:r>
            <a:r>
              <a:rPr lang="en-US" altLang="ko-KR" sz="1400"/>
              <a:t> 2.3.2 </a:t>
            </a:r>
            <a:r>
              <a:rPr lang="ko-KR" altLang="en-US" sz="1400"/>
              <a:t>이상 </a:t>
            </a:r>
            <a:r>
              <a:rPr lang="en-US" altLang="ko-KR" sz="1400"/>
              <a:t>Java 1.5 </a:t>
            </a:r>
            <a:r>
              <a:rPr lang="ko-KR" altLang="en-US" sz="1400"/>
              <a:t>이상</a:t>
            </a:r>
            <a:r>
              <a:rPr lang="en-US" altLang="ko-KR" sz="1400"/>
              <a:t>, Spring 2.5.5 </a:t>
            </a:r>
            <a:r>
              <a:rPr lang="ko-KR" altLang="en-US" sz="1400" smtClean="0"/>
              <a:t>이상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4660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24744"/>
            <a:ext cx="7632848" cy="576064"/>
          </a:xfrm>
        </p:spPr>
        <p:txBody>
          <a:bodyPr/>
          <a:lstStyle/>
          <a:p>
            <a:r>
              <a:rPr lang="ko-KR" altLang="en-US" smtClean="0"/>
              <a:t>목표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7704856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전자정부 프레임워크 학습 </a:t>
            </a:r>
            <a:r>
              <a:rPr lang="en-US" altLang="ko-KR" sz="1600"/>
              <a:t>(</a:t>
            </a:r>
            <a:r>
              <a:rPr lang="ko-KR" altLang="en-US" sz="1600"/>
              <a:t>게시판</a:t>
            </a:r>
            <a:r>
              <a:rPr lang="en-US" altLang="ko-KR" sz="1600"/>
              <a:t>)</a:t>
            </a:r>
          </a:p>
          <a:p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참여자 </a:t>
            </a:r>
            <a:r>
              <a:rPr lang="en-US" altLang="ko-KR" sz="1600"/>
              <a:t>: </a:t>
            </a:r>
            <a:r>
              <a:rPr lang="ko-KR" altLang="en-US" sz="1600"/>
              <a:t>이민호</a:t>
            </a:r>
            <a:r>
              <a:rPr lang="en-US" altLang="ko-KR" sz="1600"/>
              <a:t>, </a:t>
            </a:r>
            <a:r>
              <a:rPr lang="ko-KR" altLang="en-US" sz="1600"/>
              <a:t>김연아</a:t>
            </a:r>
            <a:r>
              <a:rPr lang="en-US" altLang="ko-KR" sz="1600"/>
              <a:t>, </a:t>
            </a:r>
            <a:r>
              <a:rPr lang="ko-KR" altLang="en-US" sz="1600"/>
              <a:t>감사 </a:t>
            </a:r>
            <a:r>
              <a:rPr lang="en-US" altLang="ko-KR" sz="1600"/>
              <a:t>: </a:t>
            </a:r>
            <a:r>
              <a:rPr lang="ko-KR" altLang="en-US" sz="1600"/>
              <a:t>석승한</a:t>
            </a:r>
          </a:p>
          <a:p>
            <a:r>
              <a:rPr lang="ko-KR" altLang="en-US" sz="1600"/>
              <a:t>    목표 </a:t>
            </a:r>
            <a:r>
              <a:rPr lang="en-US" altLang="ko-KR" sz="1600"/>
              <a:t>: </a:t>
            </a:r>
            <a:r>
              <a:rPr lang="ko-KR" altLang="en-US" sz="1600"/>
              <a:t>전자전부 프레임워크를 이용하여 간단한 게시판을 작성한다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</a:t>
            </a:r>
            <a:r>
              <a:rPr lang="ko-KR" altLang="en-US" sz="1600"/>
              <a:t>게시판기능에 </a:t>
            </a:r>
            <a:r>
              <a:rPr lang="en-US" altLang="ko-KR" sz="1600"/>
              <a:t>html</a:t>
            </a:r>
            <a:r>
              <a:rPr lang="ko-KR" altLang="en-US" sz="1600"/>
              <a:t>에디터는 없어도 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</a:t>
            </a:r>
            <a:r>
              <a:rPr lang="ko-KR" altLang="en-US" sz="1600"/>
              <a:t>회원기능은 없어도 됩니다</a:t>
            </a:r>
          </a:p>
          <a:p>
            <a:r>
              <a:rPr lang="ko-KR" altLang="en-US" sz="1600"/>
              <a:t>    따라서 글에 따른 권한은 처리하지 않아도 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[</a:t>
            </a:r>
            <a:r>
              <a:rPr lang="ko-KR" altLang="en-US" sz="1600"/>
              <a:t>세부적인 기능 요구사항</a:t>
            </a:r>
            <a:r>
              <a:rPr lang="en-US" altLang="ko-KR" sz="1600"/>
              <a:t>]</a:t>
            </a:r>
          </a:p>
          <a:p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글 목록</a:t>
            </a:r>
          </a:p>
          <a:p>
            <a:r>
              <a:rPr lang="ko-KR" altLang="en-US" sz="1600"/>
              <a:t>    글 보기 </a:t>
            </a:r>
            <a:r>
              <a:rPr lang="en-US" altLang="ko-KR" sz="1600"/>
              <a:t>(</a:t>
            </a:r>
            <a:r>
              <a:rPr lang="ko-KR" altLang="en-US" sz="1600" err="1"/>
              <a:t>댓글</a:t>
            </a:r>
            <a:r>
              <a:rPr lang="ko-KR" altLang="en-US" sz="1600"/>
              <a:t> 내용 포함</a:t>
            </a:r>
            <a:r>
              <a:rPr lang="en-US" altLang="ko-KR" sz="1600"/>
              <a:t>)</a:t>
            </a:r>
          </a:p>
          <a:p>
            <a:r>
              <a:rPr lang="en-US" altLang="ko-KR" sz="1600"/>
              <a:t>    </a:t>
            </a:r>
            <a:r>
              <a:rPr lang="ko-KR" altLang="en-US" sz="1600" err="1"/>
              <a:t>댓글</a:t>
            </a:r>
            <a:r>
              <a:rPr lang="ko-KR" altLang="en-US" sz="1600"/>
              <a:t> 달기</a:t>
            </a:r>
          </a:p>
          <a:p>
            <a:r>
              <a:rPr lang="ko-KR" altLang="en-US" sz="1600"/>
              <a:t>    </a:t>
            </a:r>
            <a:r>
              <a:rPr lang="ko-KR" altLang="en-US" sz="1600" err="1"/>
              <a:t>댓글</a:t>
            </a:r>
            <a:r>
              <a:rPr lang="ko-KR" altLang="en-US" sz="1600"/>
              <a:t> 삭제</a:t>
            </a:r>
          </a:p>
          <a:p>
            <a:r>
              <a:rPr lang="ko-KR" altLang="en-US" sz="1600"/>
              <a:t>    </a:t>
            </a:r>
            <a:r>
              <a:rPr lang="ko-KR" altLang="en-US" sz="1600" err="1"/>
              <a:t>댓글</a:t>
            </a:r>
            <a:r>
              <a:rPr lang="ko-KR" altLang="en-US" sz="1600"/>
              <a:t> 수정 필요 없음</a:t>
            </a:r>
          </a:p>
          <a:p>
            <a:r>
              <a:rPr lang="ko-KR" altLang="en-US" sz="1600"/>
              <a:t>    글 삭제</a:t>
            </a:r>
          </a:p>
          <a:p>
            <a:r>
              <a:rPr lang="ko-KR" altLang="en-US" sz="1600"/>
              <a:t>    글 수정</a:t>
            </a:r>
            <a:endParaRPr lang="ko-KR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451673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iBatis</a:t>
            </a:r>
            <a:r>
              <a:rPr lang="en-US" altLang="ko-KR" smtClean="0"/>
              <a:t> </a:t>
            </a:r>
            <a:r>
              <a:rPr lang="en-US" altLang="ko-KR" err="1" smtClean="0"/>
              <a:t>SqlMap</a:t>
            </a:r>
            <a:r>
              <a:rPr lang="en-US" altLang="ko-KR" smtClean="0"/>
              <a:t> </a:t>
            </a:r>
            <a:r>
              <a:rPr lang="ko-KR" altLang="en-US" smtClean="0"/>
              <a:t>자동 </a:t>
            </a:r>
            <a:r>
              <a:rPr lang="ko-KR" altLang="en-US" err="1" smtClean="0"/>
              <a:t>재로딩</a:t>
            </a:r>
            <a:r>
              <a:rPr lang="ko-KR" altLang="en-US" smtClean="0"/>
              <a:t> 설정 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628800"/>
            <a:ext cx="824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 smtClean="0"/>
              <a:t>src</a:t>
            </a:r>
            <a:r>
              <a:rPr lang="en-US" altLang="ko-KR" smtClean="0"/>
              <a:t>/main/resources/</a:t>
            </a:r>
            <a:r>
              <a:rPr lang="en-US" altLang="ko-KR" err="1" smtClean="0"/>
              <a:t>egovframework</a:t>
            </a:r>
            <a:r>
              <a:rPr lang="en-US" altLang="ko-KR" smtClean="0"/>
              <a:t>/spring/context-sqlMap.xml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036455"/>
            <a:ext cx="7848872" cy="243143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 &lt;!-- </a:t>
            </a:r>
          </a:p>
          <a:p>
            <a:r>
              <a:rPr lang="en-US" altLang="ko-KR" sz="1000"/>
              <a:t>       - </a:t>
            </a:r>
            <a:r>
              <a:rPr lang="en-US" altLang="ko-KR" sz="1000" err="1"/>
              <a:t>iBATIS</a:t>
            </a:r>
            <a:r>
              <a:rPr lang="en-US" altLang="ko-KR" sz="1000"/>
              <a:t> + Spring </a:t>
            </a:r>
            <a:r>
              <a:rPr lang="ko-KR" altLang="en-US" sz="1000"/>
              <a:t>개발 시 쿼리 </a:t>
            </a:r>
            <a:r>
              <a:rPr lang="ko-KR" altLang="en-US" sz="1000" err="1"/>
              <a:t>매핑</a:t>
            </a:r>
            <a:r>
              <a:rPr lang="ko-KR" altLang="en-US" sz="1000"/>
              <a:t> 파일이 변경할 때마다 </a:t>
            </a:r>
            <a:r>
              <a:rPr lang="ko-KR" altLang="en-US" sz="1000" err="1"/>
              <a:t>웹애플리케이션</a:t>
            </a:r>
            <a:r>
              <a:rPr lang="ko-KR" altLang="en-US" sz="1000"/>
              <a:t> 서버를 재기동해야 적용</a:t>
            </a:r>
          </a:p>
          <a:p>
            <a:r>
              <a:rPr lang="ko-KR" altLang="en-US" sz="1000"/>
              <a:t>        </a:t>
            </a:r>
            <a:r>
              <a:rPr lang="en-US" altLang="ko-KR" sz="1000"/>
              <a:t>- </a:t>
            </a:r>
            <a:r>
              <a:rPr lang="ko-KR" altLang="en-US" sz="1000"/>
              <a:t>이러한 불편을 없애기 위해 </a:t>
            </a:r>
            <a:r>
              <a:rPr lang="ko-KR" altLang="en-US" sz="1000" err="1"/>
              <a:t>매핑</a:t>
            </a:r>
            <a:r>
              <a:rPr lang="ko-KR" altLang="en-US" sz="1000"/>
              <a:t> 파일 변경을 실시간으로 감시</a:t>
            </a:r>
            <a:r>
              <a:rPr lang="en-US" altLang="ko-KR" sz="1000"/>
              <a:t>, </a:t>
            </a:r>
            <a:r>
              <a:rPr lang="ko-KR" altLang="en-US" sz="1000"/>
              <a:t>적용하는 모듈을 적용</a:t>
            </a:r>
          </a:p>
          <a:p>
            <a:r>
              <a:rPr lang="ko-KR" altLang="en-US" sz="1000"/>
              <a:t>        </a:t>
            </a:r>
            <a:r>
              <a:rPr lang="en-US" altLang="ko-KR" sz="1000"/>
              <a:t>- </a:t>
            </a:r>
            <a:r>
              <a:rPr lang="ko-KR" altLang="en-US" sz="1000"/>
              <a:t>감시 대상 이 모듈은 </a:t>
            </a:r>
            <a:r>
              <a:rPr lang="en-US" altLang="ko-KR" sz="1000" err="1"/>
              <a:t>iBATIS</a:t>
            </a:r>
            <a:r>
              <a:rPr lang="en-US" altLang="ko-KR" sz="1000"/>
              <a:t> </a:t>
            </a:r>
            <a:r>
              <a:rPr lang="en-US" altLang="ko-KR" sz="1000" err="1"/>
              <a:t>sqlmap</a:t>
            </a:r>
            <a:r>
              <a:rPr lang="en-US" altLang="ko-KR" sz="1000"/>
              <a:t> </a:t>
            </a:r>
            <a:r>
              <a:rPr lang="ko-KR" altLang="en-US" sz="1000"/>
              <a:t>클라이언트의 </a:t>
            </a:r>
            <a:r>
              <a:rPr lang="en-US" altLang="ko-KR" sz="1000" err="1"/>
              <a:t>sqlMap</a:t>
            </a:r>
            <a:r>
              <a:rPr lang="en-US" altLang="ko-KR" sz="1000"/>
              <a:t> </a:t>
            </a:r>
            <a:r>
              <a:rPr lang="ko-KR" altLang="en-US" sz="1000"/>
              <a:t>및 </a:t>
            </a:r>
            <a:r>
              <a:rPr lang="en-US" altLang="ko-KR" sz="1000" err="1"/>
              <a:t>sqlMapConfig</a:t>
            </a:r>
            <a:r>
              <a:rPr lang="en-US" altLang="ko-KR" sz="1000"/>
              <a:t> </a:t>
            </a:r>
            <a:r>
              <a:rPr lang="ko-KR" altLang="en-US" sz="1000"/>
              <a:t>파일의 변경을 감지</a:t>
            </a:r>
            <a:r>
              <a:rPr lang="en-US" altLang="ko-KR" sz="1000"/>
              <a:t>, </a:t>
            </a:r>
            <a:r>
              <a:rPr lang="ko-KR" altLang="en-US" sz="1000"/>
              <a:t>실시간 적용 가능</a:t>
            </a:r>
          </a:p>
          <a:p>
            <a:r>
              <a:rPr lang="ko-KR" altLang="en-US" sz="1000"/>
              <a:t>     </a:t>
            </a:r>
            <a:r>
              <a:rPr lang="en-US" altLang="ko-KR" sz="1000"/>
              <a:t>--&gt;</a:t>
            </a:r>
          </a:p>
          <a:p>
            <a:r>
              <a:rPr lang="en-US" altLang="ko-KR" sz="1000"/>
              <a:t>    &lt;bean id="</a:t>
            </a:r>
            <a:r>
              <a:rPr lang="en-US" altLang="ko-KR" sz="1000" err="1"/>
              <a:t>sqlMapClient</a:t>
            </a:r>
            <a:r>
              <a:rPr lang="en-US" altLang="ko-KR" sz="1000"/>
              <a:t>" class="</a:t>
            </a:r>
            <a:r>
              <a:rPr lang="en-US" altLang="ko-KR" sz="1000" err="1"/>
              <a:t>ion.net.common.db.ibatis.</a:t>
            </a:r>
            <a:r>
              <a:rPr lang="en-US" altLang="ko-KR" sz="1200" b="1" err="1">
                <a:solidFill>
                  <a:schemeClr val="tx2"/>
                </a:solidFill>
              </a:rPr>
              <a:t>RefreshableSqlMapClientFactoryBean</a:t>
            </a:r>
            <a:r>
              <a:rPr lang="en-US" altLang="ko-KR" sz="1000"/>
              <a:t>"&gt;</a:t>
            </a:r>
          </a:p>
          <a:p>
            <a:r>
              <a:rPr lang="en-US" altLang="ko-KR" sz="1000"/>
              <a:t>        &lt;property name="</a:t>
            </a:r>
            <a:r>
              <a:rPr lang="en-US" altLang="ko-KR" sz="1000" err="1"/>
              <a:t>checkInterval</a:t>
            </a:r>
            <a:r>
              <a:rPr lang="en-US" altLang="ko-KR" sz="1000"/>
              <a:t>" value="1000" /&gt;&lt;!-- 1000</a:t>
            </a:r>
            <a:r>
              <a:rPr lang="ko-KR" altLang="en-US" sz="1000"/>
              <a:t>분의 </a:t>
            </a:r>
            <a:r>
              <a:rPr lang="en-US" altLang="ko-KR" sz="1000"/>
              <a:t>1</a:t>
            </a:r>
            <a:r>
              <a:rPr lang="ko-KR" altLang="en-US" sz="1000"/>
              <a:t>초 단위로 지정 </a:t>
            </a:r>
            <a:r>
              <a:rPr lang="en-US" altLang="ko-KR" sz="1000"/>
              <a:t>--&gt;</a:t>
            </a:r>
          </a:p>
          <a:p>
            <a:r>
              <a:rPr lang="en-US" altLang="ko-KR" sz="1000"/>
              <a:t>        &lt;property name="</a:t>
            </a:r>
            <a:r>
              <a:rPr lang="en-US" altLang="ko-KR" sz="1000" err="1"/>
              <a:t>configLocations</a:t>
            </a:r>
            <a:r>
              <a:rPr lang="en-US" altLang="ko-KR" sz="1000"/>
              <a:t>"&gt;</a:t>
            </a:r>
          </a:p>
          <a:p>
            <a:r>
              <a:rPr lang="en-US" altLang="ko-KR" sz="1000"/>
              <a:t>            &lt;list&gt;</a:t>
            </a:r>
          </a:p>
          <a:p>
            <a:r>
              <a:rPr lang="en-US" altLang="ko-KR" sz="1000"/>
              <a:t>                &lt;value&gt;</a:t>
            </a:r>
            <a:r>
              <a:rPr lang="en-US" altLang="ko-KR" sz="1000" err="1"/>
              <a:t>classpath</a:t>
            </a:r>
            <a:r>
              <a:rPr lang="en-US" altLang="ko-KR" sz="1000"/>
              <a:t>:/</a:t>
            </a:r>
            <a:r>
              <a:rPr lang="en-US" altLang="ko-KR" sz="1000" err="1"/>
              <a:t>egovframework</a:t>
            </a:r>
            <a:r>
              <a:rPr lang="en-US" altLang="ko-KR" sz="1000"/>
              <a:t>/</a:t>
            </a:r>
            <a:r>
              <a:rPr lang="en-US" altLang="ko-KR" sz="1000" err="1"/>
              <a:t>sqlmap</a:t>
            </a:r>
            <a:r>
              <a:rPr lang="en-US" altLang="ko-KR" sz="1000"/>
              <a:t>/example/sql-map-config.xml&lt;/value&gt;</a:t>
            </a:r>
          </a:p>
          <a:p>
            <a:r>
              <a:rPr lang="en-US" altLang="ko-KR" sz="1000"/>
              <a:t>            &lt;/list&gt;</a:t>
            </a:r>
          </a:p>
          <a:p>
            <a:r>
              <a:rPr lang="en-US" altLang="ko-KR" sz="1000"/>
              <a:t>        &lt;/property&gt;</a:t>
            </a:r>
          </a:p>
          <a:p>
            <a:r>
              <a:rPr lang="en-US" altLang="ko-KR" sz="1000"/>
              <a:t>        &lt;property name="</a:t>
            </a:r>
            <a:r>
              <a:rPr lang="en-US" altLang="ko-KR" sz="1000" err="1"/>
              <a:t>dataSource</a:t>
            </a:r>
            <a:r>
              <a:rPr lang="en-US" altLang="ko-KR" sz="1000"/>
              <a:t>" ref="</a:t>
            </a:r>
            <a:r>
              <a:rPr lang="en-US" altLang="ko-KR" sz="1000" err="1"/>
              <a:t>dataSource</a:t>
            </a:r>
            <a:r>
              <a:rPr lang="en-US" altLang="ko-KR" sz="1000"/>
              <a:t>-${</a:t>
            </a:r>
            <a:r>
              <a:rPr lang="en-US" altLang="ko-KR" sz="1000" err="1"/>
              <a:t>Globals.DbType</a:t>
            </a:r>
            <a:r>
              <a:rPr lang="en-US" altLang="ko-KR" sz="1000"/>
              <a:t>}"/&gt;</a:t>
            </a:r>
          </a:p>
          <a:p>
            <a:r>
              <a:rPr lang="en-US" altLang="ko-KR" sz="1000"/>
              <a:t>        &lt;property name="</a:t>
            </a:r>
            <a:r>
              <a:rPr lang="en-US" altLang="ko-KR" sz="1000" err="1"/>
              <a:t>lobHandler</a:t>
            </a:r>
            <a:r>
              <a:rPr lang="en-US" altLang="ko-KR" sz="1000"/>
              <a:t>" ref="</a:t>
            </a:r>
            <a:r>
              <a:rPr lang="en-US" altLang="ko-KR" sz="1000" err="1"/>
              <a:t>lobHandler</a:t>
            </a:r>
            <a:r>
              <a:rPr lang="en-US" altLang="ko-KR" sz="1000"/>
              <a:t>"/&gt;</a:t>
            </a:r>
          </a:p>
          <a:p>
            <a:r>
              <a:rPr lang="en-US" altLang="ko-KR" sz="1000"/>
              <a:t>    &lt;/bean&gt;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611560" y="4677529"/>
            <a:ext cx="824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src</a:t>
            </a:r>
            <a:r>
              <a:rPr lang="en-US" altLang="ko-KR"/>
              <a:t>/main/resources/</a:t>
            </a:r>
            <a:r>
              <a:rPr lang="en-US" altLang="ko-KR" err="1"/>
              <a:t>egovframework</a:t>
            </a:r>
            <a:r>
              <a:rPr lang="en-US" altLang="ko-KR"/>
              <a:t>/spring/context-mapper.xml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085184"/>
            <a:ext cx="7848872" cy="120032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 &lt;!-- </a:t>
            </a:r>
            <a:r>
              <a:rPr lang="en-US" altLang="ko-KR" sz="1000" err="1"/>
              <a:t>SqlSession</a:t>
            </a:r>
            <a:r>
              <a:rPr lang="en-US" altLang="ko-KR" sz="1000"/>
              <a:t> setup for </a:t>
            </a:r>
            <a:r>
              <a:rPr lang="en-US" altLang="ko-KR" sz="1000" err="1"/>
              <a:t>MyBatis</a:t>
            </a:r>
            <a:r>
              <a:rPr lang="en-US" altLang="ko-KR" sz="1000"/>
              <a:t> Database Layer --&gt;</a:t>
            </a:r>
          </a:p>
          <a:p>
            <a:r>
              <a:rPr lang="en-US" altLang="ko-KR" sz="1000"/>
              <a:t>    &lt;bean id="</a:t>
            </a:r>
            <a:r>
              <a:rPr lang="en-US" altLang="ko-KR" sz="1000" err="1"/>
              <a:t>sqlSession</a:t>
            </a:r>
            <a:r>
              <a:rPr lang="en-US" altLang="ko-KR" sz="1000"/>
              <a:t>" class="</a:t>
            </a:r>
            <a:r>
              <a:rPr lang="en-US" altLang="ko-KR" sz="1000" err="1"/>
              <a:t>ion.net.common.db.ibatis.</a:t>
            </a:r>
            <a:r>
              <a:rPr lang="en-US" altLang="ko-KR" sz="1200" b="1" err="1">
                <a:solidFill>
                  <a:schemeClr val="tx2"/>
                </a:solidFill>
              </a:rPr>
              <a:t>RefreshableSqlSessionFactoryBean</a:t>
            </a:r>
            <a:r>
              <a:rPr lang="en-US" altLang="ko-KR" sz="1000"/>
              <a:t>"&gt;</a:t>
            </a:r>
          </a:p>
          <a:p>
            <a:r>
              <a:rPr lang="en-US" altLang="ko-KR" sz="1000"/>
              <a:t>        &lt;property name="</a:t>
            </a:r>
            <a:r>
              <a:rPr lang="en-US" altLang="ko-KR" sz="1000" err="1"/>
              <a:t>dataSource</a:t>
            </a:r>
            <a:r>
              <a:rPr lang="en-US" altLang="ko-KR" sz="1000"/>
              <a:t>" ref="</a:t>
            </a:r>
            <a:r>
              <a:rPr lang="en-US" altLang="ko-KR" sz="1000" err="1"/>
              <a:t>dataSource</a:t>
            </a:r>
            <a:r>
              <a:rPr lang="en-US" altLang="ko-KR" sz="1000"/>
              <a:t>" /&gt;</a:t>
            </a:r>
          </a:p>
          <a:p>
            <a:r>
              <a:rPr lang="en-US" altLang="ko-KR" sz="1000"/>
              <a:t>        &lt;property name="</a:t>
            </a:r>
            <a:r>
              <a:rPr lang="en-US" altLang="ko-KR" sz="1000" err="1"/>
              <a:t>configLocation</a:t>
            </a:r>
            <a:r>
              <a:rPr lang="en-US" altLang="ko-KR" sz="1000"/>
              <a:t>" value="</a:t>
            </a:r>
            <a:r>
              <a:rPr lang="en-US" altLang="ko-KR" sz="1000" err="1"/>
              <a:t>classpath</a:t>
            </a:r>
            <a:r>
              <a:rPr lang="en-US" altLang="ko-KR" sz="1000"/>
              <a:t>:/</a:t>
            </a:r>
            <a:r>
              <a:rPr lang="en-US" altLang="ko-KR" sz="1000" err="1"/>
              <a:t>egovframework</a:t>
            </a:r>
            <a:r>
              <a:rPr lang="en-US" altLang="ko-KR" sz="1000"/>
              <a:t>/</a:t>
            </a:r>
            <a:r>
              <a:rPr lang="en-US" altLang="ko-KR" sz="1000" err="1"/>
              <a:t>sqlmap</a:t>
            </a:r>
            <a:r>
              <a:rPr lang="en-US" altLang="ko-KR" sz="1000"/>
              <a:t>/example/sql-mapper-config.xml" /&gt;</a:t>
            </a:r>
          </a:p>
          <a:p>
            <a:r>
              <a:rPr lang="en-US" altLang="ko-KR" sz="1000"/>
              <a:t>        &lt;!-- property name="</a:t>
            </a:r>
            <a:r>
              <a:rPr lang="en-US" altLang="ko-KR" sz="1000" err="1"/>
              <a:t>mapperLocations</a:t>
            </a:r>
            <a:r>
              <a:rPr lang="en-US" altLang="ko-KR" sz="1000"/>
              <a:t>" value="</a:t>
            </a:r>
            <a:r>
              <a:rPr lang="en-US" altLang="ko-KR" sz="1000" err="1"/>
              <a:t>classpath</a:t>
            </a:r>
            <a:r>
              <a:rPr lang="en-US" altLang="ko-KR" sz="1000"/>
              <a:t>:/</a:t>
            </a:r>
            <a:r>
              <a:rPr lang="en-US" altLang="ko-KR" sz="1000" err="1"/>
              <a:t>egovframework</a:t>
            </a:r>
            <a:r>
              <a:rPr lang="en-US" altLang="ko-KR" sz="1000"/>
              <a:t>/</a:t>
            </a:r>
            <a:r>
              <a:rPr lang="en-US" altLang="ko-KR" sz="1000" err="1"/>
              <a:t>sqlmap</a:t>
            </a:r>
            <a:r>
              <a:rPr lang="en-US" altLang="ko-KR" sz="1000"/>
              <a:t>/example/mappers/*.xml" / --&gt;</a:t>
            </a:r>
          </a:p>
          <a:p>
            <a:r>
              <a:rPr lang="en-US" altLang="ko-KR" sz="1000"/>
              <a:t>        &lt;property name="</a:t>
            </a:r>
            <a:r>
              <a:rPr lang="en-US" altLang="ko-KR" sz="1000" err="1"/>
              <a:t>checkInterval</a:t>
            </a:r>
            <a:r>
              <a:rPr lang="en-US" altLang="ko-KR" sz="1000"/>
              <a:t>" value="1000" /&gt;&lt;!-- 1/1000 </a:t>
            </a:r>
            <a:r>
              <a:rPr lang="ko-KR" altLang="en-US" sz="1000"/>
              <a:t>초 단위 감시 </a:t>
            </a:r>
            <a:r>
              <a:rPr lang="en-US" altLang="ko-KR" sz="1000"/>
              <a:t>--&gt;</a:t>
            </a:r>
          </a:p>
          <a:p>
            <a:r>
              <a:rPr lang="en-US" altLang="ko-KR" sz="1000"/>
              <a:t>    &lt;/bean&gt;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0473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DataSource</a:t>
            </a:r>
            <a:r>
              <a:rPr lang="en-US" altLang="ko-KR" smtClean="0"/>
              <a:t> 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1580" y="1978985"/>
            <a:ext cx="5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/>
              <a:t>src</a:t>
            </a:r>
            <a:r>
              <a:rPr lang="en-US" altLang="ko-KR" sz="1400"/>
              <a:t>/main/resources/</a:t>
            </a:r>
            <a:r>
              <a:rPr lang="en-US" altLang="ko-KR" sz="1400" err="1"/>
              <a:t>egovframework</a:t>
            </a:r>
            <a:r>
              <a:rPr lang="en-US" altLang="ko-KR" sz="1400"/>
              <a:t>/</a:t>
            </a:r>
            <a:r>
              <a:rPr lang="en-US" altLang="ko-KR" sz="1400" err="1"/>
              <a:t>egovProps</a:t>
            </a:r>
            <a:r>
              <a:rPr lang="en-US" altLang="ko-KR" sz="1400"/>
              <a:t>/</a:t>
            </a:r>
            <a:r>
              <a:rPr lang="en-US" altLang="ko-KR" sz="1400" err="1"/>
              <a:t>globals.properties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791580" y="2492896"/>
            <a:ext cx="734481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err="1" smtClean="0"/>
              <a:t>Globals.LocalIp</a:t>
            </a:r>
            <a:r>
              <a:rPr lang="en-US" altLang="ko-KR" sz="1200" smtClean="0"/>
              <a:t> </a:t>
            </a:r>
            <a:r>
              <a:rPr lang="en-US" altLang="ko-KR" sz="1200"/>
              <a:t>= 127.0.0.1</a:t>
            </a:r>
          </a:p>
          <a:p>
            <a:endParaRPr lang="en-US" altLang="ko-KR" sz="1200"/>
          </a:p>
          <a:p>
            <a:r>
              <a:rPr lang="en-US" altLang="ko-KR" sz="1200" err="1" smtClean="0"/>
              <a:t>Globals.DbType</a:t>
            </a:r>
            <a:r>
              <a:rPr lang="en-US" altLang="ko-KR" sz="1200" smtClean="0"/>
              <a:t> </a:t>
            </a:r>
            <a:r>
              <a:rPr lang="en-US" altLang="ko-KR" sz="1200"/>
              <a:t>= oracle</a:t>
            </a:r>
          </a:p>
          <a:p>
            <a:r>
              <a:rPr lang="en-US" altLang="ko-KR" sz="1200" err="1" smtClean="0"/>
              <a:t>Globals.UserName</a:t>
            </a:r>
            <a:r>
              <a:rPr lang="en-US" altLang="ko-KR" sz="1200" smtClean="0"/>
              <a:t>=</a:t>
            </a:r>
            <a:r>
              <a:rPr lang="ko-KR" altLang="en-US" sz="1200" smtClean="0"/>
              <a:t>사용자명</a:t>
            </a:r>
            <a:endParaRPr lang="en-US" altLang="ko-KR" sz="1200"/>
          </a:p>
          <a:p>
            <a:r>
              <a:rPr lang="en-US" altLang="ko-KR" sz="1200" err="1"/>
              <a:t>Globals.Password</a:t>
            </a:r>
            <a:r>
              <a:rPr lang="en-US" altLang="ko-KR" sz="1200" smtClean="0"/>
              <a:t>=</a:t>
            </a:r>
            <a:r>
              <a:rPr lang="ko-KR" altLang="en-US" sz="1200" smtClean="0"/>
              <a:t>비밀번호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 smtClean="0"/>
              <a:t>#</a:t>
            </a:r>
            <a:r>
              <a:rPr lang="en-US" altLang="ko-KR" sz="1200"/>
              <a:t>oracle</a:t>
            </a:r>
          </a:p>
          <a:p>
            <a:r>
              <a:rPr lang="en-US" altLang="ko-KR" sz="1200" err="1"/>
              <a:t>Globals.DriverClassName</a:t>
            </a:r>
            <a:r>
              <a:rPr lang="en-US" altLang="ko-KR" sz="1200"/>
              <a:t>=</a:t>
            </a:r>
            <a:r>
              <a:rPr lang="en-US" altLang="ko-KR" sz="1200" err="1"/>
              <a:t>oracle.jdbc.driver.OracleDriver</a:t>
            </a:r>
            <a:endParaRPr lang="en-US" altLang="ko-KR" sz="1200"/>
          </a:p>
          <a:p>
            <a:r>
              <a:rPr lang="en-US" altLang="ko-KR" sz="1200" err="1"/>
              <a:t>Globals.Url</a:t>
            </a:r>
            <a:r>
              <a:rPr lang="en-US" altLang="ko-KR" sz="1200"/>
              <a:t>=</a:t>
            </a:r>
            <a:r>
              <a:rPr lang="en-US" altLang="ko-KR" sz="1200" err="1"/>
              <a:t>jdbc:oracle:thin</a:t>
            </a:r>
            <a:r>
              <a:rPr lang="en-US" altLang="ko-KR" sz="1200"/>
              <a:t>:@127.0.0.1:1521:xe</a:t>
            </a:r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72366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만들기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1580" y="2163628"/>
            <a:ext cx="7344816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DROP TABLE IDS CASCADE CONSTRAINTS;</a:t>
            </a:r>
          </a:p>
          <a:p>
            <a:r>
              <a:rPr lang="en-US" altLang="ko-KR" sz="1200"/>
              <a:t>CREATE TABLE IDS  (</a:t>
            </a:r>
          </a:p>
          <a:p>
            <a:r>
              <a:rPr lang="en-US" altLang="ko-KR" sz="1200"/>
              <a:t>  TABLE_NAME varchar2(20) NOT NULL,</a:t>
            </a:r>
          </a:p>
          <a:p>
            <a:r>
              <a:rPr lang="en-US" altLang="ko-KR" sz="1200"/>
              <a:t>  NEXT_ID number(30,0)DEFAULT 0 NOT NULL ,</a:t>
            </a:r>
          </a:p>
          <a:p>
            <a:r>
              <a:rPr lang="en-US" altLang="ko-KR" sz="1200"/>
              <a:t>  CONSTRAINT IDS_PK PRIMARY KEY (TABLE_NAME)</a:t>
            </a:r>
          </a:p>
          <a:p>
            <a:r>
              <a:rPr lang="en-US" altLang="ko-KR" sz="1200"/>
              <a:t>);</a:t>
            </a:r>
          </a:p>
          <a:p>
            <a:r>
              <a:rPr lang="en-US" altLang="ko-KR" sz="1200"/>
              <a:t>DROP TABLE SAMPLE CASCADE CONSTRAINTS;</a:t>
            </a:r>
          </a:p>
          <a:p>
            <a:r>
              <a:rPr lang="en-US" altLang="ko-KR" sz="1200"/>
              <a:t>CREATE TABLE SAMPLE (</a:t>
            </a:r>
          </a:p>
          <a:p>
            <a:r>
              <a:rPr lang="en-US" altLang="ko-KR" sz="1200"/>
              <a:t>  ID VARCHAR(16) NOT NULL PRIMARY KEY,</a:t>
            </a:r>
          </a:p>
          <a:p>
            <a:r>
              <a:rPr lang="en-US" altLang="ko-KR" sz="1200"/>
              <a:t>  UPPER_ID VARCHAR(16) DEFAULT '*' NOT NULL,</a:t>
            </a:r>
          </a:p>
          <a:p>
            <a:r>
              <a:rPr lang="en-US" altLang="ko-KR" sz="1200"/>
              <a:t>  NAME VARCHAR(50),</a:t>
            </a:r>
          </a:p>
          <a:p>
            <a:r>
              <a:rPr lang="en-US" altLang="ko-KR" sz="1200"/>
              <a:t>  DESCRIPTION VARCHAR(100),</a:t>
            </a:r>
          </a:p>
          <a:p>
            <a:r>
              <a:rPr lang="en-US" altLang="ko-KR" sz="1200"/>
              <a:t>  USE_YN CHAR(1),</a:t>
            </a:r>
          </a:p>
          <a:p>
            <a:r>
              <a:rPr lang="en-US" altLang="ko-KR" sz="1200"/>
              <a:t>  REG_USER VARCHAR(10)</a:t>
            </a:r>
          </a:p>
          <a:p>
            <a:r>
              <a:rPr lang="en-US" altLang="ko-KR" sz="1200"/>
              <a:t>);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… (</a:t>
            </a:r>
            <a:r>
              <a:rPr lang="ko-KR" altLang="en-US" sz="1200" smtClean="0"/>
              <a:t>생략</a:t>
            </a:r>
            <a:r>
              <a:rPr lang="en-US" altLang="ko-KR" sz="1200" smtClean="0"/>
              <a:t>) … </a:t>
            </a:r>
          </a:p>
          <a:p>
            <a:r>
              <a:rPr lang="en-US" altLang="ko-KR" sz="1200"/>
              <a:t>INSERT INTO SAMPLE VALUES('SAMPLE-00099','*','</a:t>
            </a:r>
            <a:r>
              <a:rPr lang="ko-KR" altLang="en-US" sz="1200"/>
              <a:t>제목</a:t>
            </a:r>
            <a:r>
              <a:rPr lang="en-US" altLang="ko-KR" sz="1200"/>
              <a:t>#99','</a:t>
            </a:r>
            <a:r>
              <a:rPr lang="ko-KR" altLang="en-US" sz="1200"/>
              <a:t>내용</a:t>
            </a:r>
            <a:r>
              <a:rPr lang="en-US" altLang="ko-KR" sz="1200"/>
              <a:t>-99','Y','eGov');</a:t>
            </a:r>
          </a:p>
          <a:p>
            <a:r>
              <a:rPr lang="en-US" altLang="ko-KR" sz="1200"/>
              <a:t>INSERT INTO SAMPLE VALUES('SAMPLE-00100','*','</a:t>
            </a:r>
            <a:r>
              <a:rPr lang="ko-KR" altLang="en-US" sz="1200"/>
              <a:t>제목</a:t>
            </a:r>
            <a:r>
              <a:rPr lang="en-US" altLang="ko-KR" sz="1200"/>
              <a:t>#100','</a:t>
            </a:r>
            <a:r>
              <a:rPr lang="ko-KR" altLang="en-US" sz="1200"/>
              <a:t>내용</a:t>
            </a:r>
            <a:r>
              <a:rPr lang="en-US" altLang="ko-KR" sz="1200"/>
              <a:t>-100','Y','eGov');</a:t>
            </a:r>
          </a:p>
          <a:p>
            <a:r>
              <a:rPr lang="en-US" altLang="ko-KR" sz="1200"/>
              <a:t>INSERT INTO IDS VALUES('SAMPLE',101);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791580" y="1772816"/>
            <a:ext cx="59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DATABASE/</a:t>
            </a:r>
            <a:r>
              <a:rPr lang="en-US" altLang="ko-KR" err="1" smtClean="0"/>
              <a:t>ddl_oracle.sql</a:t>
            </a:r>
            <a:r>
              <a:rPr lang="en-US" altLang="ko-KR"/>
              <a:t>, DATABASE/</a:t>
            </a:r>
            <a:r>
              <a:rPr lang="en-US" altLang="ko-KR" err="1" smtClean="0"/>
              <a:t>dml_oracle.sql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27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</a:t>
            </a:r>
            <a:r>
              <a:rPr lang="ko-KR" altLang="en-US"/>
              <a:t>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74904" y="5475838"/>
            <a:ext cx="2133600" cy="257418"/>
          </a:xfr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474726"/>
            <a:ext cx="7344816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public class </a:t>
            </a:r>
            <a:r>
              <a:rPr lang="en-US" altLang="ko-KR" sz="1200" err="1"/>
              <a:t>Sample</a:t>
            </a:r>
            <a:r>
              <a:rPr lang="en-US" altLang="ko-KR" sz="1400" b="1" err="1">
                <a:solidFill>
                  <a:schemeClr val="tx2"/>
                </a:solidFill>
              </a:rPr>
              <a:t>VO</a:t>
            </a:r>
            <a:r>
              <a:rPr lang="en-US" altLang="ko-KR" sz="1200"/>
              <a:t> extends </a:t>
            </a:r>
            <a:r>
              <a:rPr lang="en-US" altLang="ko-KR" sz="1200" err="1" smtClean="0"/>
              <a:t>SampleDefaultVO</a:t>
            </a:r>
            <a:r>
              <a:rPr lang="en-US" altLang="ko-KR" sz="1200" smtClean="0"/>
              <a:t> {</a:t>
            </a:r>
          </a:p>
          <a:p>
            <a:r>
              <a:rPr lang="ko-KR" altLang="en-US" sz="1200"/>
              <a:t> </a:t>
            </a:r>
            <a:r>
              <a:rPr lang="ko-KR" altLang="en-US" sz="1200" smtClean="0"/>
              <a:t>   </a:t>
            </a:r>
            <a:r>
              <a:rPr lang="en-US" altLang="ko-KR" sz="1200" smtClean="0"/>
              <a:t>/** </a:t>
            </a:r>
            <a:r>
              <a:rPr lang="ko-KR" altLang="en-US" sz="1200"/>
              <a:t>아이디 *</a:t>
            </a:r>
            <a:r>
              <a:rPr lang="en-US" altLang="ko-KR" sz="1200"/>
              <a:t>/</a:t>
            </a:r>
          </a:p>
          <a:p>
            <a:r>
              <a:rPr lang="en-US" altLang="ko-KR" sz="1200"/>
              <a:t>    private String id;</a:t>
            </a:r>
          </a:p>
          <a:p>
            <a:endParaRPr lang="en-US" altLang="ko-KR" sz="1200"/>
          </a:p>
          <a:p>
            <a:r>
              <a:rPr lang="en-US" altLang="ko-KR" sz="1200"/>
              <a:t>    /** UPPER </a:t>
            </a:r>
            <a:r>
              <a:rPr lang="ko-KR" altLang="en-US" sz="1200"/>
              <a:t>아이디 *</a:t>
            </a:r>
            <a:r>
              <a:rPr lang="en-US" altLang="ko-KR" sz="1200"/>
              <a:t>/</a:t>
            </a:r>
          </a:p>
          <a:p>
            <a:r>
              <a:rPr lang="en-US" altLang="ko-KR" sz="1200"/>
              <a:t>    private String </a:t>
            </a:r>
            <a:r>
              <a:rPr lang="en-US" altLang="ko-KR" sz="1200" err="1"/>
              <a:t>upper_id</a:t>
            </a:r>
            <a:r>
              <a:rPr lang="en-US" altLang="ko-KR" sz="1200"/>
              <a:t>;</a:t>
            </a:r>
          </a:p>
          <a:p>
            <a:endParaRPr lang="en-US" altLang="ko-KR" sz="1200"/>
          </a:p>
          <a:p>
            <a:r>
              <a:rPr lang="en-US" altLang="ko-KR" sz="1200"/>
              <a:t>    /** </a:t>
            </a:r>
            <a:r>
              <a:rPr lang="ko-KR" altLang="en-US" sz="1200"/>
              <a:t>이름 *</a:t>
            </a:r>
            <a:r>
              <a:rPr lang="en-US" altLang="ko-KR" sz="1200"/>
              <a:t>/</a:t>
            </a:r>
          </a:p>
          <a:p>
            <a:r>
              <a:rPr lang="en-US" altLang="ko-KR" sz="1200"/>
              <a:t>    private String name;</a:t>
            </a:r>
          </a:p>
          <a:p>
            <a:r>
              <a:rPr lang="en-US" altLang="ko-KR" sz="1200"/>
              <a:t>    </a:t>
            </a:r>
          </a:p>
          <a:p>
            <a:r>
              <a:rPr lang="en-US" altLang="ko-KR" sz="1200"/>
              <a:t>    /** </a:t>
            </a:r>
            <a:r>
              <a:rPr lang="ko-KR" altLang="en-US" sz="1200"/>
              <a:t>내용 *</a:t>
            </a:r>
            <a:r>
              <a:rPr lang="en-US" altLang="ko-KR" sz="1200"/>
              <a:t>/</a:t>
            </a:r>
          </a:p>
          <a:p>
            <a:r>
              <a:rPr lang="en-US" altLang="ko-KR" sz="1200"/>
              <a:t>    private String description;</a:t>
            </a:r>
          </a:p>
          <a:p>
            <a:r>
              <a:rPr lang="en-US" altLang="ko-KR" sz="1200"/>
              <a:t>    </a:t>
            </a:r>
          </a:p>
          <a:p>
            <a:r>
              <a:rPr lang="en-US" altLang="ko-KR" sz="1200"/>
              <a:t>    /** </a:t>
            </a:r>
            <a:r>
              <a:rPr lang="ko-KR" altLang="en-US" sz="1200"/>
              <a:t>등록자 *</a:t>
            </a:r>
            <a:r>
              <a:rPr lang="en-US" altLang="ko-KR" sz="1200"/>
              <a:t>/</a:t>
            </a:r>
          </a:p>
          <a:p>
            <a:r>
              <a:rPr lang="en-US" altLang="ko-KR" sz="1200"/>
              <a:t>    private String </a:t>
            </a:r>
            <a:r>
              <a:rPr lang="en-US" altLang="ko-KR" sz="1200" err="1"/>
              <a:t>regUser</a:t>
            </a:r>
            <a:r>
              <a:rPr lang="en-US" altLang="ko-KR" sz="1200"/>
              <a:t>;</a:t>
            </a:r>
          </a:p>
          <a:p>
            <a:r>
              <a:rPr lang="en-US" altLang="ko-KR" sz="1200" smtClean="0"/>
              <a:t>} 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899592" y="2164665"/>
            <a:ext cx="507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src</a:t>
            </a:r>
            <a:r>
              <a:rPr lang="en-US" altLang="ko-KR" sz="1200"/>
              <a:t>/main/java/</a:t>
            </a:r>
            <a:r>
              <a:rPr lang="en-US" altLang="ko-KR" sz="1200" err="1"/>
              <a:t>egovframework</a:t>
            </a:r>
            <a:r>
              <a:rPr lang="en-US" altLang="ko-KR" sz="1200"/>
              <a:t>/example/sample/service/SampleVO.java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07557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Service Interface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74904" y="6582608"/>
            <a:ext cx="2133600" cy="257418"/>
          </a:xfr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802" y="2154885"/>
            <a:ext cx="7344816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public </a:t>
            </a:r>
            <a:r>
              <a:rPr lang="en-US" altLang="ko-KR" sz="1400" b="1">
                <a:solidFill>
                  <a:schemeClr val="tx2"/>
                </a:solidFill>
              </a:rPr>
              <a:t>interface</a:t>
            </a:r>
            <a:r>
              <a:rPr lang="en-US" altLang="ko-KR" sz="1200">
                <a:solidFill>
                  <a:schemeClr val="tx2"/>
                </a:solidFill>
              </a:rPr>
              <a:t> </a:t>
            </a:r>
            <a:r>
              <a:rPr lang="en-US" altLang="ko-KR" sz="1200" err="1"/>
              <a:t>EgovSampleService</a:t>
            </a:r>
            <a:r>
              <a:rPr lang="en-US" altLang="ko-KR" sz="1200"/>
              <a:t> {</a:t>
            </a:r>
          </a:p>
          <a:p>
            <a:endParaRPr lang="en-US" altLang="ko-KR" sz="1200"/>
          </a:p>
          <a:p>
            <a:r>
              <a:rPr lang="en-US" altLang="ko-KR" sz="1200"/>
              <a:t>	/**</a:t>
            </a:r>
          </a:p>
          <a:p>
            <a:r>
              <a:rPr lang="en-US" altLang="ko-KR" sz="1200"/>
              <a:t>	 * </a:t>
            </a:r>
            <a:r>
              <a:rPr lang="ko-KR" altLang="en-US" sz="1200"/>
              <a:t>글을 등록한다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 * @</a:t>
            </a:r>
            <a:r>
              <a:rPr lang="en-US" altLang="ko-KR" sz="1200" err="1"/>
              <a:t>param</a:t>
            </a:r>
            <a:r>
              <a:rPr lang="en-US" altLang="ko-KR" sz="1200"/>
              <a:t> </a:t>
            </a:r>
            <a:r>
              <a:rPr lang="en-US" altLang="ko-KR" sz="1200" err="1"/>
              <a:t>vo</a:t>
            </a:r>
            <a:r>
              <a:rPr lang="en-US" altLang="ko-KR" sz="1200"/>
              <a:t> - </a:t>
            </a:r>
            <a:r>
              <a:rPr lang="ko-KR" altLang="en-US" sz="1200"/>
              <a:t>등록할 정보가 담긴 </a:t>
            </a:r>
            <a:r>
              <a:rPr lang="en-US" altLang="ko-KR" sz="1200" err="1"/>
              <a:t>SampleVO</a:t>
            </a:r>
            <a:endParaRPr lang="en-US" altLang="ko-KR" sz="1200"/>
          </a:p>
          <a:p>
            <a:r>
              <a:rPr lang="en-US" altLang="ko-KR" sz="1200"/>
              <a:t>	 * @return </a:t>
            </a:r>
            <a:r>
              <a:rPr lang="ko-KR" altLang="en-US" sz="1200"/>
              <a:t>등록 결과</a:t>
            </a:r>
          </a:p>
          <a:p>
            <a:r>
              <a:rPr lang="ko-KR" altLang="en-US" sz="1200"/>
              <a:t>	 * </a:t>
            </a:r>
            <a:r>
              <a:rPr lang="en-US" altLang="ko-KR" sz="1200"/>
              <a:t>@exception </a:t>
            </a:r>
            <a:r>
              <a:rPr lang="en-US" altLang="ko-KR" sz="1200" err="1"/>
              <a:t>Exception</a:t>
            </a:r>
            <a:endParaRPr lang="en-US" altLang="ko-KR" sz="1200"/>
          </a:p>
          <a:p>
            <a:r>
              <a:rPr lang="en-US" altLang="ko-KR" sz="1200"/>
              <a:t>	 */</a:t>
            </a:r>
          </a:p>
          <a:p>
            <a:r>
              <a:rPr lang="en-US" altLang="ko-KR" sz="1200"/>
              <a:t>    String </a:t>
            </a:r>
            <a:r>
              <a:rPr lang="en-US" altLang="ko-KR" sz="1200" err="1"/>
              <a:t>insertSample</a:t>
            </a:r>
            <a:r>
              <a:rPr lang="en-US" altLang="ko-KR" sz="1200"/>
              <a:t>(</a:t>
            </a:r>
            <a:r>
              <a:rPr lang="en-US" altLang="ko-KR" sz="1200" err="1"/>
              <a:t>SampleVO</a:t>
            </a:r>
            <a:r>
              <a:rPr lang="en-US" altLang="ko-KR" sz="1200"/>
              <a:t> </a:t>
            </a:r>
            <a:r>
              <a:rPr lang="en-US" altLang="ko-KR" sz="1200" err="1"/>
              <a:t>vo</a:t>
            </a:r>
            <a:r>
              <a:rPr lang="en-US" altLang="ko-KR" sz="1200"/>
              <a:t>) throws Exception;</a:t>
            </a:r>
          </a:p>
          <a:p>
            <a:endParaRPr lang="en-US" altLang="ko-KR" sz="1200"/>
          </a:p>
          <a:p>
            <a:r>
              <a:rPr lang="en-US" altLang="ko-KR" sz="1200"/>
              <a:t>	/**</a:t>
            </a:r>
          </a:p>
          <a:p>
            <a:r>
              <a:rPr lang="en-US" altLang="ko-KR" sz="1200"/>
              <a:t>	 * </a:t>
            </a:r>
            <a:r>
              <a:rPr lang="ko-KR" altLang="en-US" sz="1200" err="1"/>
              <a:t>댓글을</a:t>
            </a:r>
            <a:r>
              <a:rPr lang="ko-KR" altLang="en-US" sz="1200"/>
              <a:t> 등록한다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 * @</a:t>
            </a:r>
            <a:r>
              <a:rPr lang="en-US" altLang="ko-KR" sz="1200" err="1"/>
              <a:t>param</a:t>
            </a:r>
            <a:r>
              <a:rPr lang="en-US" altLang="ko-KR" sz="1200"/>
              <a:t> </a:t>
            </a:r>
            <a:r>
              <a:rPr lang="en-US" altLang="ko-KR" sz="1200" err="1"/>
              <a:t>vo</a:t>
            </a:r>
            <a:r>
              <a:rPr lang="en-US" altLang="ko-KR" sz="1200"/>
              <a:t> - </a:t>
            </a:r>
            <a:r>
              <a:rPr lang="ko-KR" altLang="en-US" sz="1200"/>
              <a:t>등록할 정보가 담긴 </a:t>
            </a:r>
            <a:r>
              <a:rPr lang="en-US" altLang="ko-KR" sz="1200" err="1"/>
              <a:t>SampleVO</a:t>
            </a:r>
            <a:endParaRPr lang="en-US" altLang="ko-KR" sz="1200"/>
          </a:p>
          <a:p>
            <a:r>
              <a:rPr lang="en-US" altLang="ko-KR" sz="1200"/>
              <a:t>	 * @return </a:t>
            </a:r>
            <a:r>
              <a:rPr lang="ko-KR" altLang="en-US" sz="1200"/>
              <a:t>등록 결과</a:t>
            </a:r>
          </a:p>
          <a:p>
            <a:r>
              <a:rPr lang="ko-KR" altLang="en-US" sz="1200"/>
              <a:t>	 * </a:t>
            </a:r>
            <a:r>
              <a:rPr lang="en-US" altLang="ko-KR" sz="1200"/>
              <a:t>@exception </a:t>
            </a:r>
            <a:r>
              <a:rPr lang="en-US" altLang="ko-KR" sz="1200" err="1"/>
              <a:t>Exception</a:t>
            </a:r>
            <a:endParaRPr lang="en-US" altLang="ko-KR" sz="1200"/>
          </a:p>
          <a:p>
            <a:r>
              <a:rPr lang="en-US" altLang="ko-KR" sz="1200"/>
              <a:t>	 */</a:t>
            </a:r>
          </a:p>
          <a:p>
            <a:r>
              <a:rPr lang="en-US" altLang="ko-KR" sz="1200"/>
              <a:t>    String </a:t>
            </a:r>
            <a:r>
              <a:rPr lang="en-US" altLang="ko-KR" sz="1200" err="1"/>
              <a:t>replySample</a:t>
            </a:r>
            <a:r>
              <a:rPr lang="en-US" altLang="ko-KR" sz="1200"/>
              <a:t>(</a:t>
            </a:r>
            <a:r>
              <a:rPr lang="en-US" altLang="ko-KR" sz="1200" err="1"/>
              <a:t>SampleVO</a:t>
            </a:r>
            <a:r>
              <a:rPr lang="en-US" altLang="ko-KR" sz="1200"/>
              <a:t> </a:t>
            </a:r>
            <a:r>
              <a:rPr lang="en-US" altLang="ko-KR" sz="1200" err="1"/>
              <a:t>vo</a:t>
            </a:r>
            <a:r>
              <a:rPr lang="en-US" altLang="ko-KR" sz="1200"/>
              <a:t>) throws Exception;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810936" y="1847200"/>
            <a:ext cx="5705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src</a:t>
            </a:r>
            <a:r>
              <a:rPr lang="en-US" altLang="ko-KR" sz="1200"/>
              <a:t>/main/java/</a:t>
            </a:r>
            <a:r>
              <a:rPr lang="en-US" altLang="ko-KR" sz="1200" err="1"/>
              <a:t>egovframework</a:t>
            </a:r>
            <a:r>
              <a:rPr lang="en-US" altLang="ko-KR" sz="1200"/>
              <a:t>/example/sample/service/EgovSampleService.java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22197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DAO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802" y="1988840"/>
            <a:ext cx="7344816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@Repository("</a:t>
            </a:r>
            <a:r>
              <a:rPr lang="en-US" altLang="ko-KR" sz="1200" err="1"/>
              <a:t>sampleDAO</a:t>
            </a:r>
            <a:r>
              <a:rPr lang="en-US" altLang="ko-KR" sz="1200"/>
              <a:t>")</a:t>
            </a:r>
          </a:p>
          <a:p>
            <a:r>
              <a:rPr lang="en-US" altLang="ko-KR" sz="1200"/>
              <a:t>public class </a:t>
            </a:r>
            <a:r>
              <a:rPr lang="en-US" altLang="ko-KR" sz="1200" err="1"/>
              <a:t>SampleDAO</a:t>
            </a:r>
            <a:r>
              <a:rPr lang="en-US" altLang="ko-KR" sz="1200"/>
              <a:t> </a:t>
            </a:r>
            <a:r>
              <a:rPr lang="en-US" altLang="ko-KR" sz="1400" b="1">
                <a:solidFill>
                  <a:schemeClr val="tx2"/>
                </a:solidFill>
              </a:rPr>
              <a:t>extends </a:t>
            </a:r>
            <a:r>
              <a:rPr lang="en-US" altLang="ko-KR" sz="1400" b="1" err="1">
                <a:solidFill>
                  <a:schemeClr val="tx2"/>
                </a:solidFill>
              </a:rPr>
              <a:t>EgovAbstractDAO</a:t>
            </a:r>
            <a:r>
              <a:rPr lang="en-US" altLang="ko-KR" sz="1400" b="1">
                <a:solidFill>
                  <a:schemeClr val="tx2"/>
                </a:solidFill>
              </a:rPr>
              <a:t> </a:t>
            </a:r>
            <a:r>
              <a:rPr lang="en-US" altLang="ko-KR" sz="1200"/>
              <a:t>{</a:t>
            </a:r>
          </a:p>
          <a:p>
            <a:endParaRPr lang="en-US" altLang="ko-KR" sz="1200"/>
          </a:p>
          <a:p>
            <a:r>
              <a:rPr lang="en-US" altLang="ko-KR" sz="1200"/>
              <a:t>	/**</a:t>
            </a:r>
          </a:p>
          <a:p>
            <a:r>
              <a:rPr lang="en-US" altLang="ko-KR" sz="1200"/>
              <a:t>	 * </a:t>
            </a:r>
            <a:r>
              <a:rPr lang="ko-KR" altLang="en-US" sz="1200"/>
              <a:t>글을 등록한다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 * @</a:t>
            </a:r>
            <a:r>
              <a:rPr lang="en-US" altLang="ko-KR" sz="1200" err="1"/>
              <a:t>param</a:t>
            </a:r>
            <a:r>
              <a:rPr lang="en-US" altLang="ko-KR" sz="1200"/>
              <a:t> </a:t>
            </a:r>
            <a:r>
              <a:rPr lang="en-US" altLang="ko-KR" sz="1200" err="1"/>
              <a:t>vo</a:t>
            </a:r>
            <a:r>
              <a:rPr lang="en-US" altLang="ko-KR" sz="1200"/>
              <a:t> - </a:t>
            </a:r>
            <a:r>
              <a:rPr lang="ko-KR" altLang="en-US" sz="1200"/>
              <a:t>등록할 정보가 담긴 </a:t>
            </a:r>
            <a:r>
              <a:rPr lang="en-US" altLang="ko-KR" sz="1200" err="1"/>
              <a:t>SampleVO</a:t>
            </a:r>
            <a:endParaRPr lang="en-US" altLang="ko-KR" sz="1200"/>
          </a:p>
          <a:p>
            <a:r>
              <a:rPr lang="en-US" altLang="ko-KR" sz="1200"/>
              <a:t>	 * @return </a:t>
            </a:r>
            <a:r>
              <a:rPr lang="ko-KR" altLang="en-US" sz="1200"/>
              <a:t>등록 결과</a:t>
            </a:r>
          </a:p>
          <a:p>
            <a:r>
              <a:rPr lang="ko-KR" altLang="en-US" sz="1200"/>
              <a:t>	 * </a:t>
            </a:r>
            <a:r>
              <a:rPr lang="en-US" altLang="ko-KR" sz="1200"/>
              <a:t>@exception </a:t>
            </a:r>
            <a:r>
              <a:rPr lang="en-US" altLang="ko-KR" sz="1200" err="1"/>
              <a:t>Exception</a:t>
            </a:r>
            <a:endParaRPr lang="en-US" altLang="ko-KR" sz="1200"/>
          </a:p>
          <a:p>
            <a:r>
              <a:rPr lang="en-US" altLang="ko-KR" sz="1200"/>
              <a:t>	 */</a:t>
            </a:r>
          </a:p>
          <a:p>
            <a:r>
              <a:rPr lang="en-US" altLang="ko-KR" sz="1200"/>
              <a:t>    public String </a:t>
            </a:r>
            <a:r>
              <a:rPr lang="en-US" altLang="ko-KR" sz="1200" err="1"/>
              <a:t>insertSample</a:t>
            </a:r>
            <a:r>
              <a:rPr lang="en-US" altLang="ko-KR" sz="1200"/>
              <a:t>(</a:t>
            </a:r>
            <a:r>
              <a:rPr lang="en-US" altLang="ko-KR" sz="1200" err="1"/>
              <a:t>SampleVO</a:t>
            </a:r>
            <a:r>
              <a:rPr lang="en-US" altLang="ko-KR" sz="1200"/>
              <a:t> </a:t>
            </a:r>
            <a:r>
              <a:rPr lang="en-US" altLang="ko-KR" sz="1200" err="1"/>
              <a:t>vo</a:t>
            </a:r>
            <a:r>
              <a:rPr lang="en-US" altLang="ko-KR" sz="1200"/>
              <a:t>) throws Exception {</a:t>
            </a:r>
          </a:p>
          <a:p>
            <a:r>
              <a:rPr lang="en-US" altLang="ko-KR" sz="1200"/>
              <a:t>        return (String)insert("</a:t>
            </a:r>
            <a:r>
              <a:rPr lang="en-US" altLang="ko-KR" sz="1200" err="1"/>
              <a:t>sampleDAO.insertSample</a:t>
            </a:r>
            <a:r>
              <a:rPr lang="en-US" altLang="ko-KR" sz="1200"/>
              <a:t>", </a:t>
            </a:r>
            <a:r>
              <a:rPr lang="en-US" altLang="ko-KR" sz="1200" err="1"/>
              <a:t>vo</a:t>
            </a:r>
            <a:r>
              <a:rPr lang="en-US" altLang="ko-KR" sz="1200"/>
              <a:t>);</a:t>
            </a:r>
          </a:p>
          <a:p>
            <a:r>
              <a:rPr lang="en-US" altLang="ko-KR" sz="1200"/>
              <a:t>    }</a:t>
            </a:r>
          </a:p>
          <a:p>
            <a:endParaRPr lang="en-US" altLang="ko-KR" sz="1200"/>
          </a:p>
          <a:p>
            <a:r>
              <a:rPr lang="en-US" altLang="ko-KR" sz="1200"/>
              <a:t>	/**</a:t>
            </a:r>
          </a:p>
          <a:p>
            <a:r>
              <a:rPr lang="en-US" altLang="ko-KR" sz="1200"/>
              <a:t>	 * </a:t>
            </a:r>
            <a:r>
              <a:rPr lang="ko-KR" altLang="en-US" sz="1200" err="1"/>
              <a:t>댓글을</a:t>
            </a:r>
            <a:r>
              <a:rPr lang="ko-KR" altLang="en-US" sz="1200"/>
              <a:t> 등록한다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 * @</a:t>
            </a:r>
            <a:r>
              <a:rPr lang="en-US" altLang="ko-KR" sz="1200" err="1"/>
              <a:t>param</a:t>
            </a:r>
            <a:r>
              <a:rPr lang="en-US" altLang="ko-KR" sz="1200"/>
              <a:t> </a:t>
            </a:r>
            <a:r>
              <a:rPr lang="en-US" altLang="ko-KR" sz="1200" err="1"/>
              <a:t>vo</a:t>
            </a:r>
            <a:r>
              <a:rPr lang="en-US" altLang="ko-KR" sz="1200"/>
              <a:t> - </a:t>
            </a:r>
            <a:r>
              <a:rPr lang="ko-KR" altLang="en-US" sz="1200"/>
              <a:t>등록할 정보가 담긴 </a:t>
            </a:r>
            <a:r>
              <a:rPr lang="en-US" altLang="ko-KR" sz="1200" err="1"/>
              <a:t>SampleVO</a:t>
            </a:r>
            <a:endParaRPr lang="en-US" altLang="ko-KR" sz="1200"/>
          </a:p>
          <a:p>
            <a:r>
              <a:rPr lang="en-US" altLang="ko-KR" sz="1200"/>
              <a:t>	 * @return </a:t>
            </a:r>
            <a:r>
              <a:rPr lang="ko-KR" altLang="en-US" sz="1200"/>
              <a:t>등록 결과</a:t>
            </a:r>
          </a:p>
          <a:p>
            <a:r>
              <a:rPr lang="ko-KR" altLang="en-US" sz="1200"/>
              <a:t>	 * </a:t>
            </a:r>
            <a:r>
              <a:rPr lang="en-US" altLang="ko-KR" sz="1200"/>
              <a:t>@exception </a:t>
            </a:r>
            <a:r>
              <a:rPr lang="en-US" altLang="ko-KR" sz="1200" err="1"/>
              <a:t>Exception</a:t>
            </a:r>
            <a:endParaRPr lang="en-US" altLang="ko-KR" sz="1200"/>
          </a:p>
          <a:p>
            <a:r>
              <a:rPr lang="en-US" altLang="ko-KR" sz="1200"/>
              <a:t>	 */</a:t>
            </a:r>
          </a:p>
          <a:p>
            <a:r>
              <a:rPr lang="en-US" altLang="ko-KR" sz="1200"/>
              <a:t>    public String </a:t>
            </a:r>
            <a:r>
              <a:rPr lang="en-US" altLang="ko-KR" sz="1200" err="1"/>
              <a:t>replySample</a:t>
            </a:r>
            <a:r>
              <a:rPr lang="en-US" altLang="ko-KR" sz="1200"/>
              <a:t>(</a:t>
            </a:r>
            <a:r>
              <a:rPr lang="en-US" altLang="ko-KR" sz="1200" err="1"/>
              <a:t>SampleVO</a:t>
            </a:r>
            <a:r>
              <a:rPr lang="en-US" altLang="ko-KR" sz="1200"/>
              <a:t> </a:t>
            </a:r>
            <a:r>
              <a:rPr lang="en-US" altLang="ko-KR" sz="1200" err="1"/>
              <a:t>vo</a:t>
            </a:r>
            <a:r>
              <a:rPr lang="en-US" altLang="ko-KR" sz="1200"/>
              <a:t>) throws Exception {</a:t>
            </a:r>
          </a:p>
          <a:p>
            <a:r>
              <a:rPr lang="en-US" altLang="ko-KR" sz="1200"/>
              <a:t>        return (String)insert("</a:t>
            </a:r>
            <a:r>
              <a:rPr lang="en-US" altLang="ko-KR" sz="1200" err="1"/>
              <a:t>sampleDAO.replySample</a:t>
            </a:r>
            <a:r>
              <a:rPr lang="en-US" altLang="ko-KR" sz="1200"/>
              <a:t>", </a:t>
            </a:r>
            <a:r>
              <a:rPr lang="en-US" altLang="ko-KR" sz="1200" err="1"/>
              <a:t>vo</a:t>
            </a:r>
            <a:r>
              <a:rPr lang="en-US" altLang="ko-KR" sz="1200"/>
              <a:t>);</a:t>
            </a:r>
          </a:p>
          <a:p>
            <a:r>
              <a:rPr lang="en-US" altLang="ko-KR" sz="1200"/>
              <a:t> 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5705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src</a:t>
            </a:r>
            <a:r>
              <a:rPr lang="en-US" altLang="ko-KR" sz="1200"/>
              <a:t>/main/java/</a:t>
            </a:r>
            <a:r>
              <a:rPr lang="en-US" altLang="ko-KR" sz="1200" err="1"/>
              <a:t>egovframework</a:t>
            </a:r>
            <a:r>
              <a:rPr lang="en-US" altLang="ko-KR" sz="1200"/>
              <a:t>/example/sample/service/</a:t>
            </a:r>
            <a:r>
              <a:rPr lang="en-US" altLang="ko-KR" sz="1200" err="1"/>
              <a:t>impl</a:t>
            </a:r>
            <a:r>
              <a:rPr lang="en-US" altLang="ko-KR" sz="1200"/>
              <a:t>/SampleDAO.java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72960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iBatis</a:t>
            </a:r>
            <a:r>
              <a:rPr lang="ko-KR" altLang="en-US" smtClean="0"/>
              <a:t>용</a:t>
            </a:r>
            <a:r>
              <a:rPr lang="en-US" altLang="ko-KR" smtClean="0"/>
              <a:t> </a:t>
            </a:r>
            <a:r>
              <a:rPr lang="ko-KR" altLang="en-US" smtClean="0"/>
              <a:t>쿼리 작성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802" y="1988840"/>
            <a:ext cx="734481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&lt;</a:t>
            </a:r>
            <a:r>
              <a:rPr lang="en-US" altLang="ko-KR" sz="1200" err="1"/>
              <a:t>sqlMap</a:t>
            </a:r>
            <a:r>
              <a:rPr lang="en-US" altLang="ko-KR" sz="1200"/>
              <a:t> namespace="Sample"&gt;</a:t>
            </a:r>
          </a:p>
          <a:p>
            <a:endParaRPr lang="en-US" altLang="ko-KR" sz="1200"/>
          </a:p>
          <a:p>
            <a:r>
              <a:rPr lang="en-US" altLang="ko-KR" sz="1200"/>
              <a:t>	&lt;insert </a:t>
            </a:r>
            <a:r>
              <a:rPr lang="en-US" altLang="ko-KR" sz="1200" b="1">
                <a:solidFill>
                  <a:schemeClr val="tx2"/>
                </a:solidFill>
              </a:rPr>
              <a:t>id="</a:t>
            </a:r>
            <a:r>
              <a:rPr lang="en-US" altLang="ko-KR" sz="1200" b="1" err="1">
                <a:solidFill>
                  <a:schemeClr val="tx2"/>
                </a:solidFill>
              </a:rPr>
              <a:t>sampleDAO.replySample</a:t>
            </a:r>
            <a:r>
              <a:rPr lang="en-US" altLang="ko-KR" sz="1200" b="1">
                <a:solidFill>
                  <a:schemeClr val="tx2"/>
                </a:solidFill>
              </a:rPr>
              <a:t>"</a:t>
            </a:r>
            <a:r>
              <a:rPr lang="en-US" altLang="ko-KR" sz="1200"/>
              <a:t>&gt;</a:t>
            </a:r>
          </a:p>
          <a:p>
            <a:r>
              <a:rPr lang="en-US" altLang="ko-KR" sz="1200"/>
              <a:t>		&lt;![CDATA[</a:t>
            </a:r>
          </a:p>
          <a:p>
            <a:r>
              <a:rPr lang="en-US" altLang="ko-KR" sz="1200"/>
              <a:t>			INSERT INTO SAMPLE </a:t>
            </a:r>
          </a:p>
          <a:p>
            <a:r>
              <a:rPr lang="en-US" altLang="ko-KR" sz="1200"/>
              <a:t>				( ID</a:t>
            </a:r>
          </a:p>
          <a:p>
            <a:r>
              <a:rPr lang="en-US" altLang="ko-KR" sz="1200"/>
              <a:t>				  , UPPER_ID</a:t>
            </a:r>
          </a:p>
          <a:p>
            <a:r>
              <a:rPr lang="en-US" altLang="ko-KR" sz="1200"/>
              <a:t>				  , NAME</a:t>
            </a:r>
          </a:p>
          <a:p>
            <a:r>
              <a:rPr lang="en-US" altLang="ko-KR" sz="1200"/>
              <a:t>				  , DESCRIPTION</a:t>
            </a:r>
          </a:p>
          <a:p>
            <a:r>
              <a:rPr lang="en-US" altLang="ko-KR" sz="1200"/>
              <a:t>				  , USE_YN</a:t>
            </a:r>
          </a:p>
          <a:p>
            <a:r>
              <a:rPr lang="en-US" altLang="ko-KR" sz="1200"/>
              <a:t>				  , REG_USER )</a:t>
            </a:r>
          </a:p>
          <a:p>
            <a:r>
              <a:rPr lang="en-US" altLang="ko-KR" sz="1200"/>
              <a:t>			VALUES ( #id#</a:t>
            </a:r>
          </a:p>
          <a:p>
            <a:r>
              <a:rPr lang="en-US" altLang="ko-KR" sz="1200"/>
              <a:t>			     , #</a:t>
            </a:r>
            <a:r>
              <a:rPr lang="en-US" altLang="ko-KR" sz="1200" err="1"/>
              <a:t>upper_id</a:t>
            </a:r>
            <a:r>
              <a:rPr lang="en-US" altLang="ko-KR" sz="1200"/>
              <a:t>#</a:t>
            </a:r>
          </a:p>
          <a:p>
            <a:r>
              <a:rPr lang="en-US" altLang="ko-KR" sz="1200"/>
              <a:t>				  , #name#</a:t>
            </a:r>
          </a:p>
          <a:p>
            <a:r>
              <a:rPr lang="en-US" altLang="ko-KR" sz="1200"/>
              <a:t>				  , #description#</a:t>
            </a:r>
          </a:p>
          <a:p>
            <a:r>
              <a:rPr lang="en-US" altLang="ko-KR" sz="1200"/>
              <a:t>				  , #</a:t>
            </a:r>
            <a:r>
              <a:rPr lang="en-US" altLang="ko-KR" sz="1200" err="1"/>
              <a:t>useYn</a:t>
            </a:r>
            <a:r>
              <a:rPr lang="en-US" altLang="ko-KR" sz="1200"/>
              <a:t>#</a:t>
            </a:r>
          </a:p>
          <a:p>
            <a:r>
              <a:rPr lang="en-US" altLang="ko-KR" sz="1200"/>
              <a:t>				  , #</a:t>
            </a:r>
            <a:r>
              <a:rPr lang="en-US" altLang="ko-KR" sz="1200" err="1"/>
              <a:t>regUser</a:t>
            </a:r>
            <a:r>
              <a:rPr lang="en-US" altLang="ko-KR" sz="1200"/>
              <a:t># )</a:t>
            </a:r>
          </a:p>
          <a:p>
            <a:r>
              <a:rPr lang="en-US" altLang="ko-KR" sz="1200"/>
              <a:t>		]]&gt;</a:t>
            </a:r>
          </a:p>
          <a:p>
            <a:r>
              <a:rPr lang="en-US" altLang="ko-KR" sz="1200"/>
              <a:t>	&lt;/insert</a:t>
            </a:r>
            <a:r>
              <a:rPr lang="en-US" altLang="ko-KR" sz="1200" smtClean="0"/>
              <a:t>&gt;</a:t>
            </a:r>
          </a:p>
          <a:p>
            <a:endParaRPr lang="en-US" altLang="ko-KR" sz="1200"/>
          </a:p>
          <a:p>
            <a:r>
              <a:rPr lang="ko-KR" altLang="en-US" sz="1200" smtClean="0"/>
              <a:t>이하 생략 </a:t>
            </a:r>
            <a:r>
              <a:rPr lang="en-US" altLang="ko-KR" sz="1200" smtClean="0"/>
              <a:t>… 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6519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src</a:t>
            </a:r>
            <a:r>
              <a:rPr lang="en-US" altLang="ko-KR" sz="1200"/>
              <a:t>/main/resources/</a:t>
            </a:r>
            <a:r>
              <a:rPr lang="en-US" altLang="ko-KR" sz="1200" err="1"/>
              <a:t>egovframework</a:t>
            </a:r>
            <a:r>
              <a:rPr lang="en-US" altLang="ko-KR" sz="1200"/>
              <a:t>/</a:t>
            </a:r>
            <a:r>
              <a:rPr lang="en-US" altLang="ko-KR" sz="1200" err="1"/>
              <a:t>sqlmap</a:t>
            </a:r>
            <a:r>
              <a:rPr lang="en-US" altLang="ko-KR" sz="1200"/>
              <a:t>/example/sample/EgovSample_Sample_SQL.xml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5241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04056"/>
          </a:xfrm>
        </p:spPr>
        <p:txBody>
          <a:bodyPr/>
          <a:lstStyle/>
          <a:p>
            <a:r>
              <a:rPr lang="en-US" altLang="ko-KR" smtClean="0"/>
              <a:t>Service </a:t>
            </a:r>
            <a:r>
              <a:rPr lang="ko-KR" altLang="en-US" smtClean="0"/>
              <a:t>인터페이스</a:t>
            </a:r>
            <a:r>
              <a:rPr lang="en-US" altLang="ko-KR" smtClean="0"/>
              <a:t>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424936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2"/>
                </a:solidFill>
              </a:rPr>
              <a:t>@Service("</a:t>
            </a:r>
            <a:r>
              <a:rPr lang="en-US" altLang="ko-KR" sz="1400" b="1" err="1">
                <a:solidFill>
                  <a:schemeClr val="tx2"/>
                </a:solidFill>
              </a:rPr>
              <a:t>sampleService</a:t>
            </a:r>
            <a:r>
              <a:rPr lang="en-US" altLang="ko-KR" sz="1400" b="1">
                <a:solidFill>
                  <a:schemeClr val="tx2"/>
                </a:solidFill>
              </a:rPr>
              <a:t>")</a:t>
            </a:r>
          </a:p>
          <a:p>
            <a:r>
              <a:rPr lang="en-US" altLang="ko-KR" sz="1200"/>
              <a:t>public class </a:t>
            </a:r>
            <a:r>
              <a:rPr lang="en-US" altLang="ko-KR" sz="1200" err="1"/>
              <a:t>EgovSampleServiceImpl</a:t>
            </a:r>
            <a:r>
              <a:rPr lang="en-US" altLang="ko-KR" sz="1200"/>
              <a:t> </a:t>
            </a:r>
            <a:r>
              <a:rPr lang="en-US" altLang="ko-KR" sz="1400" b="1">
                <a:solidFill>
                  <a:schemeClr val="tx2"/>
                </a:solidFill>
              </a:rPr>
              <a:t>extends </a:t>
            </a:r>
            <a:r>
              <a:rPr lang="en-US" altLang="ko-KR" sz="1400" b="1" err="1">
                <a:solidFill>
                  <a:schemeClr val="tx2"/>
                </a:solidFill>
              </a:rPr>
              <a:t>EgovAbstractServiceImpl</a:t>
            </a:r>
            <a:r>
              <a:rPr lang="en-US" altLang="ko-KR" sz="1400" b="1">
                <a:solidFill>
                  <a:schemeClr val="tx2"/>
                </a:solidFill>
              </a:rPr>
              <a:t> implements </a:t>
            </a:r>
            <a:r>
              <a:rPr lang="en-US" altLang="ko-KR" sz="1400" b="1" err="1">
                <a:solidFill>
                  <a:schemeClr val="tx2"/>
                </a:solidFill>
              </a:rPr>
              <a:t>EgovSampleService</a:t>
            </a:r>
            <a:r>
              <a:rPr lang="en-US" altLang="ko-KR" sz="1400" b="1">
                <a:solidFill>
                  <a:schemeClr val="tx2"/>
                </a:solidFill>
              </a:rPr>
              <a:t> </a:t>
            </a:r>
            <a:r>
              <a:rPr lang="en-US" altLang="ko-KR" sz="1200"/>
              <a:t>{</a:t>
            </a:r>
          </a:p>
          <a:p>
            <a:r>
              <a:rPr lang="pt-BR" altLang="ko-KR" sz="1200"/>
              <a:t>	</a:t>
            </a:r>
            <a:endParaRPr lang="pt-BR" altLang="ko-KR" sz="1200" smtClean="0"/>
          </a:p>
          <a:p>
            <a:r>
              <a:rPr lang="pt-BR" altLang="ko-KR" sz="1200" b="1">
                <a:solidFill>
                  <a:schemeClr val="tx2"/>
                </a:solidFill>
              </a:rPr>
              <a:t>	</a:t>
            </a:r>
            <a:r>
              <a:rPr lang="pt-BR" altLang="ko-KR" sz="1400" b="1" smtClean="0">
                <a:solidFill>
                  <a:schemeClr val="tx2"/>
                </a:solidFill>
              </a:rPr>
              <a:t>@</a:t>
            </a:r>
            <a:r>
              <a:rPr lang="pt-BR" altLang="ko-KR" sz="1400" b="1">
                <a:solidFill>
                  <a:schemeClr val="tx2"/>
                </a:solidFill>
              </a:rPr>
              <a:t>Resource(name="sampleDAO")</a:t>
            </a:r>
          </a:p>
          <a:p>
            <a:r>
              <a:rPr lang="pt-BR" altLang="ko-KR" sz="1200"/>
              <a:t>	private SampleDAO </a:t>
            </a:r>
            <a:r>
              <a:rPr lang="pt-BR" altLang="ko-KR" sz="1200" smtClean="0"/>
              <a:t>sampleDAO;</a:t>
            </a:r>
          </a:p>
          <a:p>
            <a:r>
              <a:rPr lang="pt-BR" altLang="ko-KR" sz="1200"/>
              <a:t> </a:t>
            </a:r>
            <a:endParaRPr lang="pt-BR" altLang="ko-KR" sz="1200" smtClean="0"/>
          </a:p>
          <a:p>
            <a:r>
              <a:rPr lang="pt-BR" altLang="ko-KR" sz="1200"/>
              <a:t>	</a:t>
            </a:r>
            <a:r>
              <a:rPr lang="pt-BR" altLang="ko-KR" sz="1200" smtClean="0"/>
              <a:t>/** </a:t>
            </a:r>
            <a:r>
              <a:rPr lang="ko-KR" altLang="en-US" sz="1200" smtClean="0"/>
              <a:t>전자정부 </a:t>
            </a:r>
            <a:r>
              <a:rPr lang="pt-BR" altLang="ko-KR" sz="1200" smtClean="0"/>
              <a:t>ID </a:t>
            </a:r>
            <a:r>
              <a:rPr lang="pt-BR" altLang="ko-KR" sz="1200"/>
              <a:t>Generation */</a:t>
            </a:r>
          </a:p>
          <a:p>
            <a:r>
              <a:rPr lang="pt-BR" altLang="ko-KR" sz="1200"/>
              <a:t>    </a:t>
            </a:r>
            <a:r>
              <a:rPr lang="pt-BR" altLang="ko-KR" sz="1200" smtClean="0"/>
              <a:t>	@</a:t>
            </a:r>
            <a:r>
              <a:rPr lang="pt-BR" altLang="ko-KR" sz="1200"/>
              <a:t>Resource(name="egovIdGnrService")</a:t>
            </a:r>
          </a:p>
          <a:p>
            <a:r>
              <a:rPr lang="pt-BR" altLang="ko-KR" sz="1200"/>
              <a:t>    </a:t>
            </a:r>
            <a:r>
              <a:rPr lang="pt-BR" altLang="ko-KR" sz="1200" smtClean="0"/>
              <a:t>	private </a:t>
            </a:r>
            <a:r>
              <a:rPr lang="pt-BR" altLang="ko-KR" sz="1200"/>
              <a:t>EgovIdGnrService egovIdGnrService</a:t>
            </a:r>
            <a:endParaRPr lang="pt-BR" altLang="ko-KR" sz="1200" smtClean="0"/>
          </a:p>
          <a:p>
            <a:endParaRPr lang="en-US" altLang="ko-KR" sz="1200"/>
          </a:p>
          <a:p>
            <a:r>
              <a:rPr lang="en-US" altLang="ko-KR" sz="1200"/>
              <a:t>	public String </a:t>
            </a:r>
            <a:r>
              <a:rPr lang="en-US" altLang="ko-KR" sz="1200" err="1"/>
              <a:t>replySample</a:t>
            </a:r>
            <a:r>
              <a:rPr lang="en-US" altLang="ko-KR" sz="1200"/>
              <a:t>(</a:t>
            </a:r>
            <a:r>
              <a:rPr lang="en-US" altLang="ko-KR" sz="1200" err="1"/>
              <a:t>SampleVO</a:t>
            </a:r>
            <a:r>
              <a:rPr lang="en-US" altLang="ko-KR" sz="1200"/>
              <a:t> </a:t>
            </a:r>
            <a:r>
              <a:rPr lang="en-US" altLang="ko-KR" sz="1200" err="1"/>
              <a:t>vo</a:t>
            </a:r>
            <a:r>
              <a:rPr lang="en-US" altLang="ko-KR" sz="1200"/>
              <a:t>) throws Exception {</a:t>
            </a:r>
          </a:p>
          <a:p>
            <a:r>
              <a:rPr lang="en-US" altLang="ko-KR" sz="1200" smtClean="0"/>
              <a:t>	    </a:t>
            </a:r>
            <a:r>
              <a:rPr lang="en-US" altLang="ko-KR" sz="1200"/>
              <a:t>	</a:t>
            </a:r>
            <a:r>
              <a:rPr lang="en-US" altLang="ko-KR" sz="1200" err="1"/>
              <a:t>LOGGER.debug</a:t>
            </a:r>
            <a:r>
              <a:rPr lang="en-US" altLang="ko-KR" sz="1200"/>
              <a:t>(</a:t>
            </a:r>
            <a:r>
              <a:rPr lang="en-US" altLang="ko-KR" sz="1200" err="1"/>
              <a:t>vo.toString</a:t>
            </a:r>
            <a:r>
              <a:rPr lang="en-US" altLang="ko-KR" sz="1200"/>
              <a:t>());</a:t>
            </a:r>
          </a:p>
          <a:p>
            <a:endParaRPr lang="en-US" altLang="ko-KR" sz="1200"/>
          </a:p>
          <a:p>
            <a:r>
              <a:rPr lang="en-US" altLang="ko-KR" sz="1200"/>
              <a:t>    	</a:t>
            </a:r>
            <a:r>
              <a:rPr lang="en-US" altLang="ko-KR" sz="1200" smtClean="0"/>
              <a:t>	</a:t>
            </a:r>
            <a:r>
              <a:rPr lang="en-US" altLang="ko-KR" sz="1200" err="1" smtClean="0"/>
              <a:t>vo.setUpper_id</a:t>
            </a:r>
            <a:r>
              <a:rPr lang="en-US" altLang="ko-KR" sz="1200" smtClean="0"/>
              <a:t>(</a:t>
            </a:r>
            <a:r>
              <a:rPr lang="en-US" altLang="ko-KR" sz="1200" err="1" smtClean="0"/>
              <a:t>vo.getId</a:t>
            </a:r>
            <a:r>
              <a:rPr lang="en-US" altLang="ko-KR" sz="1200"/>
              <a:t>());</a:t>
            </a:r>
          </a:p>
          <a:p>
            <a:endParaRPr lang="en-US" altLang="ko-KR" sz="1200"/>
          </a:p>
          <a:p>
            <a:r>
              <a:rPr lang="en-US" altLang="ko-KR" sz="1200"/>
              <a:t>    	</a:t>
            </a:r>
            <a:r>
              <a:rPr lang="en-US" altLang="ko-KR" sz="1200" smtClean="0"/>
              <a:t>	/** </a:t>
            </a:r>
            <a:r>
              <a:rPr lang="en-US" altLang="ko-KR" sz="1200"/>
              <a:t>ID Generation Service */</a:t>
            </a:r>
          </a:p>
          <a:p>
            <a:r>
              <a:rPr lang="en-US" altLang="ko-KR" sz="1200"/>
              <a:t>    	</a:t>
            </a:r>
            <a:r>
              <a:rPr lang="en-US" altLang="ko-KR" sz="1200" smtClean="0"/>
              <a:t>	String </a:t>
            </a:r>
            <a:r>
              <a:rPr lang="en-US" altLang="ko-KR" sz="1200"/>
              <a:t>id = </a:t>
            </a:r>
            <a:r>
              <a:rPr lang="en-US" altLang="ko-KR" sz="1200" err="1"/>
              <a:t>egovIdGnrService.getNextStringId</a:t>
            </a:r>
            <a:r>
              <a:rPr lang="en-US" altLang="ko-KR" sz="1200"/>
              <a:t>();</a:t>
            </a:r>
          </a:p>
          <a:p>
            <a:r>
              <a:rPr lang="en-US" altLang="ko-KR" sz="1200"/>
              <a:t>    	</a:t>
            </a:r>
            <a:r>
              <a:rPr lang="en-US" altLang="ko-KR" sz="1200" smtClean="0"/>
              <a:t>	</a:t>
            </a:r>
            <a:r>
              <a:rPr lang="en-US" altLang="ko-KR" sz="1200" err="1" smtClean="0"/>
              <a:t>vo.setId</a:t>
            </a:r>
            <a:r>
              <a:rPr lang="en-US" altLang="ko-KR" sz="1200" smtClean="0"/>
              <a:t>(id</a:t>
            </a:r>
            <a:r>
              <a:rPr lang="en-US" altLang="ko-KR" sz="1200"/>
              <a:t>);</a:t>
            </a:r>
          </a:p>
          <a:p>
            <a:r>
              <a:rPr lang="en-US" altLang="ko-KR" sz="1200"/>
              <a:t>    	</a:t>
            </a:r>
            <a:r>
              <a:rPr lang="en-US" altLang="ko-KR" sz="1200" smtClean="0"/>
              <a:t>	</a:t>
            </a:r>
            <a:r>
              <a:rPr lang="en-US" altLang="ko-KR" sz="1200" err="1" smtClean="0"/>
              <a:t>LOGGER.debug</a:t>
            </a:r>
            <a:r>
              <a:rPr lang="en-US" altLang="ko-KR" sz="1200" smtClean="0"/>
              <a:t>(</a:t>
            </a:r>
            <a:r>
              <a:rPr lang="en-US" altLang="ko-KR" sz="1200" err="1" smtClean="0"/>
              <a:t>vo.toString</a:t>
            </a:r>
            <a:r>
              <a:rPr lang="en-US" altLang="ko-KR" sz="1200"/>
              <a:t>());</a:t>
            </a:r>
          </a:p>
          <a:p>
            <a:endParaRPr lang="en-US" altLang="ko-KR" sz="1200"/>
          </a:p>
          <a:p>
            <a:r>
              <a:rPr lang="en-US" altLang="ko-KR" sz="1200"/>
              <a:t>    	</a:t>
            </a:r>
            <a:r>
              <a:rPr lang="en-US" altLang="ko-KR" sz="1200" smtClean="0"/>
              <a:t>	</a:t>
            </a:r>
            <a:r>
              <a:rPr lang="en-US" altLang="ko-KR" sz="1200" err="1" smtClean="0"/>
              <a:t>sampleDAO.replySample</a:t>
            </a:r>
            <a:r>
              <a:rPr lang="en-US" altLang="ko-KR" sz="1200" smtClean="0"/>
              <a:t>(</a:t>
            </a:r>
            <a:r>
              <a:rPr lang="en-US" altLang="ko-KR" sz="1200" err="1" smtClean="0"/>
              <a:t>vo</a:t>
            </a:r>
            <a:r>
              <a:rPr lang="en-US" altLang="ko-KR" sz="1200"/>
              <a:t>);</a:t>
            </a:r>
          </a:p>
          <a:p>
            <a:r>
              <a:rPr lang="en-US" altLang="ko-KR" sz="1200"/>
              <a:t>       </a:t>
            </a:r>
            <a:r>
              <a:rPr lang="en-US" altLang="ko-KR" sz="1200" smtClean="0"/>
              <a:t>		return </a:t>
            </a:r>
            <a:r>
              <a:rPr lang="en-US" altLang="ko-KR" sz="1200"/>
              <a:t>id;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}</a:t>
            </a:r>
          </a:p>
          <a:p>
            <a:endParaRPr lang="en-US" altLang="ko-KR" sz="1200"/>
          </a:p>
          <a:p>
            <a:r>
              <a:rPr lang="en-US" altLang="ko-KR" sz="1200" smtClean="0"/>
              <a:t>… </a:t>
            </a:r>
            <a:r>
              <a:rPr lang="ko-KR" altLang="en-US" sz="1200" smtClean="0"/>
              <a:t>이하 생략 </a:t>
            </a:r>
            <a:endParaRPr lang="en-US" altLang="ko-KR" sz="1200"/>
          </a:p>
        </p:txBody>
      </p:sp>
      <p:sp>
        <p:nvSpPr>
          <p:cNvPr id="5" name="TextBox 4"/>
          <p:cNvSpPr txBox="1"/>
          <p:nvPr/>
        </p:nvSpPr>
        <p:spPr>
          <a:xfrm>
            <a:off x="357099" y="1340768"/>
            <a:ext cx="6519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src</a:t>
            </a:r>
            <a:r>
              <a:rPr lang="en-US" altLang="ko-KR" sz="1200"/>
              <a:t>/main/java/</a:t>
            </a:r>
            <a:r>
              <a:rPr lang="en-US" altLang="ko-KR" sz="1200" err="1"/>
              <a:t>egovframework</a:t>
            </a:r>
            <a:r>
              <a:rPr lang="en-US" altLang="ko-KR" sz="1200"/>
              <a:t>/example/sample/service/</a:t>
            </a:r>
            <a:r>
              <a:rPr lang="en-US" altLang="ko-KR" sz="1200" err="1"/>
              <a:t>impl</a:t>
            </a:r>
            <a:r>
              <a:rPr lang="en-US" altLang="ko-KR" sz="1200"/>
              <a:t>/EgovSampleServiceImpl.java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13896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smtClean="0"/>
              <a:t>Controller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458064"/>
            <a:ext cx="8424936" cy="51090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2"/>
                </a:solidFill>
              </a:rPr>
              <a:t>@Controller</a:t>
            </a:r>
          </a:p>
          <a:p>
            <a:r>
              <a:rPr lang="en-US" altLang="ko-KR" sz="1400" b="1">
                <a:solidFill>
                  <a:schemeClr val="tx2"/>
                </a:solidFill>
              </a:rPr>
              <a:t>@</a:t>
            </a:r>
            <a:r>
              <a:rPr lang="en-US" altLang="ko-KR" sz="1400" b="1" err="1">
                <a:solidFill>
                  <a:schemeClr val="tx2"/>
                </a:solidFill>
              </a:rPr>
              <a:t>SessionAttributes</a:t>
            </a:r>
            <a:r>
              <a:rPr lang="en-US" altLang="ko-KR" sz="1400" b="1">
                <a:solidFill>
                  <a:schemeClr val="tx2"/>
                </a:solidFill>
              </a:rPr>
              <a:t>(types = </a:t>
            </a:r>
            <a:r>
              <a:rPr lang="en-US" altLang="ko-KR" sz="1400" b="1" err="1">
                <a:solidFill>
                  <a:schemeClr val="tx2"/>
                </a:solidFill>
              </a:rPr>
              <a:t>SampleVO.class</a:t>
            </a:r>
            <a:r>
              <a:rPr lang="en-US" altLang="ko-KR" sz="1400" b="1">
                <a:solidFill>
                  <a:schemeClr val="tx2"/>
                </a:solidFill>
              </a:rPr>
              <a:t>)</a:t>
            </a:r>
          </a:p>
          <a:p>
            <a:r>
              <a:rPr lang="en-US" altLang="ko-KR" sz="1400"/>
              <a:t>public class </a:t>
            </a:r>
            <a:r>
              <a:rPr lang="en-US" altLang="ko-KR" sz="1400" err="1"/>
              <a:t>EgovSampleController</a:t>
            </a:r>
            <a:r>
              <a:rPr lang="en-US" altLang="ko-KR" sz="1400"/>
              <a:t> </a:t>
            </a:r>
            <a:r>
              <a:rPr lang="en-US" altLang="ko-KR" sz="1400" smtClean="0"/>
              <a:t>{</a:t>
            </a:r>
          </a:p>
          <a:p>
            <a:r>
              <a:rPr lang="pt-BR" altLang="ko-KR" sz="1200" b="1">
                <a:solidFill>
                  <a:schemeClr val="tx2"/>
                </a:solidFill>
              </a:rPr>
              <a:t>	</a:t>
            </a:r>
            <a:r>
              <a:rPr lang="pt-BR" altLang="ko-KR" sz="1400" b="1">
                <a:solidFill>
                  <a:schemeClr val="tx2"/>
                </a:solidFill>
              </a:rPr>
              <a:t>@Resource(name = "sampleService")</a:t>
            </a:r>
          </a:p>
          <a:p>
            <a:r>
              <a:rPr lang="pt-BR" altLang="ko-KR" sz="1200" b="1">
                <a:solidFill>
                  <a:schemeClr val="tx2"/>
                </a:solidFill>
              </a:rPr>
              <a:t>	</a:t>
            </a:r>
            <a:r>
              <a:rPr lang="pt-BR" altLang="ko-KR" sz="1200"/>
              <a:t>private EgovSampleService </a:t>
            </a:r>
            <a:r>
              <a:rPr lang="pt-BR" altLang="ko-KR" sz="1200" smtClean="0"/>
              <a:t>sampleService;</a:t>
            </a:r>
          </a:p>
          <a:p>
            <a:r>
              <a:rPr lang="pt-BR" altLang="ko-KR" sz="1200" smtClean="0"/>
              <a:t> </a:t>
            </a:r>
          </a:p>
          <a:p>
            <a:r>
              <a:rPr lang="pt-BR" altLang="ko-KR" sz="1200"/>
              <a:t>	</a:t>
            </a:r>
            <a:r>
              <a:rPr lang="pt-BR" altLang="ko-KR" sz="1400" b="1">
                <a:solidFill>
                  <a:schemeClr val="tx2"/>
                </a:solidFill>
              </a:rPr>
              <a:t>@RequestMapping("/sample/replySample.do")</a:t>
            </a:r>
          </a:p>
          <a:p>
            <a:r>
              <a:rPr lang="pt-BR" altLang="ko-KR" sz="1200"/>
              <a:t>	public String replySample(</a:t>
            </a:r>
          </a:p>
          <a:p>
            <a:r>
              <a:rPr lang="pt-BR" altLang="ko-KR" sz="1200"/>
              <a:t>		</a:t>
            </a:r>
            <a:r>
              <a:rPr lang="pt-BR" altLang="ko-KR" sz="1400" b="1" smtClean="0">
                <a:solidFill>
                  <a:schemeClr val="tx2"/>
                </a:solidFill>
              </a:rPr>
              <a:t>@</a:t>
            </a:r>
            <a:r>
              <a:rPr lang="pt-BR" altLang="ko-KR" sz="1400" b="1">
                <a:solidFill>
                  <a:schemeClr val="tx2"/>
                </a:solidFill>
              </a:rPr>
              <a:t>RequestParam</a:t>
            </a:r>
            <a:r>
              <a:rPr lang="pt-BR" altLang="ko-KR" sz="1200"/>
              <a:t>("selectedId") String id,</a:t>
            </a:r>
          </a:p>
          <a:p>
            <a:r>
              <a:rPr lang="pt-BR" altLang="ko-KR" sz="1200"/>
              <a:t>		</a:t>
            </a:r>
            <a:r>
              <a:rPr lang="pt-BR" altLang="ko-KR" sz="1400" b="1" smtClean="0">
                <a:solidFill>
                  <a:schemeClr val="tx2"/>
                </a:solidFill>
              </a:rPr>
              <a:t>@</a:t>
            </a:r>
            <a:r>
              <a:rPr lang="pt-BR" altLang="ko-KR" sz="1400" b="1">
                <a:solidFill>
                  <a:schemeClr val="tx2"/>
                </a:solidFill>
              </a:rPr>
              <a:t>ModelAttribute</a:t>
            </a:r>
            <a:r>
              <a:rPr lang="pt-BR" altLang="ko-KR" sz="1200"/>
              <a:t>("searchVO") SampleDefaultVO searchVO, SampleVO sampleVO,</a:t>
            </a:r>
          </a:p>
          <a:p>
            <a:r>
              <a:rPr lang="pt-BR" altLang="ko-KR" sz="1200"/>
              <a:t>		</a:t>
            </a:r>
            <a:r>
              <a:rPr lang="pt-BR" altLang="ko-KR" sz="1200" smtClean="0"/>
              <a:t>BindingResult </a:t>
            </a:r>
            <a:r>
              <a:rPr lang="pt-BR" altLang="ko-KR" sz="1200"/>
              <a:t>bindingResult, Model model, SessionStatus status)</a:t>
            </a:r>
          </a:p>
          <a:p>
            <a:r>
              <a:rPr lang="pt-BR" altLang="ko-KR" sz="1200"/>
              <a:t>		</a:t>
            </a:r>
            <a:r>
              <a:rPr lang="pt-BR" altLang="ko-KR" sz="1200" smtClean="0"/>
              <a:t>throws </a:t>
            </a:r>
            <a:r>
              <a:rPr lang="pt-BR" altLang="ko-KR" sz="1200"/>
              <a:t>Exception {</a:t>
            </a:r>
          </a:p>
          <a:p>
            <a:endParaRPr lang="pt-BR" altLang="ko-KR" sz="1200"/>
          </a:p>
          <a:p>
            <a:r>
              <a:rPr lang="pt-BR" altLang="ko-KR" sz="1200"/>
              <a:t>		// Server-Side Validation</a:t>
            </a:r>
          </a:p>
          <a:p>
            <a:r>
              <a:rPr lang="pt-BR" altLang="ko-KR" sz="1200"/>
              <a:t>		beanValidator.validate(sampleVO, bindingResult);</a:t>
            </a:r>
          </a:p>
          <a:p>
            <a:r>
              <a:rPr lang="pt-BR" altLang="ko-KR" sz="1200"/>
              <a:t>		if (bindingResult.hasErrors()) {</a:t>
            </a:r>
          </a:p>
          <a:p>
            <a:r>
              <a:rPr lang="pt-BR" altLang="ko-KR" sz="1200"/>
              <a:t>			model.addAttribute("sampleVO", sampleVO);</a:t>
            </a:r>
          </a:p>
          <a:p>
            <a:r>
              <a:rPr lang="pt-BR" altLang="ko-KR" sz="1200"/>
              <a:t>			return selectSampleView(id, searchVO, model);</a:t>
            </a:r>
          </a:p>
          <a:p>
            <a:r>
              <a:rPr lang="pt-BR" altLang="ko-KR" sz="1200"/>
              <a:t>		}</a:t>
            </a:r>
          </a:p>
          <a:p>
            <a:endParaRPr lang="pt-BR" altLang="ko-KR" sz="1200"/>
          </a:p>
          <a:p>
            <a:r>
              <a:rPr lang="pt-BR" altLang="ko-KR" sz="1200"/>
              <a:t>		sampleService.replySample(sampleVO);</a:t>
            </a:r>
          </a:p>
          <a:p>
            <a:r>
              <a:rPr lang="pt-BR" altLang="ko-KR" sz="1200"/>
              <a:t>		status.setComplete();</a:t>
            </a:r>
          </a:p>
          <a:p>
            <a:r>
              <a:rPr lang="pt-BR" altLang="ko-KR" sz="1200"/>
              <a:t>       </a:t>
            </a:r>
            <a:r>
              <a:rPr lang="pt-BR" altLang="ko-KR" sz="1200" smtClean="0"/>
              <a:t>		return </a:t>
            </a:r>
            <a:r>
              <a:rPr lang="pt-BR" altLang="ko-KR" sz="1200"/>
              <a:t>selectSampleView(id, searchVO, model);</a:t>
            </a:r>
          </a:p>
          <a:p>
            <a:r>
              <a:rPr lang="pt-BR" altLang="ko-KR" sz="1200"/>
              <a:t>	}</a:t>
            </a:r>
            <a:endParaRPr lang="en-US" altLang="ko-KR" sz="1200"/>
          </a:p>
          <a:p>
            <a:r>
              <a:rPr lang="en-US" altLang="ko-KR" sz="1200" smtClean="0"/>
              <a:t>… </a:t>
            </a:r>
            <a:r>
              <a:rPr lang="ko-KR" altLang="en-US" sz="1200" smtClean="0"/>
              <a:t>이하 생략</a:t>
            </a:r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357099" y="1165688"/>
            <a:ext cx="569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src</a:t>
            </a:r>
            <a:r>
              <a:rPr lang="en-US" altLang="ko-KR" sz="1200"/>
              <a:t>/main/java/</a:t>
            </a:r>
            <a:r>
              <a:rPr lang="en-US" altLang="ko-KR" sz="1200" err="1"/>
              <a:t>egovframework</a:t>
            </a:r>
            <a:r>
              <a:rPr lang="en-US" altLang="ko-KR" sz="1200"/>
              <a:t>/example/sample/web/EgovSampleController.java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35811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Validator Unicode </a:t>
            </a:r>
            <a:r>
              <a:rPr lang="ko-KR" altLang="en-US" smtClean="0"/>
              <a:t>메시지 정의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042845"/>
            <a:ext cx="842493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# validator check #</a:t>
            </a:r>
          </a:p>
          <a:p>
            <a:r>
              <a:rPr lang="en-US" altLang="ko-KR" sz="1400"/>
              <a:t>title.sample.name=\uc81c\ubaa9</a:t>
            </a:r>
          </a:p>
          <a:p>
            <a:r>
              <a:rPr lang="en-US" altLang="ko-KR" sz="1400" err="1"/>
              <a:t>title.sample.description</a:t>
            </a:r>
            <a:r>
              <a:rPr lang="en-US" altLang="ko-KR" sz="1400"/>
              <a:t>=\ub0b4\uc6a9</a:t>
            </a:r>
          </a:p>
          <a:p>
            <a:r>
              <a:rPr lang="en-US" altLang="ko-KR" sz="1400" err="1"/>
              <a:t>title.sample.regUser</a:t>
            </a:r>
            <a:r>
              <a:rPr lang="en-US" altLang="ko-KR" sz="1400"/>
              <a:t>=\ub4f1\ub85d\uc790</a:t>
            </a:r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395536" y="1609055"/>
            <a:ext cx="84249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err="1"/>
              <a:t>src</a:t>
            </a:r>
            <a:r>
              <a:rPr lang="en-US" altLang="ko-KR" sz="1400"/>
              <a:t>/main/resources/</a:t>
            </a:r>
            <a:r>
              <a:rPr lang="en-US" altLang="ko-KR" sz="1400" err="1"/>
              <a:t>egovframework</a:t>
            </a:r>
            <a:r>
              <a:rPr lang="en-US" altLang="ko-KR" sz="1400"/>
              <a:t>/message/message-</a:t>
            </a:r>
            <a:r>
              <a:rPr lang="en-US" altLang="ko-KR" sz="1400" err="1"/>
              <a:t>common_ko.properties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1541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개발환경 설치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7388821" cy="4910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96952"/>
            <a:ext cx="5821544" cy="32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 소스 적용방법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09055"/>
            <a:ext cx="842493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다운로드 </a:t>
            </a:r>
            <a:r>
              <a:rPr lang="en-US" altLang="ko-KR" sz="1400" smtClean="0"/>
              <a:t>: </a:t>
            </a:r>
            <a:r>
              <a:rPr lang="en-US" altLang="ko-KR" sz="1400" err="1" smtClean="0"/>
              <a:t>git</a:t>
            </a:r>
            <a:r>
              <a:rPr lang="en-US" altLang="ko-KR" sz="1400" smtClean="0"/>
              <a:t> clone </a:t>
            </a:r>
            <a:r>
              <a:rPr lang="en-US" altLang="ko-KR" sz="1400" smtClean="0">
                <a:hlinkClick r:id="rId2"/>
              </a:rPr>
              <a:t>https</a:t>
            </a:r>
            <a:r>
              <a:rPr lang="en-US" altLang="ko-KR" sz="1400">
                <a:hlinkClick r:id="rId2"/>
              </a:rPr>
              <a:t>://</a:t>
            </a:r>
            <a:r>
              <a:rPr lang="en-US" altLang="ko-KR" sz="1400" smtClean="0">
                <a:hlinkClick r:id="rId2"/>
              </a:rPr>
              <a:t>github.com/ezsimple/EGOVTEST.git</a:t>
            </a:r>
            <a:endParaRPr lang="en-US" altLang="ko-KR" sz="1400" smtClean="0"/>
          </a:p>
          <a:p>
            <a:r>
              <a:rPr lang="ko-KR" altLang="en-US" sz="1400" smtClean="0"/>
              <a:t>이클립스 </a:t>
            </a:r>
            <a:r>
              <a:rPr lang="en-US" altLang="ko-KR" sz="1400" smtClean="0"/>
              <a:t>: File&gt;Import&gt;Maven&gt;Existing Maven Projects</a:t>
            </a:r>
          </a:p>
          <a:p>
            <a:r>
              <a:rPr lang="en-US" altLang="ko-KR" sz="1400" smtClean="0"/>
              <a:t>Maven </a:t>
            </a:r>
            <a:r>
              <a:rPr lang="ko-KR" altLang="en-US" sz="1400" smtClean="0"/>
              <a:t>수정 </a:t>
            </a:r>
            <a:r>
              <a:rPr lang="en-US" altLang="ko-KR" sz="1400" smtClean="0"/>
              <a:t>: pom.xml (</a:t>
            </a:r>
            <a:r>
              <a:rPr lang="ko-KR" altLang="en-US" sz="1400" smtClean="0"/>
              <a:t>오라클 </a:t>
            </a:r>
            <a:r>
              <a:rPr lang="en-US" altLang="ko-KR" sz="1400" smtClean="0"/>
              <a:t>ojdbc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) </a:t>
            </a:r>
            <a:r>
              <a:rPr lang="ko-KR" altLang="en-US" sz="1400" smtClean="0"/>
              <a:t>이후 </a:t>
            </a:r>
            <a:r>
              <a:rPr lang="en-US" altLang="ko-KR" sz="1400" smtClean="0"/>
              <a:t>Project&gt;Maven Updates </a:t>
            </a:r>
            <a:r>
              <a:rPr lang="ko-KR" altLang="en-US" sz="1400" smtClean="0"/>
              <a:t>실행</a:t>
            </a:r>
            <a:endParaRPr lang="en-US" altLang="ko-KR" sz="1400" smtClean="0"/>
          </a:p>
          <a:p>
            <a:r>
              <a:rPr lang="ko-KR" altLang="en-US" sz="1400" err="1" smtClean="0"/>
              <a:t>프로퍼티</a:t>
            </a:r>
            <a:r>
              <a:rPr lang="ko-KR" altLang="en-US" sz="1400" smtClean="0"/>
              <a:t> 수정 </a:t>
            </a:r>
            <a:r>
              <a:rPr lang="en-US" altLang="ko-KR" sz="1400"/>
              <a:t>: </a:t>
            </a:r>
            <a:r>
              <a:rPr lang="en-US" altLang="ko-KR" sz="1400" err="1"/>
              <a:t>src</a:t>
            </a:r>
            <a:r>
              <a:rPr lang="en-US" altLang="ko-KR" sz="1400"/>
              <a:t>/main/resources/</a:t>
            </a:r>
            <a:r>
              <a:rPr lang="en-US" altLang="ko-KR" sz="1400" err="1"/>
              <a:t>egovframework</a:t>
            </a:r>
            <a:r>
              <a:rPr lang="en-US" altLang="ko-KR" sz="1400"/>
              <a:t>/</a:t>
            </a:r>
            <a:r>
              <a:rPr lang="en-US" altLang="ko-KR" sz="1400" err="1"/>
              <a:t>egovProps</a:t>
            </a:r>
            <a:r>
              <a:rPr lang="en-US" altLang="ko-KR" sz="1400"/>
              <a:t>/</a:t>
            </a:r>
            <a:r>
              <a:rPr lang="en-US" altLang="ko-KR" sz="1400" err="1"/>
              <a:t>globals.properties</a:t>
            </a:r>
            <a:endParaRPr lang="en-US" altLang="ko-KR" sz="1400" smtClean="0"/>
          </a:p>
          <a:p>
            <a:r>
              <a:rPr lang="ko-KR" altLang="en-US" sz="1400" smtClean="0"/>
              <a:t>테이블 생성 </a:t>
            </a:r>
            <a:r>
              <a:rPr lang="en-US" altLang="ko-KR" sz="1400" smtClean="0"/>
              <a:t>: </a:t>
            </a:r>
            <a:r>
              <a:rPr lang="en-US" altLang="ko-KR" sz="1400"/>
              <a:t>DATABASE/</a:t>
            </a:r>
            <a:r>
              <a:rPr lang="en-US" altLang="ko-KR" sz="1400" err="1"/>
              <a:t>ddl_oracle.sql</a:t>
            </a:r>
            <a:r>
              <a:rPr lang="en-US" altLang="ko-KR" sz="1400"/>
              <a:t> </a:t>
            </a:r>
            <a:r>
              <a:rPr lang="en-US" altLang="ko-KR" sz="1400" smtClean="0"/>
              <a:t>, </a:t>
            </a:r>
            <a:r>
              <a:rPr lang="en-US" altLang="ko-KR" sz="1400" smtClean="0"/>
              <a:t>dml_oracle.sql</a:t>
            </a:r>
          </a:p>
        </p:txBody>
      </p:sp>
    </p:spTree>
    <p:extLst>
      <p:ext uri="{BB962C8B-B14F-4D97-AF65-F5344CB8AC3E}">
        <p14:creationId xmlns:p14="http://schemas.microsoft.com/office/powerpoint/2010/main" val="3287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en-US" altLang="ko-KR" smtClean="0"/>
              <a:t>. </a:t>
            </a:r>
            <a:r>
              <a:rPr lang="ko-KR" altLang="en-US" smtClean="0"/>
              <a:t>부록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Simple </a:t>
            </a:r>
            <a:r>
              <a:rPr lang="en-US" altLang="ko-KR" err="1" smtClean="0"/>
              <a:t>Hompage</a:t>
            </a:r>
            <a:r>
              <a:rPr lang="en-US" altLang="ko-KR"/>
              <a:t> </a:t>
            </a:r>
            <a:r>
              <a:rPr lang="ko-KR" altLang="en-US" smtClean="0"/>
              <a:t>템플릿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1544091"/>
            <a:ext cx="61206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단순홈페이지 기능 </a:t>
            </a:r>
            <a:r>
              <a:rPr lang="ko-KR" altLang="en-US" sz="1200" err="1"/>
              <a:t>구현시</a:t>
            </a:r>
            <a:r>
              <a:rPr lang="ko-KR" altLang="en-US" sz="1200"/>
              <a:t> 필수적인 부분만 사용 가능하도록 경량화 된 실행환경 제공</a:t>
            </a:r>
          </a:p>
          <a:p>
            <a:r>
              <a:rPr lang="ko-KR" altLang="en-US" sz="1200"/>
              <a:t>* 제공기능 </a:t>
            </a:r>
            <a:r>
              <a:rPr lang="en-US" altLang="ko-KR" sz="1200"/>
              <a:t>: </a:t>
            </a:r>
            <a:r>
              <a:rPr lang="ko-KR" altLang="en-US" sz="1200" err="1"/>
              <a:t>메인페이지</a:t>
            </a:r>
            <a:r>
              <a:rPr lang="en-US" altLang="ko-KR" sz="1200"/>
              <a:t>, </a:t>
            </a:r>
            <a:r>
              <a:rPr lang="ko-KR" altLang="en-US" sz="1200"/>
              <a:t>사용자관리</a:t>
            </a:r>
            <a:r>
              <a:rPr lang="en-US" altLang="ko-KR" sz="1200"/>
              <a:t>, </a:t>
            </a:r>
            <a:r>
              <a:rPr lang="ko-KR" altLang="en-US" sz="1200"/>
              <a:t>공지사항 관리</a:t>
            </a:r>
            <a:r>
              <a:rPr lang="en-US" altLang="ko-KR" sz="1200"/>
              <a:t>, </a:t>
            </a:r>
            <a:r>
              <a:rPr lang="ko-KR" altLang="en-US" sz="1200"/>
              <a:t>게시판 관리</a:t>
            </a:r>
            <a:r>
              <a:rPr lang="en-US" altLang="ko-KR" sz="1200"/>
              <a:t>, </a:t>
            </a:r>
            <a:r>
              <a:rPr lang="ko-KR" altLang="en-US" sz="1200"/>
              <a:t>안내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11520"/>
            <a:ext cx="6732240" cy="43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Portal Site </a:t>
            </a:r>
            <a:r>
              <a:rPr lang="ko-KR" altLang="en-US" err="1" smtClean="0"/>
              <a:t>탬플릿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1544091"/>
            <a:ext cx="61206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err="1"/>
              <a:t>포털사이트</a:t>
            </a:r>
            <a:r>
              <a:rPr lang="ko-KR" altLang="en-US" sz="1200"/>
              <a:t> 기능 </a:t>
            </a:r>
            <a:r>
              <a:rPr lang="ko-KR" altLang="en-US" sz="1200" err="1"/>
              <a:t>구현시</a:t>
            </a:r>
            <a:r>
              <a:rPr lang="ko-KR" altLang="en-US" sz="1200"/>
              <a:t> 필수적인 부분만 사용 가능하도록 경량화 된 실행환경 제공</a:t>
            </a:r>
          </a:p>
          <a:p>
            <a:r>
              <a:rPr lang="ko-KR" altLang="en-US" sz="1200"/>
              <a:t>* 제공기능</a:t>
            </a:r>
            <a:r>
              <a:rPr lang="en-US" altLang="ko-KR" sz="1200"/>
              <a:t>: </a:t>
            </a:r>
            <a:r>
              <a:rPr lang="ko-KR" altLang="en-US" sz="1200"/>
              <a:t>포털 공지사항 관리</a:t>
            </a:r>
            <a:r>
              <a:rPr lang="en-US" altLang="ko-KR" sz="1200"/>
              <a:t>, </a:t>
            </a:r>
            <a:r>
              <a:rPr lang="ko-KR" altLang="en-US" sz="1200"/>
              <a:t>사용자관리</a:t>
            </a:r>
            <a:r>
              <a:rPr lang="en-US" altLang="ko-KR" sz="1200"/>
              <a:t>, </a:t>
            </a:r>
            <a:r>
              <a:rPr lang="ko-KR" altLang="en-US" sz="1200"/>
              <a:t>권한관리</a:t>
            </a:r>
            <a:r>
              <a:rPr lang="en-US" altLang="ko-KR" sz="1200"/>
              <a:t>, </a:t>
            </a:r>
            <a:r>
              <a:rPr lang="ko-KR" altLang="en-US" sz="1200"/>
              <a:t>포털 초기화면 관리</a:t>
            </a:r>
            <a:r>
              <a:rPr lang="en-US" altLang="ko-KR" sz="1200"/>
              <a:t>, </a:t>
            </a:r>
            <a:r>
              <a:rPr lang="ko-KR" altLang="en-US" sz="1200"/>
              <a:t>포털 공지사항 관리</a:t>
            </a:r>
            <a:r>
              <a:rPr lang="en-US" altLang="ko-KR" sz="1200"/>
              <a:t>, </a:t>
            </a:r>
            <a:r>
              <a:rPr lang="ko-KR" altLang="en-US" sz="1200"/>
              <a:t>포털 </a:t>
            </a:r>
            <a:r>
              <a:rPr lang="en-US" altLang="ko-KR" sz="1200"/>
              <a:t>FAQ</a:t>
            </a:r>
            <a:r>
              <a:rPr lang="ko-KR" altLang="en-US" sz="1200"/>
              <a:t>관리</a:t>
            </a:r>
            <a:r>
              <a:rPr lang="en-US" altLang="ko-KR" sz="1200"/>
              <a:t>, </a:t>
            </a:r>
            <a:r>
              <a:rPr lang="ko-KR" altLang="en-US" sz="1200"/>
              <a:t>포털 행사참가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2" y="2348880"/>
            <a:ext cx="7308304" cy="38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Enterprise Business </a:t>
            </a:r>
            <a:r>
              <a:rPr lang="ko-KR" altLang="en-US" smtClean="0"/>
              <a:t>템플릿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1544091"/>
            <a:ext cx="61206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내부업무 기능 </a:t>
            </a:r>
            <a:r>
              <a:rPr lang="ko-KR" altLang="en-US" sz="1200" err="1"/>
              <a:t>구현시</a:t>
            </a:r>
            <a:r>
              <a:rPr lang="ko-KR" altLang="en-US" sz="1200"/>
              <a:t> 필수적인 부분만 사용 가능하도록 경량화 된 실행환경 제공</a:t>
            </a:r>
          </a:p>
          <a:p>
            <a:r>
              <a:rPr lang="ko-KR" altLang="en-US" sz="1200"/>
              <a:t>* 제공기능 </a:t>
            </a:r>
            <a:r>
              <a:rPr lang="en-US" altLang="ko-KR" sz="1200"/>
              <a:t>: </a:t>
            </a:r>
            <a:r>
              <a:rPr lang="ko-KR" altLang="en-US" sz="1200"/>
              <a:t>메인 페이지</a:t>
            </a:r>
            <a:r>
              <a:rPr lang="en-US" altLang="ko-KR" sz="1200"/>
              <a:t>, </a:t>
            </a:r>
            <a:r>
              <a:rPr lang="ko-KR" altLang="en-US" sz="1200"/>
              <a:t>업무사용자 관리</a:t>
            </a:r>
            <a:r>
              <a:rPr lang="en-US" altLang="ko-KR" sz="1200"/>
              <a:t>, </a:t>
            </a:r>
            <a:r>
              <a:rPr lang="ko-KR" altLang="en-US" sz="1200"/>
              <a:t>공지사항 관리</a:t>
            </a:r>
            <a:r>
              <a:rPr lang="en-US" altLang="ko-KR" sz="1200"/>
              <a:t>, </a:t>
            </a:r>
            <a:r>
              <a:rPr lang="ko-KR" altLang="en-US" sz="1200"/>
              <a:t>게시판 관리</a:t>
            </a:r>
            <a:r>
              <a:rPr lang="en-US" altLang="ko-KR" sz="1200"/>
              <a:t>, </a:t>
            </a:r>
            <a:r>
              <a:rPr lang="ko-KR" altLang="en-US" sz="1200"/>
              <a:t>권한 관리</a:t>
            </a:r>
            <a:r>
              <a:rPr lang="en-US" altLang="ko-KR" sz="1200"/>
              <a:t>, </a:t>
            </a:r>
            <a:r>
              <a:rPr lang="ko-KR" altLang="en-US" sz="1200"/>
              <a:t>프로그램 관리</a:t>
            </a:r>
            <a:r>
              <a:rPr lang="en-US" altLang="ko-KR" sz="1200"/>
              <a:t>, </a:t>
            </a:r>
            <a:r>
              <a:rPr lang="ko-KR" altLang="en-US" sz="1200"/>
              <a:t>메뉴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88" y="2276872"/>
            <a:ext cx="5745040" cy="42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Common All-in-one </a:t>
            </a:r>
            <a:r>
              <a:rPr lang="ko-KR" altLang="en-US" smtClean="0"/>
              <a:t>템플릿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1544091"/>
            <a:ext cx="61206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공통컴포넌트 </a:t>
            </a:r>
            <a:r>
              <a:rPr lang="en-US" altLang="ko-KR" sz="1200"/>
              <a:t>219</a:t>
            </a:r>
            <a:r>
              <a:rPr lang="ko-KR" altLang="en-US" sz="1200"/>
              <a:t>종의 </a:t>
            </a:r>
            <a:r>
              <a:rPr lang="ko-KR" altLang="en-US" sz="1200" err="1"/>
              <a:t>모든기능</a:t>
            </a:r>
            <a:r>
              <a:rPr lang="ko-KR" altLang="en-US" sz="1200"/>
              <a:t> 제공함</a:t>
            </a:r>
          </a:p>
          <a:p>
            <a:r>
              <a:rPr lang="ko-KR" altLang="en-US" sz="1200"/>
              <a:t>*</a:t>
            </a:r>
            <a:r>
              <a:rPr lang="en-US" altLang="ko-KR" sz="1200"/>
              <a:t>readme.txt </a:t>
            </a:r>
            <a:r>
              <a:rPr lang="ko-KR" altLang="en-US" sz="1200"/>
              <a:t>파일을 우선 참조하시기 바랍니다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53117"/>
            <a:ext cx="7200800" cy="44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전자정부 프레임워크 개발 환경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17705" y="1966927"/>
            <a:ext cx="313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OS : </a:t>
            </a:r>
            <a:r>
              <a:rPr lang="en-US" altLang="ko-KR" sz="120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Debian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7.5 Wheezy Linux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DATABASE : Oracle XE (10g)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IDE Tool : Eclipse </a:t>
            </a:r>
            <a:r>
              <a:rPr lang="en-US" altLang="ko-KR" sz="120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Kepler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SR2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JRE : Java 1.6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WAS : Tomcat 7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VCS : GIT (</a:t>
            </a:r>
            <a:r>
              <a:rPr lang="en-US" altLang="ko-KR" sz="120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5" y="3534494"/>
            <a:ext cx="76200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278400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참조 </a:t>
            </a:r>
            <a:r>
              <a:rPr lang="en-US" altLang="ko-KR" sz="1000" smtClean="0"/>
              <a:t>: http</a:t>
            </a:r>
            <a:r>
              <a:rPr lang="en-US" altLang="ko-KR" sz="1000"/>
              <a:t>://www.egovframe.go.kr/cop/bbs/selectBoardArticle.do?nttId=715&amp;bbsId=BBSMSTR_000000000002</a:t>
            </a:r>
          </a:p>
          <a:p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4932040" y="1915539"/>
            <a:ext cx="3133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OS : UNIX or Windows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DATABASE : Oracle XE (10g)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Apache-ant-1.9.3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Apache-maven-3.0.5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Apache-tomcat-7.0.50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Hudson 3.1.0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Nexus 2.5.1-01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824" y="1650286"/>
            <a:ext cx="170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개발</a:t>
            </a:r>
            <a:r>
              <a:rPr lang="ko-KR" altLang="en-US" sz="1600" b="1"/>
              <a:t>자 </a:t>
            </a:r>
            <a:r>
              <a:rPr lang="en-US" altLang="ko-KR" sz="1600" b="1" smtClean="0"/>
              <a:t>PC</a:t>
            </a:r>
            <a:endParaRPr lang="ko-KR" altLang="en-US" sz="1600" b="1"/>
          </a:p>
        </p:txBody>
      </p:sp>
      <p:sp>
        <p:nvSpPr>
          <p:cNvPr id="10" name="TextBox 9"/>
          <p:cNvSpPr txBox="1"/>
          <p:nvPr/>
        </p:nvSpPr>
        <p:spPr>
          <a:xfrm>
            <a:off x="4904633" y="1650286"/>
            <a:ext cx="3267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err="1" smtClean="0"/>
              <a:t>빌드서버</a:t>
            </a:r>
            <a:r>
              <a:rPr lang="ko-KR" altLang="en-US" sz="1600" b="1" smtClean="0"/>
              <a:t> </a:t>
            </a:r>
            <a:r>
              <a:rPr lang="en-US" altLang="ko-KR" sz="1600" b="1" smtClean="0"/>
              <a:t>: eGovCI-2.7.0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1956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전자정부 프레임워크 설치 </a:t>
            </a:r>
            <a:r>
              <a:rPr lang="ko-KR" altLang="en-US" smtClean="0"/>
              <a:t>방법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7584" y="1628800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전자정부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프레임워크는 </a:t>
            </a:r>
            <a:r>
              <a:rPr lang="en-US" altLang="ko-KR" sz="14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32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비트 </a:t>
            </a:r>
            <a:r>
              <a:rPr lang="ko-KR" altLang="en-US" sz="140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권장합니다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20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(32</a:t>
            </a:r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비트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1.6, TOMCAT7 </a:t>
            </a:r>
            <a:endParaRPr lang="en-US" altLang="ko-KR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en-US" altLang="ko-KR" sz="1200" err="1">
                <a:latin typeface="HY견고딕" panose="02030600000101010101" pitchFamily="18" charset="-127"/>
                <a:ea typeface="HY견고딕" panose="02030600000101010101" pitchFamily="18" charset="-127"/>
              </a:rPr>
              <a:t>Kepler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Service Release 2 (SR1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은 설치오류 발생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) (32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비트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URL : https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://www.eclipse.org/downloads/packages/release/Kepler/SR2</a:t>
            </a:r>
          </a:p>
          <a:p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다운로드 후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eclipse.ini</a:t>
            </a:r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err="1">
                <a:latin typeface="HY견고딕" panose="02030600000101010101" pitchFamily="18" charset="-127"/>
                <a:ea typeface="HY견고딕" panose="02030600000101010101" pitchFamily="18" charset="-127"/>
              </a:rPr>
              <a:t>Dfile.encoding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=UTF-8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추가</a:t>
            </a:r>
          </a:p>
          <a:p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플러그인 설치순서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20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Hep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&gt;Install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New Software&gt;Add Site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1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1200" err="1">
                <a:latin typeface="HY견고딕" panose="02030600000101010101" pitchFamily="18" charset="-127"/>
                <a:ea typeface="HY견고딕" panose="02030600000101010101" pitchFamily="18" charset="-127"/>
              </a:rPr>
              <a:t>subclipse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- http://subclipse.tigris.org/update_1.10.x</a:t>
            </a:r>
          </a:p>
          <a:p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전체 선택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2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. m2e - http://download.eclipse.org/technology/m2e/releases</a:t>
            </a:r>
          </a:p>
          <a:p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업그레이드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3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. Spring IDE - http://dist.springframework.org/release/IDE</a:t>
            </a:r>
          </a:p>
          <a:p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Spring IDE Core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만 선택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4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1200" err="1">
                <a:latin typeface="HY견고딕" panose="02030600000101010101" pitchFamily="18" charset="-127"/>
                <a:ea typeface="HY견고딕" panose="02030600000101010101" pitchFamily="18" charset="-127"/>
              </a:rPr>
              <a:t>eGovFrame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- http://www.egovframe.go.kr/update</a:t>
            </a:r>
          </a:p>
          <a:p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전체 선택</a:t>
            </a:r>
          </a:p>
          <a:p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플러그인 </a:t>
            </a:r>
            <a:r>
              <a:rPr lang="ko-KR" altLang="en-US" sz="1200" err="1">
                <a:latin typeface="HY견고딕" panose="02030600000101010101" pitchFamily="18" charset="-127"/>
                <a:ea typeface="HY견고딕" panose="02030600000101010101" pitchFamily="18" charset="-127"/>
              </a:rPr>
              <a:t>설치후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Window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-&gt; Open Perspective -&gt; Other .. -&gt; </a:t>
            </a:r>
            <a:r>
              <a:rPr lang="en-US" altLang="ko-KR" sz="1200" err="1">
                <a:latin typeface="HY견고딕" panose="02030600000101010101" pitchFamily="18" charset="-127"/>
                <a:ea typeface="HY견고딕" panose="02030600000101010101" pitchFamily="18" charset="-127"/>
              </a:rPr>
              <a:t>eGovFrame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</a:p>
          <a:p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>
                <a:latin typeface="HY견고딕" panose="02030600000101010101" pitchFamily="18" charset="-127"/>
                <a:ea typeface="HY견고딕" panose="02030600000101010101" pitchFamily="18" charset="-127"/>
              </a:rPr>
              <a:t>참조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http://www.egovframe.org/wiki/doku.php?id=egovframework:dev2:install_guide</a:t>
            </a:r>
            <a:endParaRPr lang="ko-KR" altLang="en-US" sz="1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전자정부 프레임워크 </a:t>
            </a:r>
            <a:r>
              <a:rPr lang="ko-KR" altLang="en-US" err="1" smtClean="0"/>
              <a:t>설치후</a:t>
            </a:r>
            <a:r>
              <a:rPr lang="ko-KR" altLang="en-US" smtClean="0"/>
              <a:t> 모습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1" y="1556792"/>
            <a:ext cx="7812360" cy="49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개발도구 </a:t>
            </a:r>
            <a:r>
              <a:rPr lang="en-US" altLang="ko-KR" smtClean="0"/>
              <a:t>(</a:t>
            </a:r>
            <a:r>
              <a:rPr lang="en-US" altLang="ko-KR" err="1" smtClean="0"/>
              <a:t>AmaturasERD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39970"/>
            <a:ext cx="7524328" cy="38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개발도구 </a:t>
            </a:r>
            <a:r>
              <a:rPr lang="en-US" altLang="ko-KR" smtClean="0"/>
              <a:t>(SQL Map Editor)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1" y="1772816"/>
            <a:ext cx="7668344" cy="44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2201</Words>
  <Application>Microsoft Office PowerPoint</Application>
  <PresentationFormat>화면 슬라이드 쇼(4:3)</PresentationFormat>
  <Paragraphs>573</Paragraphs>
  <Slides>47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개발환경 구축 및 전자정부 프레임워크 활용 가이드</vt:lpstr>
      <vt:lpstr>PowerPoint 프레젠테이션</vt:lpstr>
      <vt:lpstr>목표</vt:lpstr>
      <vt:lpstr>1. 개발환경 설치</vt:lpstr>
      <vt:lpstr>전자정부 프레임워크 개발 환경</vt:lpstr>
      <vt:lpstr>전자정부 프레임워크 설치 방법</vt:lpstr>
      <vt:lpstr>전자정부 프레임워크 설치후 모습</vt:lpstr>
      <vt:lpstr>개발도구 (AmaturasERD)</vt:lpstr>
      <vt:lpstr>개발도구 (SQL Map Editor)</vt:lpstr>
      <vt:lpstr>개발도구 (Log4j)</vt:lpstr>
      <vt:lpstr>3. 전자정부 프레임워크의 이해</vt:lpstr>
      <vt:lpstr>전자정부 프레임워크 개발자용 개발환경 개요</vt:lpstr>
      <vt:lpstr>공통컴포넌트란?</vt:lpstr>
      <vt:lpstr>공통 컴포넌트의 수정가능 범위</vt:lpstr>
      <vt:lpstr>표준프레임워크 설정 파일</vt:lpstr>
      <vt:lpstr>표준프레임워크 아키텍쳐</vt:lpstr>
      <vt:lpstr>전자정부 프레임워크 개발 적용규칙 #1</vt:lpstr>
      <vt:lpstr>전자정부 프레임워크 개발 적용규칙 #2</vt:lpstr>
      <vt:lpstr>전자정부 프레임워크의 데이터처리 규칙 #1</vt:lpstr>
      <vt:lpstr>전자정부 프레임워크의 데이터처리 규칙 #2</vt:lpstr>
      <vt:lpstr>전자정부 프레임워크 활용 및 확장 규칙</vt:lpstr>
      <vt:lpstr>전자정부 표준 프레임워크 구성</vt:lpstr>
      <vt:lpstr>전자정부 프레임워크의 실행환경이란? #1</vt:lpstr>
      <vt:lpstr>전자정부 프레임워크의 실행환경이란? #2</vt:lpstr>
      <vt:lpstr>전자정부 프레임워크 호환성 규칙 #1</vt:lpstr>
      <vt:lpstr>전자정부 프레임워크 호환성 규칙 #2</vt:lpstr>
      <vt:lpstr>4. 게시판 제작</vt:lpstr>
      <vt:lpstr>Maven Dependency 추가</vt:lpstr>
      <vt:lpstr>iBatis SqlMap 자동 재로딩 설정 #1</vt:lpstr>
      <vt:lpstr>iBatis SqlMap 자동 재로딩 설정 #2</vt:lpstr>
      <vt:lpstr>DataSource 설정</vt:lpstr>
      <vt:lpstr>테이블 만들기</vt:lpstr>
      <vt:lpstr>VO 작성</vt:lpstr>
      <vt:lpstr>Service Interface 작성</vt:lpstr>
      <vt:lpstr>DAO 작성</vt:lpstr>
      <vt:lpstr>iBatis용 쿼리 작성</vt:lpstr>
      <vt:lpstr>Service 인터페이스 구현</vt:lpstr>
      <vt:lpstr>Controller 작성</vt:lpstr>
      <vt:lpstr>Validator Unicode 메시지 정의</vt:lpstr>
      <vt:lpstr>실행결과</vt:lpstr>
      <vt:lpstr>테스트 소스 적용방법</vt:lpstr>
      <vt:lpstr>5. 부록</vt:lpstr>
      <vt:lpstr>Simple Hompage 템플릿</vt:lpstr>
      <vt:lpstr>Portal Site 탬플릿</vt:lpstr>
      <vt:lpstr>Enterprise Business 템플릿</vt:lpstr>
      <vt:lpstr>Common All-in-one 템플릿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MICRO</cp:lastModifiedBy>
  <cp:revision>135</cp:revision>
  <cp:lastPrinted>2014-07-18T01:02:35Z</cp:lastPrinted>
  <dcterms:created xsi:type="dcterms:W3CDTF">2012-12-30T15:18:19Z</dcterms:created>
  <dcterms:modified xsi:type="dcterms:W3CDTF">2014-07-18T01:33:42Z</dcterms:modified>
</cp:coreProperties>
</file>