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6" r:id="rId4"/>
    <p:sldId id="271" r:id="rId5"/>
    <p:sldId id="261" r:id="rId6"/>
    <p:sldId id="262" r:id="rId7"/>
    <p:sldId id="263" r:id="rId8"/>
    <p:sldId id="264" r:id="rId9"/>
    <p:sldId id="307" r:id="rId10"/>
    <p:sldId id="308" r:id="rId11"/>
    <p:sldId id="305" r:id="rId12"/>
    <p:sldId id="267" r:id="rId13"/>
    <p:sldId id="268" r:id="rId14"/>
    <p:sldId id="269" r:id="rId15"/>
    <p:sldId id="270" r:id="rId16"/>
    <p:sldId id="272" r:id="rId17"/>
    <p:sldId id="273" r:id="rId18"/>
    <p:sldId id="280" r:id="rId19"/>
    <p:sldId id="281" r:id="rId20"/>
    <p:sldId id="282" r:id="rId21"/>
    <p:sldId id="283" r:id="rId22"/>
    <p:sldId id="297" r:id="rId23"/>
    <p:sldId id="284" r:id="rId24"/>
    <p:sldId id="296" r:id="rId25"/>
    <p:sldId id="285" r:id="rId26"/>
    <p:sldId id="293" r:id="rId27"/>
    <p:sldId id="287" r:id="rId28"/>
    <p:sldId id="294" r:id="rId29"/>
    <p:sldId id="288" r:id="rId30"/>
    <p:sldId id="290" r:id="rId31"/>
    <p:sldId id="291" r:id="rId32"/>
    <p:sldId id="292" r:id="rId33"/>
    <p:sldId id="295" r:id="rId34"/>
    <p:sldId id="309" r:id="rId35"/>
    <p:sldId id="312" r:id="rId36"/>
    <p:sldId id="310" r:id="rId37"/>
    <p:sldId id="311" r:id="rId38"/>
    <p:sldId id="277" r:id="rId39"/>
    <p:sldId id="279" r:id="rId40"/>
    <p:sldId id="278" r:id="rId41"/>
    <p:sldId id="298" r:id="rId42"/>
    <p:sldId id="299" r:id="rId43"/>
    <p:sldId id="304" r:id="rId44"/>
    <p:sldId id="300" r:id="rId45"/>
    <p:sldId id="301" r:id="rId46"/>
    <p:sldId id="302" r:id="rId47"/>
    <p:sldId id="303" r:id="rId48"/>
    <p:sldId id="275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96600"/>
    <a:srgbClr val="DDDDDD"/>
    <a:srgbClr val="CC6600"/>
    <a:srgbClr val="C0C0C0"/>
    <a:srgbClr val="FFCC00"/>
    <a:srgbClr val="FFFF00"/>
    <a:srgbClr val="CC9900"/>
    <a:srgbClr val="F5F5F5"/>
    <a:srgbClr val="264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68C04-F950-4F35-8252-73FDE35BF965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B291A3AA-3C64-4AC4-9B68-DDF05F8C764F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rgbClr val="F98194"/>
              </a:solidFill>
            </a:rPr>
            <a:t>목적 및 배경</a:t>
          </a:r>
          <a:endParaRPr lang="ko-KR" altLang="en-US">
            <a:solidFill>
              <a:srgbClr val="F98194"/>
            </a:solidFill>
          </a:endParaRPr>
        </a:p>
      </dgm:t>
    </dgm:pt>
    <dgm:pt modelId="{30B5A43E-9043-4CDE-B905-A90E0697CD05}" type="parTrans" cxnId="{BD9F02FD-4D8F-432E-A214-1D5E8364FD60}">
      <dgm:prSet/>
      <dgm:spPr/>
      <dgm:t>
        <a:bodyPr/>
        <a:lstStyle/>
        <a:p>
          <a:pPr latinLnBrk="1"/>
          <a:endParaRPr lang="ko-KR" altLang="en-US"/>
        </a:p>
      </dgm:t>
    </dgm:pt>
    <dgm:pt modelId="{EC76A5CD-D2EC-48FC-BDA6-859D16BBF48E}" type="sibTrans" cxnId="{BD9F02FD-4D8F-432E-A214-1D5E8364FD60}">
      <dgm:prSet/>
      <dgm:spPr/>
      <dgm:t>
        <a:bodyPr/>
        <a:lstStyle/>
        <a:p>
          <a:pPr latinLnBrk="1"/>
          <a:endParaRPr lang="ko-KR" altLang="en-US"/>
        </a:p>
      </dgm:t>
    </dgm:pt>
    <dgm:pt modelId="{BC14012B-ABFD-431F-B58B-96F4D218AF1C}">
      <dgm:prSet phldrT="[텍스트]"/>
      <dgm:spPr/>
      <dgm:t>
        <a:bodyPr/>
        <a:lstStyle/>
        <a:p>
          <a:pPr latinLnBrk="1"/>
          <a:r>
            <a:rPr lang="ko-KR" smtClean="0"/>
            <a:t>대회 참가</a:t>
          </a:r>
          <a:r>
            <a:rPr lang="en-US" smtClean="0"/>
            <a:t> &amp; </a:t>
          </a:r>
          <a:r>
            <a:rPr lang="ko-KR" smtClean="0"/>
            <a:t>미니 프로젝트 수행</a:t>
          </a:r>
          <a:endParaRPr lang="ko-KR" altLang="en-US"/>
        </a:p>
      </dgm:t>
    </dgm:pt>
    <dgm:pt modelId="{25886EBC-896A-4937-A656-1B9935DF4176}" type="parTrans" cxnId="{41656858-BB59-43D4-AB21-72984CC12509}">
      <dgm:prSet/>
      <dgm:spPr/>
      <dgm:t>
        <a:bodyPr/>
        <a:lstStyle/>
        <a:p>
          <a:pPr latinLnBrk="1"/>
          <a:endParaRPr lang="ko-KR" altLang="en-US"/>
        </a:p>
      </dgm:t>
    </dgm:pt>
    <dgm:pt modelId="{3EFD4484-F78C-4824-BEA5-4F58C833665B}" type="sibTrans" cxnId="{41656858-BB59-43D4-AB21-72984CC12509}">
      <dgm:prSet/>
      <dgm:spPr/>
      <dgm:t>
        <a:bodyPr/>
        <a:lstStyle/>
        <a:p>
          <a:pPr latinLnBrk="1"/>
          <a:endParaRPr lang="ko-KR" altLang="en-US"/>
        </a:p>
      </dgm:t>
    </dgm:pt>
    <dgm:pt modelId="{12BD9825-1A77-426D-8510-438C14CB69DB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rgbClr val="F98194"/>
              </a:solidFill>
            </a:rPr>
            <a:t>기대 효과</a:t>
          </a:r>
          <a:endParaRPr lang="ko-KR" altLang="en-US">
            <a:solidFill>
              <a:srgbClr val="F98194"/>
            </a:solidFill>
          </a:endParaRPr>
        </a:p>
      </dgm:t>
    </dgm:pt>
    <dgm:pt modelId="{01CB1492-E951-40AD-AA4B-23278161665F}" type="parTrans" cxnId="{93C91BD6-F07B-46C6-97E8-63E8163CE373}">
      <dgm:prSet/>
      <dgm:spPr/>
      <dgm:t>
        <a:bodyPr/>
        <a:lstStyle/>
        <a:p>
          <a:pPr latinLnBrk="1"/>
          <a:endParaRPr lang="ko-KR" altLang="en-US"/>
        </a:p>
      </dgm:t>
    </dgm:pt>
    <dgm:pt modelId="{6707645D-7846-4086-B3CC-B42ED79752F2}" type="sibTrans" cxnId="{93C91BD6-F07B-46C6-97E8-63E8163CE373}">
      <dgm:prSet/>
      <dgm:spPr/>
      <dgm:t>
        <a:bodyPr/>
        <a:lstStyle/>
        <a:p>
          <a:pPr latinLnBrk="1"/>
          <a:endParaRPr lang="ko-KR" altLang="en-US"/>
        </a:p>
      </dgm:t>
    </dgm:pt>
    <dgm:pt modelId="{7C5BB5D6-04BD-44C7-8E26-6E2EA51B2BCA}">
      <dgm:prSet phldrT="[텍스트]"/>
      <dgm:spPr/>
      <dgm:t>
        <a:bodyPr/>
        <a:lstStyle/>
        <a:p>
          <a:pPr latinLnBrk="1"/>
          <a:r>
            <a:rPr lang="ko-KR" smtClean="0"/>
            <a:t>데이터 분석 역량의 내재화</a:t>
          </a:r>
          <a:r>
            <a:rPr lang="en-US" smtClean="0"/>
            <a:t> (</a:t>
          </a:r>
          <a:r>
            <a:rPr lang="ko-KR" smtClean="0"/>
            <a:t>기초통계 분석</a:t>
          </a:r>
          <a:r>
            <a:rPr lang="en-US" smtClean="0"/>
            <a:t>, </a:t>
          </a:r>
          <a:r>
            <a:rPr lang="ko-KR" smtClean="0"/>
            <a:t>결측치 핸들링</a:t>
          </a:r>
          <a:r>
            <a:rPr lang="en-US" smtClean="0"/>
            <a:t>, </a:t>
          </a:r>
          <a:r>
            <a:rPr lang="ko-KR" smtClean="0"/>
            <a:t>이상치 핸들링</a:t>
          </a:r>
          <a:r>
            <a:rPr lang="en-US" smtClean="0"/>
            <a:t>, </a:t>
          </a:r>
          <a:r>
            <a:rPr lang="ko-KR" smtClean="0"/>
            <a:t>통계 모형과 머신 러닝 모형 만들기</a:t>
          </a:r>
          <a:r>
            <a:rPr lang="en-US" smtClean="0"/>
            <a:t>, </a:t>
          </a:r>
          <a:r>
            <a:rPr lang="ko-KR" smtClean="0"/>
            <a:t>정리하여 발표하기</a:t>
          </a:r>
          <a:r>
            <a:rPr lang="en-US" smtClean="0"/>
            <a:t>)</a:t>
          </a:r>
          <a:endParaRPr lang="ko-KR" altLang="en-US"/>
        </a:p>
      </dgm:t>
    </dgm:pt>
    <dgm:pt modelId="{076A42FA-C8A9-4FC0-AF41-4880472110C3}" type="parTrans" cxnId="{0804D6FE-A23D-4613-ABA5-C966BA6B0193}">
      <dgm:prSet/>
      <dgm:spPr/>
      <dgm:t>
        <a:bodyPr/>
        <a:lstStyle/>
        <a:p>
          <a:pPr latinLnBrk="1"/>
          <a:endParaRPr lang="ko-KR" altLang="en-US"/>
        </a:p>
      </dgm:t>
    </dgm:pt>
    <dgm:pt modelId="{6D869D2C-99C0-4FDF-8CB3-6EE1D8028895}" type="sibTrans" cxnId="{0804D6FE-A23D-4613-ABA5-C966BA6B0193}">
      <dgm:prSet/>
      <dgm:spPr/>
      <dgm:t>
        <a:bodyPr/>
        <a:lstStyle/>
        <a:p>
          <a:pPr latinLnBrk="1"/>
          <a:endParaRPr lang="ko-KR" altLang="en-US"/>
        </a:p>
      </dgm:t>
    </dgm:pt>
    <dgm:pt modelId="{D95BD45B-0F64-442B-B7D7-B5970D0C7ECE}">
      <dgm:prSet phldrT="[텍스트]"/>
      <dgm:spPr/>
      <dgm:t>
        <a:bodyPr/>
        <a:lstStyle/>
        <a:p>
          <a:pPr latinLnBrk="1"/>
          <a:r>
            <a:rPr lang="ko-KR" smtClean="0">
              <a:solidFill>
                <a:srgbClr val="F98194"/>
              </a:solidFill>
            </a:rPr>
            <a:t>수행 방법</a:t>
          </a:r>
          <a:endParaRPr lang="ko-KR" altLang="en-US">
            <a:solidFill>
              <a:srgbClr val="F98194"/>
            </a:solidFill>
          </a:endParaRPr>
        </a:p>
      </dgm:t>
    </dgm:pt>
    <dgm:pt modelId="{B68746AA-4E73-43EF-A0B4-FA64BB2DD59A}" type="parTrans" cxnId="{86641A20-0DE6-4DCC-B64E-F9AF5C2C9B58}">
      <dgm:prSet/>
      <dgm:spPr/>
      <dgm:t>
        <a:bodyPr/>
        <a:lstStyle/>
        <a:p>
          <a:pPr latinLnBrk="1"/>
          <a:endParaRPr lang="ko-KR" altLang="en-US"/>
        </a:p>
      </dgm:t>
    </dgm:pt>
    <dgm:pt modelId="{58E1EBC3-0A3D-44C2-8299-8F9E204D97CC}" type="sibTrans" cxnId="{86641A20-0DE6-4DCC-B64E-F9AF5C2C9B58}">
      <dgm:prSet/>
      <dgm:spPr/>
      <dgm:t>
        <a:bodyPr/>
        <a:lstStyle/>
        <a:p>
          <a:pPr latinLnBrk="1"/>
          <a:endParaRPr lang="ko-KR" altLang="en-US"/>
        </a:p>
      </dgm:t>
    </dgm:pt>
    <dgm:pt modelId="{13A92434-5D45-411E-9387-43998557DC47}">
      <dgm:prSet phldrT="[텍스트]"/>
      <dgm:spPr/>
      <dgm:t>
        <a:bodyPr/>
        <a:lstStyle/>
        <a:p>
          <a:pPr latinLnBrk="1"/>
          <a:r>
            <a:rPr lang="en-US" smtClean="0"/>
            <a:t>CRISP-DM</a:t>
          </a:r>
          <a:r>
            <a:rPr lang="ko-KR" smtClean="0"/>
            <a:t>을 참조하여 수행 방법을 정의</a:t>
          </a:r>
          <a:endParaRPr lang="ko-KR" altLang="en-US"/>
        </a:p>
      </dgm:t>
    </dgm:pt>
    <dgm:pt modelId="{A181B724-B5D5-46C3-B5E4-DE830C0D583C}" type="parTrans" cxnId="{4550C565-F5C3-4953-87D5-835D88F2CEE0}">
      <dgm:prSet/>
      <dgm:spPr/>
      <dgm:t>
        <a:bodyPr/>
        <a:lstStyle/>
        <a:p>
          <a:pPr latinLnBrk="1"/>
          <a:endParaRPr lang="ko-KR" altLang="en-US"/>
        </a:p>
      </dgm:t>
    </dgm:pt>
    <dgm:pt modelId="{243449A2-F221-4E53-AAB9-84B6A84880C9}" type="sibTrans" cxnId="{4550C565-F5C3-4953-87D5-835D88F2CEE0}">
      <dgm:prSet/>
      <dgm:spPr/>
      <dgm:t>
        <a:bodyPr/>
        <a:lstStyle/>
        <a:p>
          <a:pPr latinLnBrk="1"/>
          <a:endParaRPr lang="ko-KR" altLang="en-US"/>
        </a:p>
      </dgm:t>
    </dgm:pt>
    <dgm:pt modelId="{9091D88C-71E2-4A06-AB63-B052D1BA2345}">
      <dgm:prSet/>
      <dgm:spPr/>
      <dgm:t>
        <a:bodyPr/>
        <a:lstStyle/>
        <a:p>
          <a:pPr latinLnBrk="1"/>
          <a:r>
            <a:rPr lang="ko-KR" smtClean="0"/>
            <a:t>데이터 탐색 및 통계 모형 수립</a:t>
          </a:r>
          <a:r>
            <a:rPr lang="en-US" smtClean="0"/>
            <a:t>, </a:t>
          </a:r>
          <a:r>
            <a:rPr lang="ko-KR" smtClean="0"/>
            <a:t>머신 러닝 분석을 경험</a:t>
          </a:r>
          <a:endParaRPr lang="ko-KR"/>
        </a:p>
      </dgm:t>
    </dgm:pt>
    <dgm:pt modelId="{6398776B-A652-4E21-BBF8-71134A230181}" type="parTrans" cxnId="{4DA0820C-C527-49B5-A20F-7D8C65DA4A7C}">
      <dgm:prSet/>
      <dgm:spPr/>
      <dgm:t>
        <a:bodyPr/>
        <a:lstStyle/>
        <a:p>
          <a:pPr latinLnBrk="1"/>
          <a:endParaRPr lang="ko-KR" altLang="en-US"/>
        </a:p>
      </dgm:t>
    </dgm:pt>
    <dgm:pt modelId="{230C144B-086A-4096-8AF0-14195317A5C0}" type="sibTrans" cxnId="{4DA0820C-C527-49B5-A20F-7D8C65DA4A7C}">
      <dgm:prSet/>
      <dgm:spPr/>
      <dgm:t>
        <a:bodyPr/>
        <a:lstStyle/>
        <a:p>
          <a:pPr latinLnBrk="1"/>
          <a:endParaRPr lang="ko-KR" altLang="en-US"/>
        </a:p>
      </dgm:t>
    </dgm:pt>
    <dgm:pt modelId="{73FD8480-E83F-4EAA-91BD-68E8BCAB2D54}">
      <dgm:prSet/>
      <dgm:spPr/>
      <dgm:t>
        <a:bodyPr/>
        <a:lstStyle/>
        <a:p>
          <a:pPr latinLnBrk="1"/>
          <a:r>
            <a:rPr lang="ko-KR" smtClean="0"/>
            <a:t>대회에 참가하여 커리어를 지원</a:t>
          </a:r>
          <a:endParaRPr lang="ko-KR"/>
        </a:p>
      </dgm:t>
    </dgm:pt>
    <dgm:pt modelId="{CE066F30-2BA2-4A7D-B093-1FFB0267B117}" type="parTrans" cxnId="{31763510-6720-45DB-B11C-C24E4E8A1199}">
      <dgm:prSet/>
      <dgm:spPr/>
      <dgm:t>
        <a:bodyPr/>
        <a:lstStyle/>
        <a:p>
          <a:pPr latinLnBrk="1"/>
          <a:endParaRPr lang="ko-KR" altLang="en-US"/>
        </a:p>
      </dgm:t>
    </dgm:pt>
    <dgm:pt modelId="{890FF824-5A05-4155-A2AC-BC2434C2BDCA}" type="sibTrans" cxnId="{31763510-6720-45DB-B11C-C24E4E8A1199}">
      <dgm:prSet/>
      <dgm:spPr/>
      <dgm:t>
        <a:bodyPr/>
        <a:lstStyle/>
        <a:p>
          <a:pPr latinLnBrk="1"/>
          <a:endParaRPr lang="ko-KR" altLang="en-US"/>
        </a:p>
      </dgm:t>
    </dgm:pt>
    <dgm:pt modelId="{4EE296B0-3030-499D-861E-0360FA35F32E}">
      <dgm:prSet/>
      <dgm:spPr/>
      <dgm:t>
        <a:bodyPr/>
        <a:lstStyle/>
        <a:p>
          <a:pPr latinLnBrk="1"/>
          <a:r>
            <a:rPr lang="en-US" smtClean="0"/>
            <a:t>SMAPE</a:t>
          </a:r>
          <a:r>
            <a:rPr lang="ko-KR" smtClean="0"/>
            <a:t>와 같은 평가 지표를 활용하여 데이터 분석의 전략적인 마인드 세팅</a:t>
          </a:r>
          <a:endParaRPr lang="ko-KR"/>
        </a:p>
      </dgm:t>
    </dgm:pt>
    <dgm:pt modelId="{1EBDFCEC-C13F-49DA-AA52-3666E7F81FC8}" type="parTrans" cxnId="{96F20781-AF75-4B3E-8B74-E426E3CFFFA0}">
      <dgm:prSet/>
      <dgm:spPr/>
      <dgm:t>
        <a:bodyPr/>
        <a:lstStyle/>
        <a:p>
          <a:pPr latinLnBrk="1"/>
          <a:endParaRPr lang="ko-KR" altLang="en-US"/>
        </a:p>
      </dgm:t>
    </dgm:pt>
    <dgm:pt modelId="{17D30117-BFAC-466A-B543-3857882F224B}" type="sibTrans" cxnId="{96F20781-AF75-4B3E-8B74-E426E3CFFFA0}">
      <dgm:prSet/>
      <dgm:spPr/>
      <dgm:t>
        <a:bodyPr/>
        <a:lstStyle/>
        <a:p>
          <a:pPr latinLnBrk="1"/>
          <a:endParaRPr lang="ko-KR" altLang="en-US"/>
        </a:p>
      </dgm:t>
    </dgm:pt>
    <dgm:pt modelId="{CA9826C5-41ED-4CEE-8A80-F230390D0DB7}">
      <dgm:prSet/>
      <dgm:spPr/>
      <dgm:t>
        <a:bodyPr/>
        <a:lstStyle/>
        <a:p>
          <a:pPr latinLnBrk="1"/>
          <a:r>
            <a:rPr lang="ko-KR" smtClean="0"/>
            <a:t>각 단계 간 피드백으로 단계별 완성도를 높임</a:t>
          </a:r>
          <a:endParaRPr lang="ko-KR"/>
        </a:p>
      </dgm:t>
    </dgm:pt>
    <dgm:pt modelId="{CC88CBCE-4239-4E9B-A521-1A9E3D652B07}" type="parTrans" cxnId="{60172253-7D32-4B35-9887-E013E99884D3}">
      <dgm:prSet/>
      <dgm:spPr/>
      <dgm:t>
        <a:bodyPr/>
        <a:lstStyle/>
        <a:p>
          <a:pPr latinLnBrk="1"/>
          <a:endParaRPr lang="ko-KR" altLang="en-US"/>
        </a:p>
      </dgm:t>
    </dgm:pt>
    <dgm:pt modelId="{1EE1FE76-7172-4A45-BE37-C3DDE4A7D598}" type="sibTrans" cxnId="{60172253-7D32-4B35-9887-E013E99884D3}">
      <dgm:prSet/>
      <dgm:spPr/>
      <dgm:t>
        <a:bodyPr/>
        <a:lstStyle/>
        <a:p>
          <a:pPr latinLnBrk="1"/>
          <a:endParaRPr lang="ko-KR" altLang="en-US"/>
        </a:p>
      </dgm:t>
    </dgm:pt>
    <dgm:pt modelId="{CFC86DF9-5B91-4EED-82C0-19AAC9B24FF8}">
      <dgm:prSet/>
      <dgm:spPr/>
      <dgm:t>
        <a:bodyPr/>
        <a:lstStyle/>
        <a:p>
          <a:pPr latinLnBrk="1"/>
          <a:r>
            <a:rPr lang="ko-KR" smtClean="0"/>
            <a:t>프로젝트 이해</a:t>
          </a:r>
          <a:r>
            <a:rPr lang="en-US" smtClean="0"/>
            <a:t>, </a:t>
          </a:r>
          <a:r>
            <a:rPr lang="ko-KR" smtClean="0"/>
            <a:t>데이터 준비</a:t>
          </a:r>
          <a:r>
            <a:rPr lang="en-US" smtClean="0"/>
            <a:t>, </a:t>
          </a:r>
          <a:r>
            <a:rPr lang="ko-KR" smtClean="0"/>
            <a:t>모델링</a:t>
          </a:r>
          <a:r>
            <a:rPr lang="en-US" smtClean="0"/>
            <a:t>, </a:t>
          </a:r>
          <a:r>
            <a:rPr lang="ko-KR" smtClean="0"/>
            <a:t>평가 순서로 프로젝트 수행</a:t>
          </a:r>
          <a:endParaRPr lang="ko-KR"/>
        </a:p>
      </dgm:t>
    </dgm:pt>
    <dgm:pt modelId="{32874ABD-2597-4686-9378-6946912202C2}" type="parTrans" cxnId="{EE93E79B-7FF3-41B7-B7C4-31547AFF96D9}">
      <dgm:prSet/>
      <dgm:spPr/>
      <dgm:t>
        <a:bodyPr/>
        <a:lstStyle/>
        <a:p>
          <a:pPr latinLnBrk="1"/>
          <a:endParaRPr lang="ko-KR" altLang="en-US"/>
        </a:p>
      </dgm:t>
    </dgm:pt>
    <dgm:pt modelId="{D99849D3-091B-4E57-A6AA-1A847953A07B}" type="sibTrans" cxnId="{EE93E79B-7FF3-41B7-B7C4-31547AFF96D9}">
      <dgm:prSet/>
      <dgm:spPr/>
      <dgm:t>
        <a:bodyPr/>
        <a:lstStyle/>
        <a:p>
          <a:pPr latinLnBrk="1"/>
          <a:endParaRPr lang="ko-KR" altLang="en-US"/>
        </a:p>
      </dgm:t>
    </dgm:pt>
    <dgm:pt modelId="{FCCBE097-B1F1-4874-93CD-082CD87A4E83}" type="pres">
      <dgm:prSet presAssocID="{F3468C04-F950-4F35-8252-73FDE35BF96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86E5C4-9AF2-4BE6-B357-BB2FF732DAE7}" type="pres">
      <dgm:prSet presAssocID="{B291A3AA-3C64-4AC4-9B68-DDF05F8C764F}" presName="composite" presStyleCnt="0"/>
      <dgm:spPr/>
    </dgm:pt>
    <dgm:pt modelId="{DB572D60-CBC4-4B6E-8038-B6F2062314D6}" type="pres">
      <dgm:prSet presAssocID="{B291A3AA-3C64-4AC4-9B68-DDF05F8C764F}" presName="BackAccent" presStyleLbl="bgShp" presStyleIdx="0" presStyleCnt="3"/>
      <dgm:spPr/>
    </dgm:pt>
    <dgm:pt modelId="{B8D31F22-BF8E-4D1B-A445-C8CE02F90875}" type="pres">
      <dgm:prSet presAssocID="{B291A3AA-3C64-4AC4-9B68-DDF05F8C764F}" presName="Accent" presStyleLbl="alignNode1" presStyleIdx="0" presStyleCnt="3"/>
      <dgm:spPr>
        <a:solidFill>
          <a:srgbClr val="FFEBEB"/>
        </a:solidFill>
        <a:ln>
          <a:solidFill>
            <a:srgbClr val="F98194"/>
          </a:solidFill>
        </a:ln>
      </dgm:spPr>
    </dgm:pt>
    <dgm:pt modelId="{DF6C22BA-19A1-4264-8B4B-C97BEE995A67}" type="pres">
      <dgm:prSet presAssocID="{B291A3AA-3C64-4AC4-9B68-DDF05F8C764F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044994-84D1-4553-BA5E-EC06C8F9F2CD}" type="pres">
      <dgm:prSet presAssocID="{B291A3AA-3C64-4AC4-9B68-DDF05F8C764F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202DFA-1FA9-4ABF-AAB0-3AACC3E8E27A}" type="pres">
      <dgm:prSet presAssocID="{EC76A5CD-D2EC-48FC-BDA6-859D16BBF48E}" presName="sibTrans" presStyleCnt="0"/>
      <dgm:spPr/>
    </dgm:pt>
    <dgm:pt modelId="{C5281191-4C48-457D-8F44-A81F5833BAEF}" type="pres">
      <dgm:prSet presAssocID="{12BD9825-1A77-426D-8510-438C14CB69DB}" presName="composite" presStyleCnt="0"/>
      <dgm:spPr/>
    </dgm:pt>
    <dgm:pt modelId="{0D7B1965-535D-4AE6-93B1-0C38A81D36CB}" type="pres">
      <dgm:prSet presAssocID="{12BD9825-1A77-426D-8510-438C14CB69DB}" presName="BackAccent" presStyleLbl="bgShp" presStyleIdx="1" presStyleCnt="3"/>
      <dgm:spPr/>
    </dgm:pt>
    <dgm:pt modelId="{03AEDABB-1017-417B-80C8-EE3ECA4D1AFD}" type="pres">
      <dgm:prSet presAssocID="{12BD9825-1A77-426D-8510-438C14CB69DB}" presName="Accent" presStyleLbl="alignNode1" presStyleIdx="1" presStyleCnt="3"/>
      <dgm:spPr>
        <a:solidFill>
          <a:srgbClr val="FFEBEB"/>
        </a:solidFill>
        <a:ln>
          <a:solidFill>
            <a:srgbClr val="F98194"/>
          </a:solidFill>
        </a:ln>
      </dgm:spPr>
    </dgm:pt>
    <dgm:pt modelId="{47FA2807-2908-4C21-BABF-0E3A8A504A06}" type="pres">
      <dgm:prSet presAssocID="{12BD9825-1A77-426D-8510-438C14CB69DB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120CE0-8FA1-4B66-A1CD-97AD41CCD252}" type="pres">
      <dgm:prSet presAssocID="{12BD9825-1A77-426D-8510-438C14CB69DB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625B32-09B0-4877-BA66-CEAE8AAEC881}" type="pres">
      <dgm:prSet presAssocID="{6707645D-7846-4086-B3CC-B42ED79752F2}" presName="sibTrans" presStyleCnt="0"/>
      <dgm:spPr/>
    </dgm:pt>
    <dgm:pt modelId="{40E41C4E-0752-47D3-BA1D-DA6A90E520C8}" type="pres">
      <dgm:prSet presAssocID="{D95BD45B-0F64-442B-B7D7-B5970D0C7ECE}" presName="composite" presStyleCnt="0"/>
      <dgm:spPr/>
    </dgm:pt>
    <dgm:pt modelId="{CD62FEAD-0F8B-4656-B9FE-FFA4B443D904}" type="pres">
      <dgm:prSet presAssocID="{D95BD45B-0F64-442B-B7D7-B5970D0C7ECE}" presName="BackAccent" presStyleLbl="bgShp" presStyleIdx="2" presStyleCnt="3"/>
      <dgm:spPr/>
    </dgm:pt>
    <dgm:pt modelId="{DBC51CE5-E8AA-4356-BEF1-648704685472}" type="pres">
      <dgm:prSet presAssocID="{D95BD45B-0F64-442B-B7D7-B5970D0C7ECE}" presName="Accent" presStyleLbl="alignNode1" presStyleIdx="2" presStyleCnt="3"/>
      <dgm:spPr>
        <a:solidFill>
          <a:srgbClr val="FFEBEB"/>
        </a:solidFill>
        <a:ln>
          <a:solidFill>
            <a:srgbClr val="F98194"/>
          </a:solidFill>
        </a:ln>
      </dgm:spPr>
    </dgm:pt>
    <dgm:pt modelId="{0B4AD096-A84E-437A-A360-BB24394DD2CB}" type="pres">
      <dgm:prSet presAssocID="{D95BD45B-0F64-442B-B7D7-B5970D0C7ECE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945E6-3707-4DF7-9B77-A92A3C5B92E1}" type="pres">
      <dgm:prSet presAssocID="{D95BD45B-0F64-442B-B7D7-B5970D0C7ECE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49920A9-368D-431E-A4E1-99699E1943FF}" type="presOf" srcId="{4EE296B0-3030-499D-861E-0360FA35F32E}" destId="{47FA2807-2908-4C21-BABF-0E3A8A504A06}" srcOrd="0" destOrd="1" presId="urn:microsoft.com/office/officeart/2008/layout/IncreasingCircleProcess"/>
    <dgm:cxn modelId="{EAE60E79-7669-47A1-A387-798CEC59462E}" type="presOf" srcId="{CFC86DF9-5B91-4EED-82C0-19AAC9B24FF8}" destId="{0B4AD096-A84E-437A-A360-BB24394DD2CB}" srcOrd="0" destOrd="2" presId="urn:microsoft.com/office/officeart/2008/layout/IncreasingCircleProcess"/>
    <dgm:cxn modelId="{93C91BD6-F07B-46C6-97E8-63E8163CE373}" srcId="{F3468C04-F950-4F35-8252-73FDE35BF965}" destId="{12BD9825-1A77-426D-8510-438C14CB69DB}" srcOrd="1" destOrd="0" parTransId="{01CB1492-E951-40AD-AA4B-23278161665F}" sibTransId="{6707645D-7846-4086-B3CC-B42ED79752F2}"/>
    <dgm:cxn modelId="{F6A3574B-15FD-4FCF-9DAF-B1038E74ACC0}" type="presOf" srcId="{CA9826C5-41ED-4CEE-8A80-F230390D0DB7}" destId="{0B4AD096-A84E-437A-A360-BB24394DD2CB}" srcOrd="0" destOrd="1" presId="urn:microsoft.com/office/officeart/2008/layout/IncreasingCircleProcess"/>
    <dgm:cxn modelId="{EA68BAC8-52F8-468A-840E-7E8E2FA04F33}" type="presOf" srcId="{7C5BB5D6-04BD-44C7-8E26-6E2EA51B2BCA}" destId="{47FA2807-2908-4C21-BABF-0E3A8A504A06}" srcOrd="0" destOrd="0" presId="urn:microsoft.com/office/officeart/2008/layout/IncreasingCircleProcess"/>
    <dgm:cxn modelId="{2E874DF9-D029-40CB-B53D-9B0D210FFAF4}" type="presOf" srcId="{B291A3AA-3C64-4AC4-9B68-DDF05F8C764F}" destId="{70044994-84D1-4553-BA5E-EC06C8F9F2CD}" srcOrd="0" destOrd="0" presId="urn:microsoft.com/office/officeart/2008/layout/IncreasingCircleProcess"/>
    <dgm:cxn modelId="{EE93E79B-7FF3-41B7-B7C4-31547AFF96D9}" srcId="{D95BD45B-0F64-442B-B7D7-B5970D0C7ECE}" destId="{CFC86DF9-5B91-4EED-82C0-19AAC9B24FF8}" srcOrd="2" destOrd="0" parTransId="{32874ABD-2597-4686-9378-6946912202C2}" sibTransId="{D99849D3-091B-4E57-A6AA-1A847953A07B}"/>
    <dgm:cxn modelId="{96F20781-AF75-4B3E-8B74-E426E3CFFFA0}" srcId="{12BD9825-1A77-426D-8510-438C14CB69DB}" destId="{4EE296B0-3030-499D-861E-0360FA35F32E}" srcOrd="1" destOrd="0" parTransId="{1EBDFCEC-C13F-49DA-AA52-3666E7F81FC8}" sibTransId="{17D30117-BFAC-466A-B543-3857882F224B}"/>
    <dgm:cxn modelId="{BD9F02FD-4D8F-432E-A214-1D5E8364FD60}" srcId="{F3468C04-F950-4F35-8252-73FDE35BF965}" destId="{B291A3AA-3C64-4AC4-9B68-DDF05F8C764F}" srcOrd="0" destOrd="0" parTransId="{30B5A43E-9043-4CDE-B905-A90E0697CD05}" sibTransId="{EC76A5CD-D2EC-48FC-BDA6-859D16BBF48E}"/>
    <dgm:cxn modelId="{BF58D51E-96E0-47CC-802E-78498B8B6597}" type="presOf" srcId="{D95BD45B-0F64-442B-B7D7-B5970D0C7ECE}" destId="{614945E6-3707-4DF7-9B77-A92A3C5B92E1}" srcOrd="0" destOrd="0" presId="urn:microsoft.com/office/officeart/2008/layout/IncreasingCircleProcess"/>
    <dgm:cxn modelId="{41656858-BB59-43D4-AB21-72984CC12509}" srcId="{B291A3AA-3C64-4AC4-9B68-DDF05F8C764F}" destId="{BC14012B-ABFD-431F-B58B-96F4D218AF1C}" srcOrd="0" destOrd="0" parTransId="{25886EBC-896A-4937-A656-1B9935DF4176}" sibTransId="{3EFD4484-F78C-4824-BEA5-4F58C833665B}"/>
    <dgm:cxn modelId="{5A38399F-B34E-4595-80BC-4B03320348DF}" type="presOf" srcId="{BC14012B-ABFD-431F-B58B-96F4D218AF1C}" destId="{DF6C22BA-19A1-4264-8B4B-C97BEE995A67}" srcOrd="0" destOrd="0" presId="urn:microsoft.com/office/officeart/2008/layout/IncreasingCircleProcess"/>
    <dgm:cxn modelId="{60172253-7D32-4B35-9887-E013E99884D3}" srcId="{D95BD45B-0F64-442B-B7D7-B5970D0C7ECE}" destId="{CA9826C5-41ED-4CEE-8A80-F230390D0DB7}" srcOrd="1" destOrd="0" parTransId="{CC88CBCE-4239-4E9B-A521-1A9E3D652B07}" sibTransId="{1EE1FE76-7172-4A45-BE37-C3DDE4A7D598}"/>
    <dgm:cxn modelId="{680F533F-C180-46A8-A8E9-658EC874BEF5}" type="presOf" srcId="{12BD9825-1A77-426D-8510-438C14CB69DB}" destId="{A2120CE0-8FA1-4B66-A1CD-97AD41CCD252}" srcOrd="0" destOrd="0" presId="urn:microsoft.com/office/officeart/2008/layout/IncreasingCircleProcess"/>
    <dgm:cxn modelId="{47FE02E6-5731-42FE-A9D8-BFAC845C2589}" type="presOf" srcId="{73FD8480-E83F-4EAA-91BD-68E8BCAB2D54}" destId="{DF6C22BA-19A1-4264-8B4B-C97BEE995A67}" srcOrd="0" destOrd="2" presId="urn:microsoft.com/office/officeart/2008/layout/IncreasingCircleProcess"/>
    <dgm:cxn modelId="{3E853006-62C3-43C0-8E23-DCD0CA9BDFAF}" type="presOf" srcId="{13A92434-5D45-411E-9387-43998557DC47}" destId="{0B4AD096-A84E-437A-A360-BB24394DD2CB}" srcOrd="0" destOrd="0" presId="urn:microsoft.com/office/officeart/2008/layout/IncreasingCircleProcess"/>
    <dgm:cxn modelId="{B90785F5-190B-42D9-B1CC-E8FB5956D96D}" type="presOf" srcId="{9091D88C-71E2-4A06-AB63-B052D1BA2345}" destId="{DF6C22BA-19A1-4264-8B4B-C97BEE995A67}" srcOrd="0" destOrd="1" presId="urn:microsoft.com/office/officeart/2008/layout/IncreasingCircleProcess"/>
    <dgm:cxn modelId="{31763510-6720-45DB-B11C-C24E4E8A1199}" srcId="{B291A3AA-3C64-4AC4-9B68-DDF05F8C764F}" destId="{73FD8480-E83F-4EAA-91BD-68E8BCAB2D54}" srcOrd="2" destOrd="0" parTransId="{CE066F30-2BA2-4A7D-B093-1FFB0267B117}" sibTransId="{890FF824-5A05-4155-A2AC-BC2434C2BDCA}"/>
    <dgm:cxn modelId="{4550C565-F5C3-4953-87D5-835D88F2CEE0}" srcId="{D95BD45B-0F64-442B-B7D7-B5970D0C7ECE}" destId="{13A92434-5D45-411E-9387-43998557DC47}" srcOrd="0" destOrd="0" parTransId="{A181B724-B5D5-46C3-B5E4-DE830C0D583C}" sibTransId="{243449A2-F221-4E53-AAB9-84B6A84880C9}"/>
    <dgm:cxn modelId="{4DA0820C-C527-49B5-A20F-7D8C65DA4A7C}" srcId="{B291A3AA-3C64-4AC4-9B68-DDF05F8C764F}" destId="{9091D88C-71E2-4A06-AB63-B052D1BA2345}" srcOrd="1" destOrd="0" parTransId="{6398776B-A652-4E21-BBF8-71134A230181}" sibTransId="{230C144B-086A-4096-8AF0-14195317A5C0}"/>
    <dgm:cxn modelId="{0804D6FE-A23D-4613-ABA5-C966BA6B0193}" srcId="{12BD9825-1A77-426D-8510-438C14CB69DB}" destId="{7C5BB5D6-04BD-44C7-8E26-6E2EA51B2BCA}" srcOrd="0" destOrd="0" parTransId="{076A42FA-C8A9-4FC0-AF41-4880472110C3}" sibTransId="{6D869D2C-99C0-4FDF-8CB3-6EE1D8028895}"/>
    <dgm:cxn modelId="{49C2E833-1F9C-4C13-98A8-FA02264D9D4E}" type="presOf" srcId="{F3468C04-F950-4F35-8252-73FDE35BF965}" destId="{FCCBE097-B1F1-4874-93CD-082CD87A4E83}" srcOrd="0" destOrd="0" presId="urn:microsoft.com/office/officeart/2008/layout/IncreasingCircleProcess"/>
    <dgm:cxn modelId="{86641A20-0DE6-4DCC-B64E-F9AF5C2C9B58}" srcId="{F3468C04-F950-4F35-8252-73FDE35BF965}" destId="{D95BD45B-0F64-442B-B7D7-B5970D0C7ECE}" srcOrd="2" destOrd="0" parTransId="{B68746AA-4E73-43EF-A0B4-FA64BB2DD59A}" sibTransId="{58E1EBC3-0A3D-44C2-8299-8F9E204D97CC}"/>
    <dgm:cxn modelId="{3FB42136-2967-48A2-86AD-F2E037A888CB}" type="presParOf" srcId="{FCCBE097-B1F1-4874-93CD-082CD87A4E83}" destId="{2D86E5C4-9AF2-4BE6-B357-BB2FF732DAE7}" srcOrd="0" destOrd="0" presId="urn:microsoft.com/office/officeart/2008/layout/IncreasingCircleProcess"/>
    <dgm:cxn modelId="{AD6851C3-47E7-4DA3-A97A-D1B2834E4507}" type="presParOf" srcId="{2D86E5C4-9AF2-4BE6-B357-BB2FF732DAE7}" destId="{DB572D60-CBC4-4B6E-8038-B6F2062314D6}" srcOrd="0" destOrd="0" presId="urn:microsoft.com/office/officeart/2008/layout/IncreasingCircleProcess"/>
    <dgm:cxn modelId="{C1E70AA2-3F9D-4828-9C61-F113AD4F69A4}" type="presParOf" srcId="{2D86E5C4-9AF2-4BE6-B357-BB2FF732DAE7}" destId="{B8D31F22-BF8E-4D1B-A445-C8CE02F90875}" srcOrd="1" destOrd="0" presId="urn:microsoft.com/office/officeart/2008/layout/IncreasingCircleProcess"/>
    <dgm:cxn modelId="{E6447407-345C-407C-998F-BFC8196A279A}" type="presParOf" srcId="{2D86E5C4-9AF2-4BE6-B357-BB2FF732DAE7}" destId="{DF6C22BA-19A1-4264-8B4B-C97BEE995A67}" srcOrd="2" destOrd="0" presId="urn:microsoft.com/office/officeart/2008/layout/IncreasingCircleProcess"/>
    <dgm:cxn modelId="{9B451418-A1B1-4939-B6B9-D94C1B970F36}" type="presParOf" srcId="{2D86E5C4-9AF2-4BE6-B357-BB2FF732DAE7}" destId="{70044994-84D1-4553-BA5E-EC06C8F9F2CD}" srcOrd="3" destOrd="0" presId="urn:microsoft.com/office/officeart/2008/layout/IncreasingCircleProcess"/>
    <dgm:cxn modelId="{D36AE068-B8C3-401C-9FFD-BD65A801791D}" type="presParOf" srcId="{FCCBE097-B1F1-4874-93CD-082CD87A4E83}" destId="{B2202DFA-1FA9-4ABF-AAB0-3AACC3E8E27A}" srcOrd="1" destOrd="0" presId="urn:microsoft.com/office/officeart/2008/layout/IncreasingCircleProcess"/>
    <dgm:cxn modelId="{7285145C-9EAD-4FB3-B404-53F51C5870C9}" type="presParOf" srcId="{FCCBE097-B1F1-4874-93CD-082CD87A4E83}" destId="{C5281191-4C48-457D-8F44-A81F5833BAEF}" srcOrd="2" destOrd="0" presId="urn:microsoft.com/office/officeart/2008/layout/IncreasingCircleProcess"/>
    <dgm:cxn modelId="{EB6D27FF-D76A-41DF-A0D7-37E39195421B}" type="presParOf" srcId="{C5281191-4C48-457D-8F44-A81F5833BAEF}" destId="{0D7B1965-535D-4AE6-93B1-0C38A81D36CB}" srcOrd="0" destOrd="0" presId="urn:microsoft.com/office/officeart/2008/layout/IncreasingCircleProcess"/>
    <dgm:cxn modelId="{AE61012B-4BAD-4DA2-B09B-E5FE3603CC9F}" type="presParOf" srcId="{C5281191-4C48-457D-8F44-A81F5833BAEF}" destId="{03AEDABB-1017-417B-80C8-EE3ECA4D1AFD}" srcOrd="1" destOrd="0" presId="urn:microsoft.com/office/officeart/2008/layout/IncreasingCircleProcess"/>
    <dgm:cxn modelId="{CDDB39FA-9BDC-4712-B2EE-90D9E12FB03E}" type="presParOf" srcId="{C5281191-4C48-457D-8F44-A81F5833BAEF}" destId="{47FA2807-2908-4C21-BABF-0E3A8A504A06}" srcOrd="2" destOrd="0" presId="urn:microsoft.com/office/officeart/2008/layout/IncreasingCircleProcess"/>
    <dgm:cxn modelId="{74505DCE-017D-4AF6-97E5-25FA44194B50}" type="presParOf" srcId="{C5281191-4C48-457D-8F44-A81F5833BAEF}" destId="{A2120CE0-8FA1-4B66-A1CD-97AD41CCD252}" srcOrd="3" destOrd="0" presId="urn:microsoft.com/office/officeart/2008/layout/IncreasingCircleProcess"/>
    <dgm:cxn modelId="{B3437BD3-5E58-40A4-AD3F-C044CBFC59C5}" type="presParOf" srcId="{FCCBE097-B1F1-4874-93CD-082CD87A4E83}" destId="{63625B32-09B0-4877-BA66-CEAE8AAEC881}" srcOrd="3" destOrd="0" presId="urn:microsoft.com/office/officeart/2008/layout/IncreasingCircleProcess"/>
    <dgm:cxn modelId="{57FADDA1-6AC9-4023-8A5E-EC34ACCD938E}" type="presParOf" srcId="{FCCBE097-B1F1-4874-93CD-082CD87A4E83}" destId="{40E41C4E-0752-47D3-BA1D-DA6A90E520C8}" srcOrd="4" destOrd="0" presId="urn:microsoft.com/office/officeart/2008/layout/IncreasingCircleProcess"/>
    <dgm:cxn modelId="{86B7CEA3-02B5-423C-A36C-2C8CFFE10F44}" type="presParOf" srcId="{40E41C4E-0752-47D3-BA1D-DA6A90E520C8}" destId="{CD62FEAD-0F8B-4656-B9FE-FFA4B443D904}" srcOrd="0" destOrd="0" presId="urn:microsoft.com/office/officeart/2008/layout/IncreasingCircleProcess"/>
    <dgm:cxn modelId="{90543B20-07C5-4751-A57A-8B1C42379C3E}" type="presParOf" srcId="{40E41C4E-0752-47D3-BA1D-DA6A90E520C8}" destId="{DBC51CE5-E8AA-4356-BEF1-648704685472}" srcOrd="1" destOrd="0" presId="urn:microsoft.com/office/officeart/2008/layout/IncreasingCircleProcess"/>
    <dgm:cxn modelId="{8D9DBAD6-1742-4255-9984-D8D14DF49293}" type="presParOf" srcId="{40E41C4E-0752-47D3-BA1D-DA6A90E520C8}" destId="{0B4AD096-A84E-437A-A360-BB24394DD2CB}" srcOrd="2" destOrd="0" presId="urn:microsoft.com/office/officeart/2008/layout/IncreasingCircleProcess"/>
    <dgm:cxn modelId="{656F2A5A-8B8B-45E9-AF5C-5140AEE2ADB9}" type="presParOf" srcId="{40E41C4E-0752-47D3-BA1D-DA6A90E520C8}" destId="{614945E6-3707-4DF7-9B77-A92A3C5B92E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72D60-CBC4-4B6E-8038-B6F2062314D6}">
      <dsp:nvSpPr>
        <dsp:cNvPr id="0" name=""/>
        <dsp:cNvSpPr/>
      </dsp:nvSpPr>
      <dsp:spPr>
        <a:xfrm>
          <a:off x="178688" y="0"/>
          <a:ext cx="870508" cy="87050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31F22-BF8E-4D1B-A445-C8CE02F90875}">
      <dsp:nvSpPr>
        <dsp:cNvPr id="0" name=""/>
        <dsp:cNvSpPr/>
      </dsp:nvSpPr>
      <dsp:spPr>
        <a:xfrm>
          <a:off x="265739" y="87050"/>
          <a:ext cx="696407" cy="696407"/>
        </a:xfrm>
        <a:prstGeom prst="chord">
          <a:avLst>
            <a:gd name="adj1" fmla="val 1168272"/>
            <a:gd name="adj2" fmla="val 9631728"/>
          </a:avLst>
        </a:prstGeom>
        <a:solidFill>
          <a:srgbClr val="FFEBEB"/>
        </a:solidFill>
        <a:ln w="12700" cap="flat" cmpd="sng" algn="ctr">
          <a:solidFill>
            <a:srgbClr val="F9819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C22BA-19A1-4264-8B4B-C97BEE995A67}">
      <dsp:nvSpPr>
        <dsp:cNvPr id="0" name=""/>
        <dsp:cNvSpPr/>
      </dsp:nvSpPr>
      <dsp:spPr>
        <a:xfrm>
          <a:off x="1230553" y="870508"/>
          <a:ext cx="2575255" cy="36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대회 참가</a:t>
          </a:r>
          <a:r>
            <a:rPr lang="en-US" sz="1700" kern="1200" smtClean="0"/>
            <a:t> &amp; </a:t>
          </a:r>
          <a:r>
            <a:rPr lang="ko-KR" sz="1700" kern="1200" smtClean="0"/>
            <a:t>미니 프로젝트 수행</a:t>
          </a:r>
          <a:endParaRPr lang="ko-KR" altLang="en-US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데이터 탐색 및 통계 모형 수립</a:t>
          </a:r>
          <a:r>
            <a:rPr lang="en-US" sz="1700" kern="1200" smtClean="0"/>
            <a:t>, </a:t>
          </a:r>
          <a:r>
            <a:rPr lang="ko-KR" sz="1700" kern="1200" smtClean="0"/>
            <a:t>머신 러닝 분석을 경험</a:t>
          </a:r>
          <a:endParaRPr lang="ko-KR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대회에 참가하여 커리어를 지원</a:t>
          </a:r>
          <a:endParaRPr lang="ko-KR" altLang="en-US" sz="1700" kern="1200"/>
        </a:p>
      </dsp:txBody>
      <dsp:txXfrm>
        <a:off x="1230553" y="870508"/>
        <a:ext cx="2575255" cy="3663391"/>
      </dsp:txXfrm>
    </dsp:sp>
    <dsp:sp modelId="{70044994-84D1-4553-BA5E-EC06C8F9F2CD}">
      <dsp:nvSpPr>
        <dsp:cNvPr id="0" name=""/>
        <dsp:cNvSpPr/>
      </dsp:nvSpPr>
      <dsp:spPr>
        <a:xfrm>
          <a:off x="1230553" y="0"/>
          <a:ext cx="2575255" cy="87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smtClean="0">
              <a:solidFill>
                <a:srgbClr val="F98194"/>
              </a:solidFill>
            </a:rPr>
            <a:t>목적 및 배경</a:t>
          </a:r>
          <a:endParaRPr lang="ko-KR" altLang="en-US" sz="3300" kern="1200">
            <a:solidFill>
              <a:srgbClr val="F98194"/>
            </a:solidFill>
          </a:endParaRPr>
        </a:p>
      </dsp:txBody>
      <dsp:txXfrm>
        <a:off x="1230553" y="0"/>
        <a:ext cx="2575255" cy="870508"/>
      </dsp:txXfrm>
    </dsp:sp>
    <dsp:sp modelId="{0D7B1965-535D-4AE6-93B1-0C38A81D36CB}">
      <dsp:nvSpPr>
        <dsp:cNvPr id="0" name=""/>
        <dsp:cNvSpPr/>
      </dsp:nvSpPr>
      <dsp:spPr>
        <a:xfrm>
          <a:off x="3987164" y="0"/>
          <a:ext cx="870508" cy="87050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EDABB-1017-417B-80C8-EE3ECA4D1AFD}">
      <dsp:nvSpPr>
        <dsp:cNvPr id="0" name=""/>
        <dsp:cNvSpPr/>
      </dsp:nvSpPr>
      <dsp:spPr>
        <a:xfrm>
          <a:off x="4074215" y="87050"/>
          <a:ext cx="696407" cy="696407"/>
        </a:xfrm>
        <a:prstGeom prst="chord">
          <a:avLst>
            <a:gd name="adj1" fmla="val 20431728"/>
            <a:gd name="adj2" fmla="val 11968272"/>
          </a:avLst>
        </a:prstGeom>
        <a:solidFill>
          <a:srgbClr val="FFEBEB"/>
        </a:solidFill>
        <a:ln w="12700" cap="flat" cmpd="sng" algn="ctr">
          <a:solidFill>
            <a:srgbClr val="F9819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A2807-2908-4C21-BABF-0E3A8A504A06}">
      <dsp:nvSpPr>
        <dsp:cNvPr id="0" name=""/>
        <dsp:cNvSpPr/>
      </dsp:nvSpPr>
      <dsp:spPr>
        <a:xfrm>
          <a:off x="5039029" y="870508"/>
          <a:ext cx="2575255" cy="36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데이터 분석 역량의 내재화</a:t>
          </a:r>
          <a:r>
            <a:rPr lang="en-US" sz="1700" kern="1200" smtClean="0"/>
            <a:t> (</a:t>
          </a:r>
          <a:r>
            <a:rPr lang="ko-KR" sz="1700" kern="1200" smtClean="0"/>
            <a:t>기초통계 분석</a:t>
          </a:r>
          <a:r>
            <a:rPr lang="en-US" sz="1700" kern="1200" smtClean="0"/>
            <a:t>, </a:t>
          </a:r>
          <a:r>
            <a:rPr lang="ko-KR" sz="1700" kern="1200" smtClean="0"/>
            <a:t>결측치 핸들링</a:t>
          </a:r>
          <a:r>
            <a:rPr lang="en-US" sz="1700" kern="1200" smtClean="0"/>
            <a:t>, </a:t>
          </a:r>
          <a:r>
            <a:rPr lang="ko-KR" sz="1700" kern="1200" smtClean="0"/>
            <a:t>이상치 핸들링</a:t>
          </a:r>
          <a:r>
            <a:rPr lang="en-US" sz="1700" kern="1200" smtClean="0"/>
            <a:t>, </a:t>
          </a:r>
          <a:r>
            <a:rPr lang="ko-KR" sz="1700" kern="1200" smtClean="0"/>
            <a:t>통계 모형과 머신 러닝 모형 만들기</a:t>
          </a:r>
          <a:r>
            <a:rPr lang="en-US" sz="1700" kern="1200" smtClean="0"/>
            <a:t>, </a:t>
          </a:r>
          <a:r>
            <a:rPr lang="ko-KR" sz="1700" kern="1200" smtClean="0"/>
            <a:t>정리하여 발표하기</a:t>
          </a:r>
          <a:r>
            <a:rPr lang="en-US" sz="1700" kern="1200" smtClean="0"/>
            <a:t>)</a:t>
          </a:r>
          <a:endParaRPr lang="ko-KR" altLang="en-US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SMAPE</a:t>
          </a:r>
          <a:r>
            <a:rPr lang="ko-KR" sz="1700" kern="1200" smtClean="0"/>
            <a:t>와 같은 평가 지표를 활용하여 데이터 분석의 전략적인 마인드 세팅</a:t>
          </a:r>
          <a:endParaRPr lang="ko-KR" sz="1700" kern="1200"/>
        </a:p>
      </dsp:txBody>
      <dsp:txXfrm>
        <a:off x="5039029" y="870508"/>
        <a:ext cx="2575255" cy="3663391"/>
      </dsp:txXfrm>
    </dsp:sp>
    <dsp:sp modelId="{A2120CE0-8FA1-4B66-A1CD-97AD41CCD252}">
      <dsp:nvSpPr>
        <dsp:cNvPr id="0" name=""/>
        <dsp:cNvSpPr/>
      </dsp:nvSpPr>
      <dsp:spPr>
        <a:xfrm>
          <a:off x="5039029" y="0"/>
          <a:ext cx="2575255" cy="87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smtClean="0">
              <a:solidFill>
                <a:srgbClr val="F98194"/>
              </a:solidFill>
            </a:rPr>
            <a:t>기대 효과</a:t>
          </a:r>
          <a:endParaRPr lang="ko-KR" altLang="en-US" sz="3300" kern="1200">
            <a:solidFill>
              <a:srgbClr val="F98194"/>
            </a:solidFill>
          </a:endParaRPr>
        </a:p>
      </dsp:txBody>
      <dsp:txXfrm>
        <a:off x="5039029" y="0"/>
        <a:ext cx="2575255" cy="870508"/>
      </dsp:txXfrm>
    </dsp:sp>
    <dsp:sp modelId="{CD62FEAD-0F8B-4656-B9FE-FFA4B443D904}">
      <dsp:nvSpPr>
        <dsp:cNvPr id="0" name=""/>
        <dsp:cNvSpPr/>
      </dsp:nvSpPr>
      <dsp:spPr>
        <a:xfrm>
          <a:off x="7795641" y="0"/>
          <a:ext cx="870508" cy="87050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51CE5-E8AA-4356-BEF1-648704685472}">
      <dsp:nvSpPr>
        <dsp:cNvPr id="0" name=""/>
        <dsp:cNvSpPr/>
      </dsp:nvSpPr>
      <dsp:spPr>
        <a:xfrm>
          <a:off x="7882691" y="87050"/>
          <a:ext cx="696407" cy="696407"/>
        </a:xfrm>
        <a:prstGeom prst="chord">
          <a:avLst>
            <a:gd name="adj1" fmla="val 16200000"/>
            <a:gd name="adj2" fmla="val 16200000"/>
          </a:avLst>
        </a:prstGeom>
        <a:solidFill>
          <a:srgbClr val="FFEBEB"/>
        </a:solidFill>
        <a:ln w="12700" cap="flat" cmpd="sng" algn="ctr">
          <a:solidFill>
            <a:srgbClr val="F9819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AD096-A84E-437A-A360-BB24394DD2CB}">
      <dsp:nvSpPr>
        <dsp:cNvPr id="0" name=""/>
        <dsp:cNvSpPr/>
      </dsp:nvSpPr>
      <dsp:spPr>
        <a:xfrm>
          <a:off x="8847505" y="870508"/>
          <a:ext cx="2575255" cy="36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CRISP-DM</a:t>
          </a:r>
          <a:r>
            <a:rPr lang="ko-KR" sz="1700" kern="1200" smtClean="0"/>
            <a:t>을 참조하여 수행 방법을 정의</a:t>
          </a:r>
          <a:endParaRPr lang="ko-KR" altLang="en-US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각 단계 간 피드백으로 단계별 완성도를 높임</a:t>
          </a:r>
          <a:endParaRPr lang="ko-KR" altLang="en-US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프로젝트 이해</a:t>
          </a:r>
          <a:r>
            <a:rPr lang="en-US" sz="1700" kern="1200" smtClean="0"/>
            <a:t>, </a:t>
          </a:r>
          <a:r>
            <a:rPr lang="ko-KR" sz="1700" kern="1200" smtClean="0"/>
            <a:t>데이터 준비</a:t>
          </a:r>
          <a:r>
            <a:rPr lang="en-US" sz="1700" kern="1200" smtClean="0"/>
            <a:t>, </a:t>
          </a:r>
          <a:r>
            <a:rPr lang="ko-KR" sz="1700" kern="1200" smtClean="0"/>
            <a:t>모델링</a:t>
          </a:r>
          <a:r>
            <a:rPr lang="en-US" sz="1700" kern="1200" smtClean="0"/>
            <a:t>, </a:t>
          </a:r>
          <a:r>
            <a:rPr lang="ko-KR" sz="1700" kern="1200" smtClean="0"/>
            <a:t>평가 순서로 프로젝트 수행</a:t>
          </a:r>
          <a:endParaRPr lang="ko-KR" sz="1700" kern="1200"/>
        </a:p>
      </dsp:txBody>
      <dsp:txXfrm>
        <a:off x="8847505" y="870508"/>
        <a:ext cx="2575255" cy="3663391"/>
      </dsp:txXfrm>
    </dsp:sp>
    <dsp:sp modelId="{614945E6-3707-4DF7-9B77-A92A3C5B92E1}">
      <dsp:nvSpPr>
        <dsp:cNvPr id="0" name=""/>
        <dsp:cNvSpPr/>
      </dsp:nvSpPr>
      <dsp:spPr>
        <a:xfrm>
          <a:off x="8847505" y="0"/>
          <a:ext cx="2575255" cy="87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smtClean="0">
              <a:solidFill>
                <a:srgbClr val="F98194"/>
              </a:solidFill>
            </a:rPr>
            <a:t>수행 방법</a:t>
          </a:r>
          <a:endParaRPr lang="ko-KR" altLang="en-US" sz="3300" kern="1200">
            <a:solidFill>
              <a:srgbClr val="F98194"/>
            </a:solidFill>
          </a:endParaRPr>
        </a:p>
      </dsp:txBody>
      <dsp:txXfrm>
        <a:off x="8847505" y="0"/>
        <a:ext cx="2575255" cy="870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3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0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0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4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6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29448"/>
              </p:ext>
            </p:extLst>
          </p:nvPr>
        </p:nvGraphicFramePr>
        <p:xfrm>
          <a:off x="184151" y="247583"/>
          <a:ext cx="11823699" cy="6362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1233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3941233">
                  <a:extLst>
                    <a:ext uri="{9D8B030D-6E8A-4147-A177-3AD203B41FA5}">
                      <a16:colId xmlns:a16="http://schemas.microsoft.com/office/drawing/2014/main" val="3194228310"/>
                    </a:ext>
                  </a:extLst>
                </a:gridCol>
                <a:gridCol w="3941233">
                  <a:extLst>
                    <a:ext uri="{9D8B030D-6E8A-4147-A177-3AD203B41FA5}">
                      <a16:colId xmlns:a16="http://schemas.microsoft.com/office/drawing/2014/main" val="4269568737"/>
                    </a:ext>
                  </a:extLst>
                </a:gridCol>
              </a:tblGrid>
              <a:tr h="65042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 Kdigital training</a:t>
                      </a:r>
                      <a:endParaRPr lang="ko-KR" altLang="en-US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3903432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건물 전력사용량 예측 프로젝트</a:t>
                      </a:r>
                      <a:endParaRPr lang="en-US" altLang="ko-KR" sz="4400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빅데이터 분석 미니 프로젝트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DACON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전력사용량 예측 대회 참여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1808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기간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2023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발표일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일렉트릭쇼크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14016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18654" t="8854" r="12232" b="10126"/>
          <a:stretch/>
        </p:blipFill>
        <p:spPr>
          <a:xfrm>
            <a:off x="8307608" y="3183958"/>
            <a:ext cx="963392" cy="158576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3520" t="1035"/>
          <a:stretch/>
        </p:blipFill>
        <p:spPr>
          <a:xfrm>
            <a:off x="9118599" y="2730500"/>
            <a:ext cx="2654301" cy="20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700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4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8248651">
                  <a:extLst>
                    <a:ext uri="{9D8B030D-6E8A-4147-A177-3AD203B41FA5}">
                      <a16:colId xmlns:a16="http://schemas.microsoft.com/office/drawing/2014/main" val="706035392"/>
                    </a:ext>
                  </a:extLst>
                </a:gridCol>
              </a:tblGrid>
              <a:tr h="5731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2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선행 연구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연구 분석</a:t>
                      </a:r>
                      <a:endParaRPr lang="en-US" altLang="ko-KR" sz="2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건물 에너지 사용량 예측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Muhammad Faiq </a:t>
                      </a:r>
                      <a:r>
                        <a:rPr lang="ko-KR" altLang="en-US" sz="1600" b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b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(2023)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C. Robinson </a:t>
                      </a:r>
                      <a:r>
                        <a:rPr lang="ko-KR" altLang="en-US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(2017)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Z. Wang </a:t>
                      </a:r>
                      <a:r>
                        <a:rPr lang="ko-KR" altLang="en-US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(2018)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S. Karatasou </a:t>
                      </a:r>
                      <a:r>
                        <a:rPr lang="ko-KR" altLang="en-US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(2006)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869507" y="1381518"/>
          <a:ext cx="8017692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846">
                  <a:extLst>
                    <a:ext uri="{9D8B030D-6E8A-4147-A177-3AD203B41FA5}">
                      <a16:colId xmlns:a16="http://schemas.microsoft.com/office/drawing/2014/main" val="1554867481"/>
                    </a:ext>
                  </a:extLst>
                </a:gridCol>
                <a:gridCol w="4008846">
                  <a:extLst>
                    <a:ext uri="{9D8B030D-6E8A-4147-A177-3AD203B41FA5}">
                      <a16:colId xmlns:a16="http://schemas.microsoft.com/office/drawing/2014/main" val="30521252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Machine learning approaches </a:t>
                      </a:r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for estimating commercial building energy consumption 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Principal building activity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Square footage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Number of floors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Heating</a:t>
                      </a: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degree days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Cooling degree days</a:t>
                      </a:r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건물 종류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면적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층수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 일수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냉방 일수</a:t>
                      </a:r>
                      <a:endParaRPr lang="ko-KR" altLang="en-US" sz="105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374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Z. Wang, Y. Wang, R. Zeng, R.S. Srinivasan, S. Ahrentzen</a:t>
                      </a:r>
                      <a:r>
                        <a:rPr lang="en-US" altLang="ko-KR" sz="1400" b="0" i="0" kern="1200" baseline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Random Forest based hourly </a:t>
                      </a:r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building energy prediction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Outdoor</a:t>
                      </a: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temperature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Dew point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Relative humidity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Brometric pressure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Precipitation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Wind speed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Solar radiation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Number of occupants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 of day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Workday type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 type</a:t>
                      </a:r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온도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이슬점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습도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기압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강수량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풍속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태양 복사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거주자 수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워킹 데이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요일</a:t>
                      </a:r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594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Modeling and predicting building's energy use with </a:t>
                      </a:r>
                      <a:r>
                        <a:rPr lang="en-US" altLang="ko-KR" sz="1400" b="1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artificial neural networks</a:t>
                      </a:r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Methods and results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Ambient</a:t>
                      </a: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temperature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Solar flux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Humidity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Hour of the day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 of the week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 of the year</a:t>
                      </a:r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온도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일사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습도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요일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</a:t>
                      </a:r>
                      <a:endParaRPr lang="ko-KR" altLang="en-US" sz="105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7386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75269" y="89637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중요 변수 리스트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0470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건물 단위로 모델을 설정했을 때의 장점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217" y="2307166"/>
            <a:ext cx="143361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개별적인 </a:t>
            </a:r>
            <a:r>
              <a:rPr lang="ko-KR" altLang="en-US" sz="1600" b="1" dirty="0"/>
              <a:t>특성 </a:t>
            </a:r>
            <a:r>
              <a:rPr lang="ko-KR" altLang="en-US" sz="1600" b="1" dirty="0" smtClean="0"/>
              <a:t>반영</a:t>
            </a:r>
            <a:endParaRPr lang="en-US" altLang="ko-KR" sz="1600" b="1" dirty="0"/>
          </a:p>
          <a:p>
            <a:r>
              <a:rPr lang="ko-KR" altLang="en-US" sz="1200" dirty="0" smtClean="0"/>
              <a:t>각 </a:t>
            </a:r>
            <a:r>
              <a:rPr lang="ko-KR" altLang="en-US" sz="1200" dirty="0"/>
              <a:t>건물은 개별적인 특성을 가질 수 </a:t>
            </a:r>
            <a:r>
              <a:rPr lang="ko-KR" altLang="en-US" sz="1200" dirty="0" smtClean="0"/>
              <a:t>있으므로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이러한 특성을 고려하여 건물 별로 모델을 설정하면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각 건물이 가진 특성을 더 정확하게 </a:t>
            </a:r>
            <a:r>
              <a:rPr lang="ko-KR" altLang="en-US" sz="1200" dirty="0" smtClean="0"/>
              <a:t>모델링 할 </a:t>
            </a:r>
            <a:r>
              <a:rPr lang="ko-KR" altLang="en-US" sz="1200" dirty="0"/>
              <a:t>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상황별</a:t>
            </a:r>
            <a:r>
              <a:rPr lang="ko-KR" altLang="en-US" sz="1600" b="1" dirty="0" smtClean="0"/>
              <a:t> 모델링</a:t>
            </a:r>
            <a:endParaRPr lang="en-US" altLang="ko-KR" sz="1600" b="1" dirty="0"/>
          </a:p>
          <a:p>
            <a:r>
              <a:rPr lang="ko-KR" altLang="en-US" sz="1200" dirty="0" smtClean="0"/>
              <a:t>건물마다 </a:t>
            </a:r>
            <a:r>
              <a:rPr lang="ko-KR" altLang="en-US" sz="1200" dirty="0"/>
              <a:t>용도</a:t>
            </a:r>
            <a:r>
              <a:rPr lang="en-US" altLang="ko-KR" sz="1200" dirty="0"/>
              <a:t>, </a:t>
            </a:r>
            <a:r>
              <a:rPr lang="ko-KR" altLang="en-US" sz="1200" dirty="0"/>
              <a:t>구조</a:t>
            </a:r>
            <a:r>
              <a:rPr lang="en-US" altLang="ko-KR" sz="1200" dirty="0"/>
              <a:t>, </a:t>
            </a:r>
            <a:r>
              <a:rPr lang="ko-KR" altLang="en-US" sz="1200" dirty="0"/>
              <a:t>위치 등의 차이로 인해 </a:t>
            </a:r>
            <a:r>
              <a:rPr lang="ko-KR" altLang="en-US" sz="1200" dirty="0" smtClean="0"/>
              <a:t>전력 </a:t>
            </a:r>
            <a:r>
              <a:rPr lang="ko-KR" altLang="en-US" sz="1200" dirty="0"/>
              <a:t>소비나 사용 패턴이 다를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그룹 </a:t>
            </a:r>
            <a:r>
              <a:rPr lang="ko-KR" altLang="en-US" sz="1200" dirty="0"/>
              <a:t>별로 모델을 만들면 이러한 상황을 고려하여 최적화된 모델을 개발할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b="1" dirty="0" smtClean="0"/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변수 </a:t>
            </a:r>
            <a:r>
              <a:rPr lang="ko-KR" altLang="en-US" sz="1600" b="1" dirty="0"/>
              <a:t>중요도 </a:t>
            </a:r>
            <a:r>
              <a:rPr lang="ko-KR" altLang="en-US" sz="1600" b="1" dirty="0" smtClean="0"/>
              <a:t>강조</a:t>
            </a:r>
            <a:endParaRPr lang="en-US" altLang="ko-KR" sz="1600" b="1" dirty="0"/>
          </a:p>
          <a:p>
            <a:r>
              <a:rPr lang="ko-KR" altLang="en-US" sz="1200" dirty="0" smtClean="0"/>
              <a:t>건물 </a:t>
            </a:r>
            <a:r>
              <a:rPr lang="ko-KR" altLang="en-US" sz="1200" dirty="0"/>
              <a:t>별로 모델을 설정하면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각 건물이나 그룹별로 중요한 변수를 식별할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특정 </a:t>
            </a:r>
            <a:r>
              <a:rPr lang="ko-KR" altLang="en-US" sz="1200" dirty="0"/>
              <a:t>건물이나 그룹에만 해당하는 중요한 변수들을 모델에 포함시키면 해당 건물의 예측 능력을 향상시킬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모델의 </a:t>
            </a:r>
            <a:r>
              <a:rPr lang="ko-KR" altLang="en-US" sz="1600" b="1" dirty="0"/>
              <a:t>해석 </a:t>
            </a:r>
            <a:r>
              <a:rPr lang="ko-KR" altLang="en-US" sz="1600" b="1" dirty="0" smtClean="0"/>
              <a:t>용이성</a:t>
            </a:r>
            <a:endParaRPr lang="en-US" altLang="ko-KR" sz="1600" b="1" dirty="0"/>
          </a:p>
          <a:p>
            <a:r>
              <a:rPr lang="ko-KR" altLang="en-US" sz="1200" dirty="0" smtClean="0"/>
              <a:t>그룹 </a:t>
            </a:r>
            <a:r>
              <a:rPr lang="ko-KR" altLang="en-US" sz="1200" dirty="0"/>
              <a:t>별로 모델을 만들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각 건물이나 그룹의 특성을 모델 결과와 연결하여 해석할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모델의 </a:t>
            </a:r>
            <a:r>
              <a:rPr lang="ko-KR" altLang="en-US" sz="1200" dirty="0"/>
              <a:t>예측 결과를 해당 건물의 특성과 연결하여 해석하면서 의사 결정에 활용할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600" b="1" dirty="0" smtClean="0"/>
              <a:t>5. </a:t>
            </a:r>
            <a:r>
              <a:rPr lang="ko-KR" altLang="en-US" sz="1600" b="1" dirty="0" smtClean="0"/>
              <a:t>데이터 </a:t>
            </a:r>
            <a:r>
              <a:rPr lang="ko-KR" altLang="en-US" sz="1600" b="1" dirty="0"/>
              <a:t>부족 상황 </a:t>
            </a:r>
            <a:r>
              <a:rPr lang="ko-KR" altLang="en-US" sz="1600" b="1" dirty="0" smtClean="0"/>
              <a:t>대응</a:t>
            </a:r>
            <a:endParaRPr lang="en-US" altLang="ko-KR" sz="1600" b="1" dirty="0"/>
          </a:p>
          <a:p>
            <a:r>
              <a:rPr lang="ko-KR" altLang="en-US" sz="1200" dirty="0" smtClean="0"/>
              <a:t>특정 </a:t>
            </a:r>
            <a:r>
              <a:rPr lang="ko-KR" altLang="en-US" sz="1200" dirty="0"/>
              <a:t>건물의 데이터가 다른 건물에 비해 부족한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건물을 대상으로 모델을 설정하여 데이터 부족 상황을 극복할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특정 </a:t>
            </a:r>
            <a:r>
              <a:rPr lang="ko-KR" altLang="en-US" sz="1600" b="1" dirty="0"/>
              <a:t>건물 관리 및 </a:t>
            </a:r>
            <a:r>
              <a:rPr lang="ko-KR" altLang="en-US" sz="1600" b="1" dirty="0" smtClean="0"/>
              <a:t>최적화</a:t>
            </a:r>
            <a:endParaRPr lang="en-US" altLang="ko-KR" sz="1600" b="1" dirty="0"/>
          </a:p>
          <a:p>
            <a:r>
              <a:rPr lang="ko-KR" altLang="en-US" sz="1200" dirty="0" smtClean="0"/>
              <a:t>특정 </a:t>
            </a:r>
            <a:r>
              <a:rPr lang="ko-KR" altLang="en-US" sz="1200" dirty="0"/>
              <a:t>건물의 에너지 사용량을 관리하거나 최적화하는 것이 목표일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건물 별로 모델을 설정하여 개별 관리 및 개선 전략을 수립할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90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90812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훈련</a:t>
                      </a:r>
                      <a:r>
                        <a:rPr lang="ko-KR" altLang="en-US" sz="2400" baseline="0" smtClean="0"/>
                        <a:t> 대상</a:t>
                      </a:r>
                      <a:r>
                        <a:rPr lang="ko-KR" altLang="en-US" sz="2400" smtClean="0"/>
                        <a:t> 데이터셋</a:t>
                      </a:r>
                      <a:r>
                        <a:rPr lang="en-US" altLang="ko-KR" sz="2400" smtClean="0"/>
                        <a:t>(1/2) – </a:t>
                      </a:r>
                      <a:r>
                        <a:rPr lang="ko-KR" altLang="en-US" sz="2400" b="1" smtClean="0"/>
                        <a:t>건물번호</a:t>
                      </a:r>
                      <a:r>
                        <a:rPr lang="ko-KR" altLang="en-US" sz="2400" smtClean="0"/>
                        <a:t>로 연결</a:t>
                      </a:r>
                      <a:endParaRPr lang="en-US" altLang="ko-KR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6772"/>
          <a:stretch/>
        </p:blipFill>
        <p:spPr>
          <a:xfrm>
            <a:off x="229465" y="3429000"/>
            <a:ext cx="11733070" cy="322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465" y="1906980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train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100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개 건물들의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일부터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까지의 데이터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일시별 기온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강수량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일조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일사 정보 포함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전력사용량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(kWh)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포함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37008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훈련</a:t>
                      </a:r>
                      <a:r>
                        <a:rPr lang="ko-KR" altLang="en-US" sz="2400" baseline="0" smtClean="0"/>
                        <a:t> 대상</a:t>
                      </a:r>
                      <a:r>
                        <a:rPr lang="ko-KR" altLang="en-US" sz="2400" smtClean="0"/>
                        <a:t> 데이터셋</a:t>
                      </a:r>
                      <a:r>
                        <a:rPr lang="en-US" altLang="ko-KR" sz="2400" smtClean="0"/>
                        <a:t>(1/2) - </a:t>
                      </a:r>
                      <a:r>
                        <a:rPr lang="ko-KR" altLang="en-US" sz="2400" b="1" smtClean="0"/>
                        <a:t>건물번호</a:t>
                      </a:r>
                      <a:r>
                        <a:rPr lang="ko-KR" altLang="en-US" sz="2400" smtClean="0"/>
                        <a:t>로 연결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9721"/>
          <a:stretch/>
        </p:blipFill>
        <p:spPr>
          <a:xfrm>
            <a:off x="229465" y="3429001"/>
            <a:ext cx="9342438" cy="322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465" y="1906980"/>
            <a:ext cx="7704353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100</a:t>
            </a:r>
            <a:r>
              <a:rPr lang="ko-KR" altLang="en-US" sz="1600"/>
              <a:t>개 건물 </a:t>
            </a:r>
            <a:r>
              <a:rPr lang="ko-KR" altLang="en-US" sz="1600" smtClean="0"/>
              <a:t>정보</a:t>
            </a:r>
            <a:endParaRPr lang="en-US" altLang="ko-KR" sz="16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건물 </a:t>
            </a:r>
            <a:r>
              <a:rPr lang="ko-KR" altLang="en-US" sz="1600"/>
              <a:t>번호</a:t>
            </a:r>
            <a:r>
              <a:rPr lang="en-US" altLang="ko-KR" sz="1600"/>
              <a:t>, </a:t>
            </a:r>
            <a:r>
              <a:rPr lang="ko-KR" altLang="en-US" sz="1600"/>
              <a:t>건물 유형</a:t>
            </a:r>
            <a:r>
              <a:rPr lang="en-US" altLang="ko-KR" sz="1600"/>
              <a:t>, </a:t>
            </a:r>
            <a:r>
              <a:rPr lang="ko-KR" altLang="en-US" sz="1600"/>
              <a:t>연면적</a:t>
            </a:r>
            <a:r>
              <a:rPr lang="en-US" altLang="ko-KR" sz="1600"/>
              <a:t>, </a:t>
            </a:r>
            <a:r>
              <a:rPr lang="ko-KR" altLang="en-US" sz="1600"/>
              <a:t>냉방 면적</a:t>
            </a:r>
            <a:r>
              <a:rPr lang="en-US" altLang="ko-KR" sz="1600"/>
              <a:t>, </a:t>
            </a:r>
            <a:r>
              <a:rPr lang="ko-KR" altLang="en-US" sz="1600"/>
              <a:t>태양광 용량</a:t>
            </a:r>
            <a:r>
              <a:rPr lang="en-US" altLang="ko-KR" sz="1600"/>
              <a:t>, ESS </a:t>
            </a:r>
            <a:r>
              <a:rPr lang="ko-KR" altLang="en-US" sz="1600"/>
              <a:t>저장 용량</a:t>
            </a:r>
            <a:r>
              <a:rPr lang="en-US" altLang="ko-KR" sz="1600"/>
              <a:t>, PCS </a:t>
            </a:r>
            <a:r>
              <a:rPr lang="ko-KR" altLang="en-US" sz="1600"/>
              <a:t>용량</a:t>
            </a:r>
          </a:p>
        </p:txBody>
      </p:sp>
    </p:spTree>
    <p:extLst>
      <p:ext uri="{BB962C8B-B14F-4D97-AF65-F5344CB8AC3E}">
        <p14:creationId xmlns:p14="http://schemas.microsoft.com/office/powerpoint/2010/main" val="20555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87318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예측 대상 데이터셋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9465" y="1906980"/>
            <a:ext cx="8124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100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개 건물들의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일부터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까지의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일시별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강수량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습도의 예보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514"/>
          <a:stretch/>
        </p:blipFill>
        <p:spPr>
          <a:xfrm>
            <a:off x="229465" y="3429001"/>
            <a:ext cx="981075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71531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제출용 데이터셋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예측값을</a:t>
                      </a:r>
                      <a:r>
                        <a:rPr lang="ko-KR" altLang="en-US" sz="2400" baseline="0" smtClean="0"/>
                        <a:t> 입력하여 제출하는 양식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465" y="190698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제출을 위한 양식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개 건물들의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일부터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까지의 전력사용량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(kWh)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을 예측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num_date_time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은 건물번호와 시간으로 구성된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에 맞춰 전력사용량 예측값을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answer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컬럼에 기입해야 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3333"/>
          <a:stretch/>
        </p:blipFill>
        <p:spPr>
          <a:xfrm>
            <a:off x="229465" y="3429000"/>
            <a:ext cx="5048250" cy="3213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2341" t="9491" r="13666" b="11055"/>
          <a:stretch/>
        </p:blipFill>
        <p:spPr>
          <a:xfrm>
            <a:off x="7983473" y="3476640"/>
            <a:ext cx="2586447" cy="28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42267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결측치 핸들링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b="1" smtClean="0"/>
                        <a:t>강수량</a:t>
                      </a:r>
                      <a:r>
                        <a:rPr lang="en-US" altLang="ko-KR" sz="2400" smtClean="0"/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일조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일사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풍속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습도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(train)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6" y="1910171"/>
            <a:ext cx="7521121" cy="4615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303" y="2046514"/>
            <a:ext cx="377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강수량이 </a:t>
            </a:r>
            <a:r>
              <a:rPr lang="ko-KR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결측치인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관측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(74629 ~ 74636)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습도가 강수량이 </a:t>
            </a:r>
            <a:r>
              <a:rPr lang="ko-KR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결측치가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아닌 관측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(74637 ~ 74643)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습도보다 낮은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경향을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보임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관측치에서 같은 경향을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강수량이 </a:t>
            </a:r>
            <a:r>
              <a:rPr lang="ko-KR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결측치인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비가 내리지 않아 측정되지 못한 것 이라고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강수량 </a:t>
            </a:r>
            <a:r>
              <a:rPr lang="ko-KR" altLang="ko-KR" sz="1600" b="1" dirty="0" err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</a:t>
            </a:r>
            <a:endParaRPr lang="ko-KR" altLang="ko-KR" sz="1600" b="1" dirty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6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95529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결측치 핸들링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강수량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400" smtClean="0"/>
                        <a:t> </a:t>
                      </a:r>
                      <a:r>
                        <a:rPr lang="ko-KR" altLang="en-US" sz="2400" b="1" smtClean="0"/>
                        <a:t>일조</a:t>
                      </a:r>
                      <a:r>
                        <a:rPr lang="en-US" altLang="ko-KR" sz="2400" b="1" smtClean="0"/>
                        <a:t>, </a:t>
                      </a:r>
                      <a:r>
                        <a:rPr lang="ko-KR" altLang="en-US" sz="2400" b="1" smtClean="0"/>
                        <a:t>일사</a:t>
                      </a:r>
                      <a:r>
                        <a:rPr lang="en-US" altLang="ko-KR" sz="2400" smtClean="0"/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풍속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습도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(train)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303" y="2046514"/>
            <a:ext cx="573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일사가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관측치들은 대부분 밤 시간대로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추정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시간대에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아닌 경우에도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관측된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측정값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존재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일조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태양의 </a:t>
            </a:r>
            <a:r>
              <a:rPr lang="ko-KR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직사광이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지표면에 비친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일사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태양복사에너지가 지표에 닿는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모두 태양빛이 없는 밤 시간대에는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불가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일조</a:t>
            </a:r>
            <a:r>
              <a:rPr lang="en-US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일사 </a:t>
            </a:r>
            <a:r>
              <a:rPr lang="ko-KR" altLang="ko-KR" sz="1600" b="1" dirty="0" err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</a:t>
            </a:r>
            <a:r>
              <a:rPr lang="ko-KR" altLang="en-US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</a:t>
            </a:r>
            <a:endParaRPr lang="ko-KR" altLang="ko-KR" sz="1600" b="1" dirty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57" y="1828799"/>
            <a:ext cx="5461999" cy="48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11854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결측치 핸들링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강수량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b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일조</a:t>
                      </a:r>
                      <a:r>
                        <a:rPr lang="en-US" altLang="ko-KR" sz="2400" b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b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일사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b="1" smtClean="0"/>
                        <a:t>풍속</a:t>
                      </a:r>
                      <a:r>
                        <a:rPr lang="en-US" altLang="ko-KR" sz="2400" b="1" smtClean="0"/>
                        <a:t>, </a:t>
                      </a:r>
                      <a:r>
                        <a:rPr lang="ko-KR" altLang="en-US" sz="2400" b="1" smtClean="0"/>
                        <a:t>습도</a:t>
                      </a:r>
                      <a:r>
                        <a:rPr lang="en-US" altLang="ko-KR" sz="2400" smtClean="0"/>
                        <a:t>(train)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97186" y="2877510"/>
            <a:ext cx="6590014" cy="2677656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풍속 결측치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습도 결측치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풍속이 결측인 관측은 습도가 결측인 관측을 포함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제거하거나 단순 대치하기 어려운 결측치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풍속이나 습도는 시간에 따라 연속적인 경향을 보임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풍속과 습도 데이터에 연속성을 가정하여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회귀 대치법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시계열 속성이 존재해야 작동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1" y="1988325"/>
            <a:ext cx="4552950" cy="44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7186" y="1988325"/>
            <a:ext cx="6590014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 %&gt;%</a:t>
            </a:r>
          </a:p>
          <a:p>
            <a:pPr lvl="0">
              <a:lnSpc>
                <a:spcPct val="150000"/>
              </a:lnSpc>
            </a:pP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`filter(is.na(train$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.m.s.) |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is.na(train$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...)) %&gt;%  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</a:p>
          <a:p>
            <a:pPr lvl="0">
              <a:lnSpc>
                <a:spcPct val="150000"/>
              </a:lnSpc>
            </a:pP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select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건물번호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일시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0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m.s.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1150" y="3765666"/>
            <a:ext cx="3973484" cy="407323"/>
          </a:xfrm>
          <a:prstGeom prst="rect">
            <a:avLst/>
          </a:prstGeom>
          <a:noFill/>
          <a:ln w="3175">
            <a:solidFill>
              <a:srgbClr val="264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1150" y="4172989"/>
            <a:ext cx="3973484" cy="1105593"/>
          </a:xfrm>
          <a:prstGeom prst="rect">
            <a:avLst/>
          </a:prstGeom>
          <a:noFill/>
          <a:ln w="3175">
            <a:solidFill>
              <a:srgbClr val="264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150" y="5503025"/>
            <a:ext cx="3973484" cy="435917"/>
          </a:xfrm>
          <a:prstGeom prst="rect">
            <a:avLst/>
          </a:prstGeom>
          <a:noFill/>
          <a:ln w="3175">
            <a:solidFill>
              <a:srgbClr val="264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150" y="5937813"/>
            <a:ext cx="3973484" cy="435917"/>
          </a:xfrm>
          <a:prstGeom prst="rect">
            <a:avLst/>
          </a:prstGeom>
          <a:noFill/>
          <a:ln w="3175">
            <a:solidFill>
              <a:srgbClr val="264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186" y="5644842"/>
            <a:ext cx="6590014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library(zoo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train$</a:t>
            </a: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.m.s. 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&lt;-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na.approx(train$</a:t>
            </a: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...)</a:t>
            </a:r>
          </a:p>
          <a:p>
            <a:pPr lvl="0">
              <a:lnSpc>
                <a:spcPct val="150000"/>
              </a:lnSpc>
            </a:pP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train$</a:t>
            </a: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 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&lt;-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na.approx(train$</a:t>
            </a: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...)</a:t>
            </a:r>
            <a:endParaRPr lang="en-US" altLang="ko-KR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84971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시계열 데이터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시계열 속성으로 변환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9303" y="2046514"/>
            <a:ext cx="5738948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LSTM, ARIMA </a:t>
            </a:r>
            <a:r>
              <a:rPr lang="ko-KR" altLang="en-US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사용시 시계열 속성 필요</a:t>
            </a:r>
            <a:endParaRPr lang="en-US" altLang="ko-KR" sz="1600" b="1" smtClean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303" y="3643930"/>
            <a:ext cx="75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train$</a:t>
            </a:r>
            <a:r>
              <a:rPr lang="ko-KR" altLang="en-US" smtClean="0"/>
              <a:t>일시</a:t>
            </a:r>
            <a:r>
              <a:rPr lang="en-US" altLang="ko-KR" smtClean="0"/>
              <a:t> </a:t>
            </a:r>
            <a:r>
              <a:rPr lang="en-US" altLang="ko-KR"/>
              <a:t>&lt;- </a:t>
            </a:r>
            <a:r>
              <a:rPr lang="en-US" altLang="ko-KR" smtClean="0"/>
              <a:t>as.POSIXct(train$</a:t>
            </a:r>
            <a:r>
              <a:rPr lang="ko-KR" altLang="en-US" smtClean="0"/>
              <a:t>일시</a:t>
            </a:r>
            <a:r>
              <a:rPr lang="en-US" altLang="ko-KR" smtClean="0"/>
              <a:t>, </a:t>
            </a:r>
            <a:r>
              <a:rPr lang="en-US" altLang="ko-KR"/>
              <a:t>format="%Y%m%d %H")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2764425"/>
            <a:ext cx="5895975" cy="4857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3" y="4477323"/>
            <a:ext cx="7248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65777"/>
              </p:ext>
            </p:extLst>
          </p:nvPr>
        </p:nvGraphicFramePr>
        <p:xfrm>
          <a:off x="184151" y="158750"/>
          <a:ext cx="11823699" cy="654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4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8451850">
                  <a:extLst>
                    <a:ext uri="{9D8B030D-6E8A-4147-A177-3AD203B41FA5}">
                      <a16:colId xmlns:a16="http://schemas.microsoft.com/office/drawing/2014/main" val="3194228310"/>
                    </a:ext>
                  </a:extLst>
                </a:gridCol>
              </a:tblGrid>
              <a:tr h="5731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전력사용량 예측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415246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1814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CONTENTS</a:t>
                      </a:r>
                      <a:endParaRPr lang="ko-KR" altLang="en-US" sz="400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1401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4216400" y="1238250"/>
            <a:ext cx="7061200" cy="781050"/>
            <a:chOff x="4483100" y="1162050"/>
            <a:chExt cx="7061200" cy="781050"/>
          </a:xfrm>
        </p:grpSpPr>
        <p:sp>
          <p:nvSpPr>
            <p:cNvPr id="5" name="직사각형 4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프로젝트의 이해</a:t>
              </a:r>
              <a:endPara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 w="12700"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1</a:t>
              </a:r>
              <a:endPara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16400" y="2269331"/>
            <a:ext cx="7061200" cy="781050"/>
            <a:chOff x="4483100" y="1162050"/>
            <a:chExt cx="7061200" cy="781050"/>
          </a:xfrm>
        </p:grpSpPr>
        <p:sp>
          <p:nvSpPr>
            <p:cNvPr id="9" name="직사각형 8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선행 연구 검토</a:t>
              </a:r>
              <a:endPara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2</a:t>
              </a:r>
              <a:endParaRPr lang="ko-KR" altLang="en-US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16400" y="3300412"/>
            <a:ext cx="7061200" cy="781050"/>
            <a:chOff x="4483100" y="1162050"/>
            <a:chExt cx="7061200" cy="781050"/>
          </a:xfrm>
        </p:grpSpPr>
        <p:sp>
          <p:nvSpPr>
            <p:cNvPr id="12" name="직사각형 11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준비</a:t>
              </a:r>
              <a:endPara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3</a:t>
              </a:r>
              <a:endParaRPr lang="ko-KR" altLang="en-US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16400" y="4331493"/>
            <a:ext cx="7061200" cy="781050"/>
            <a:chOff x="4483100" y="1162050"/>
            <a:chExt cx="7061200" cy="781050"/>
          </a:xfrm>
        </p:grpSpPr>
        <p:sp>
          <p:nvSpPr>
            <p:cNvPr id="15" name="직사각형 14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모델링</a:t>
              </a:r>
              <a:endParaRPr lang="ko-KR" altLang="en-US"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4</a:t>
              </a:r>
              <a:endParaRPr lang="ko-KR" altLang="en-US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16400" y="5362575"/>
            <a:ext cx="7061200" cy="781050"/>
            <a:chOff x="4483100" y="1162050"/>
            <a:chExt cx="7061200" cy="781050"/>
          </a:xfrm>
        </p:grpSpPr>
        <p:sp>
          <p:nvSpPr>
            <p:cNvPr id="18" name="직사각형 17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평가</a:t>
              </a:r>
              <a:endParaRPr lang="ko-KR" altLang="en-US"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5</a:t>
              </a:r>
              <a:endParaRPr lang="ko-KR" altLang="en-US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39800" y="1320801"/>
            <a:ext cx="1784352" cy="3492500"/>
            <a:chOff x="660400" y="1333501"/>
            <a:chExt cx="1784352" cy="3492500"/>
          </a:xfrm>
        </p:grpSpPr>
        <p:sp>
          <p:nvSpPr>
            <p:cNvPr id="20" name="직사각형 19"/>
            <p:cNvSpPr/>
            <p:nvPr/>
          </p:nvSpPr>
          <p:spPr>
            <a:xfrm>
              <a:off x="660400" y="2019300"/>
              <a:ext cx="431800" cy="2806700"/>
            </a:xfrm>
            <a:prstGeom prst="rect">
              <a:avLst/>
            </a:prstGeom>
            <a:solidFill>
              <a:srgbClr val="F98194"/>
            </a:solidFill>
            <a:ln w="76200"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92200" y="1527175"/>
              <a:ext cx="431800" cy="3298825"/>
            </a:xfrm>
            <a:prstGeom prst="rect">
              <a:avLst/>
            </a:prstGeom>
            <a:solidFill>
              <a:srgbClr val="F98194"/>
            </a:solidFill>
            <a:ln w="76200"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52576" y="1333501"/>
              <a:ext cx="431800" cy="3492500"/>
            </a:xfrm>
            <a:prstGeom prst="rect">
              <a:avLst/>
            </a:prstGeom>
            <a:solidFill>
              <a:srgbClr val="F98194"/>
            </a:solidFill>
            <a:ln w="76200"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12952" y="3300412"/>
              <a:ext cx="431800" cy="1525588"/>
            </a:xfrm>
            <a:prstGeom prst="rect">
              <a:avLst/>
            </a:prstGeom>
            <a:solidFill>
              <a:srgbClr val="F98194"/>
            </a:solidFill>
            <a:ln w="76200"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5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07896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시계열 데이터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요일</a:t>
                      </a:r>
                      <a:r>
                        <a:rPr lang="en-US" altLang="ko-KR" sz="2400" smtClean="0"/>
                        <a:t>, </a:t>
                      </a:r>
                      <a:r>
                        <a:rPr lang="ko-KR" altLang="en-US" sz="2400" smtClean="0"/>
                        <a:t>주중</a:t>
                      </a:r>
                      <a:r>
                        <a:rPr lang="en-US" altLang="ko-KR" sz="2400" smtClean="0"/>
                        <a:t>/</a:t>
                      </a:r>
                      <a:r>
                        <a:rPr lang="ko-KR" altLang="en-US" sz="2400" smtClean="0"/>
                        <a:t>휴일 변수 생성</a:t>
                      </a:r>
                      <a:r>
                        <a:rPr lang="en-US" altLang="ko-KR" sz="2400" smtClean="0"/>
                        <a:t>(WeekD, WorkD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9303" y="2046514"/>
            <a:ext cx="5738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WeekD : </a:t>
            </a:r>
            <a:r>
              <a:rPr lang="ko-KR" altLang="en-US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</a:t>
            </a:r>
            <a:endParaRPr lang="en-US" altLang="ko-KR" sz="1600" b="1" smtClean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WorkD : </a:t>
            </a:r>
            <a:r>
              <a:rPr lang="ko-KR" altLang="en-US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또는 수치형 </a:t>
            </a: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(1, 0)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lubridate </a:t>
            </a:r>
            <a:r>
              <a:rPr lang="ko-KR" altLang="en-US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endParaRPr lang="en-US" altLang="ko-KR" sz="1600" b="1" smtClean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2912" y="3682135"/>
            <a:ext cx="98546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/>
              <a:t>install.packages</a:t>
            </a:r>
            <a:r>
              <a:rPr lang="en-US" altLang="ko-KR" sz="1400"/>
              <a:t>("lubridate</a:t>
            </a:r>
            <a:r>
              <a:rPr lang="en-US" altLang="ko-KR" sz="140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/>
              <a:t>library(lubridate)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/>
              <a:t>train$WeekD </a:t>
            </a:r>
            <a:r>
              <a:rPr lang="en-US" altLang="ko-KR" sz="1400"/>
              <a:t>&lt;- </a:t>
            </a:r>
            <a:r>
              <a:rPr lang="en-US" altLang="ko-KR" sz="1400" smtClean="0"/>
              <a:t>weekdays(train$</a:t>
            </a:r>
            <a:r>
              <a:rPr lang="ko-KR" altLang="en-US" sz="1400" smtClean="0"/>
              <a:t>일시</a:t>
            </a:r>
            <a:r>
              <a:rPr lang="en-US" altLang="ko-KR" sz="14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/>
              <a:t>train$WorkD </a:t>
            </a:r>
            <a:r>
              <a:rPr lang="en-US" altLang="ko-KR" sz="1400"/>
              <a:t>&lt;- </a:t>
            </a:r>
            <a:r>
              <a:rPr lang="en-US" altLang="ko-KR" sz="1400" smtClean="0"/>
              <a:t>ifelse(train$WeekD </a:t>
            </a:r>
            <a:r>
              <a:rPr lang="en-US" altLang="ko-KR" sz="1400"/>
              <a:t>%in% c("</a:t>
            </a:r>
            <a:r>
              <a:rPr lang="ko-KR" altLang="en-US" sz="1400"/>
              <a:t>토요일</a:t>
            </a:r>
            <a:r>
              <a:rPr lang="en-US" altLang="ko-KR" sz="1400"/>
              <a:t>", "</a:t>
            </a:r>
            <a:r>
              <a:rPr lang="ko-KR" altLang="en-US" sz="1400"/>
              <a:t>일요일</a:t>
            </a:r>
            <a:r>
              <a:rPr lang="en-US" altLang="ko-KR" sz="1400"/>
              <a:t>"), 0, 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/>
              <a:t> </a:t>
            </a:r>
            <a:r>
              <a:rPr lang="en-US" altLang="ko-KR" sz="1400" smtClean="0"/>
              <a:t>                            ifelse(format(train$</a:t>
            </a:r>
            <a:r>
              <a:rPr lang="ko-KR" altLang="en-US" sz="1400" smtClean="0"/>
              <a:t>일시</a:t>
            </a:r>
            <a:r>
              <a:rPr lang="en-US" altLang="ko-KR" sz="1400" smtClean="0"/>
              <a:t>, </a:t>
            </a:r>
            <a:r>
              <a:rPr lang="en-US" altLang="ko-KR" sz="1400"/>
              <a:t>"%Y-%m-%d") %in% c("2022-06-01", "2022-06-06", "2022-08-15"), 0, 1))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06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88737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훈련용 데이터 셋 </a:t>
                      </a:r>
                      <a:r>
                        <a:rPr lang="en-US" altLang="ko-KR" sz="2400" dirty="0" smtClean="0"/>
                        <a:t>–</a:t>
                      </a:r>
                      <a:r>
                        <a:rPr lang="en-US" altLang="ko-KR" sz="2400" baseline="0" dirty="0" smtClean="0"/>
                        <a:t> train + </a:t>
                      </a:r>
                      <a:r>
                        <a:rPr lang="en-US" altLang="ko-KR" sz="2400" baseline="0" dirty="0" err="1" smtClean="0"/>
                        <a:t>building_info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6405" y="1995055"/>
            <a:ext cx="82628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train &lt;- </a:t>
            </a:r>
            <a:r>
              <a:rPr lang="en-US" altLang="ko-KR" sz="1400" dirty="0" err="1"/>
              <a:t>building_info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%&gt;%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select(</a:t>
            </a:r>
            <a:r>
              <a:rPr lang="ko-KR" altLang="en-US" sz="1400" dirty="0"/>
              <a:t>건물번호</a:t>
            </a:r>
            <a:r>
              <a:rPr lang="en-US" altLang="ko-KR" sz="1400" dirty="0"/>
              <a:t>, </a:t>
            </a:r>
            <a:r>
              <a:rPr lang="ko-KR" altLang="en-US" sz="1400" dirty="0"/>
              <a:t>건물유형</a:t>
            </a:r>
            <a:r>
              <a:rPr lang="en-US" altLang="ko-KR" sz="1400" dirty="0"/>
              <a:t>, </a:t>
            </a:r>
            <a:r>
              <a:rPr lang="ko-KR" altLang="en-US" sz="1400" dirty="0"/>
              <a:t>냉방면적</a:t>
            </a:r>
            <a:r>
              <a:rPr lang="en-US" altLang="ko-KR" sz="1400" dirty="0"/>
              <a:t>.m2.) </a:t>
            </a:r>
            <a:r>
              <a:rPr lang="en-US" altLang="ko-KR" sz="1400" dirty="0" smtClean="0"/>
              <a:t>%&gt;%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/>
              <a:t>left_join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train,by</a:t>
            </a:r>
            <a:r>
              <a:rPr lang="en-US" altLang="ko-KR" sz="1400" dirty="0"/>
              <a:t>="</a:t>
            </a:r>
            <a:r>
              <a:rPr lang="ko-KR" altLang="en-US" sz="1400" dirty="0"/>
              <a:t>건물번호</a:t>
            </a:r>
            <a:r>
              <a:rPr lang="en-US" altLang="ko-KR" sz="1400" dirty="0" smtClean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train </a:t>
            </a:r>
            <a:r>
              <a:rPr lang="en-US" altLang="ko-KR" sz="1400" dirty="0"/>
              <a:t>&lt;- train </a:t>
            </a:r>
            <a:r>
              <a:rPr lang="en-US" altLang="ko-KR" sz="1400" dirty="0" smtClean="0"/>
              <a:t>%&gt;%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select(</a:t>
            </a:r>
            <a:r>
              <a:rPr lang="ko-KR" altLang="en-US" sz="1400" dirty="0"/>
              <a:t>건물번호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일시</a:t>
            </a:r>
            <a:r>
              <a:rPr lang="en-US" altLang="ko-KR" sz="1400" dirty="0"/>
              <a:t>, </a:t>
            </a:r>
            <a:r>
              <a:rPr lang="ko-KR" altLang="en-US" sz="1400" dirty="0"/>
              <a:t>전력소비량</a:t>
            </a:r>
            <a:r>
              <a:rPr lang="en-US" altLang="ko-KR" sz="1400" dirty="0"/>
              <a:t>.kWh., </a:t>
            </a:r>
            <a:r>
              <a:rPr lang="ko-KR" altLang="en-US" sz="1400" dirty="0"/>
              <a:t>기온</a:t>
            </a:r>
            <a:r>
              <a:rPr lang="en-US" altLang="ko-KR" sz="1400" dirty="0"/>
              <a:t>.C., </a:t>
            </a:r>
            <a:r>
              <a:rPr lang="ko-KR" altLang="en-US" sz="1400" dirty="0"/>
              <a:t>강수량</a:t>
            </a:r>
            <a:r>
              <a:rPr lang="en-US" altLang="ko-KR" sz="1400" dirty="0"/>
              <a:t>.mm</a:t>
            </a:r>
            <a:r>
              <a:rPr lang="en-US" altLang="ko-KR" sz="1400" dirty="0" smtClean="0"/>
              <a:t>.,</a:t>
            </a:r>
          </a:p>
          <a:p>
            <a:r>
              <a:rPr lang="en-US" altLang="ko-KR" sz="1400" dirty="0" smtClean="0"/>
              <a:t>         </a:t>
            </a:r>
            <a:r>
              <a:rPr lang="ko-KR" altLang="en-US" sz="1400" dirty="0"/>
              <a:t>풍속</a:t>
            </a:r>
            <a:r>
              <a:rPr lang="en-US" altLang="ko-KR" sz="1400" dirty="0"/>
              <a:t>.</a:t>
            </a:r>
            <a:r>
              <a:rPr lang="en-US" altLang="ko-KR" sz="1400" dirty="0" err="1"/>
              <a:t>m.s</a:t>
            </a:r>
            <a:r>
              <a:rPr lang="en-US" altLang="ko-KR" sz="1400" dirty="0" err="1" smtClean="0"/>
              <a:t>.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습도</a:t>
            </a:r>
            <a:r>
              <a:rPr lang="en-US" altLang="ko-KR" sz="1400" dirty="0"/>
              <a:t>..., </a:t>
            </a:r>
            <a:r>
              <a:rPr lang="ko-KR" altLang="en-US" sz="1400" dirty="0"/>
              <a:t>일사</a:t>
            </a:r>
            <a:r>
              <a:rPr lang="en-US" altLang="ko-KR" sz="1400" dirty="0"/>
              <a:t>.MJ.m2</a:t>
            </a:r>
            <a:r>
              <a:rPr lang="en-US" altLang="ko-KR" sz="1400" dirty="0" smtClean="0"/>
              <a:t>., </a:t>
            </a:r>
            <a:r>
              <a:rPr lang="ko-KR" altLang="en-US" sz="1400" dirty="0" smtClean="0"/>
              <a:t>냉방면적</a:t>
            </a:r>
            <a:r>
              <a:rPr lang="en-US" altLang="ko-KR" sz="1400" dirty="0"/>
              <a:t>.m2., </a:t>
            </a:r>
            <a:r>
              <a:rPr lang="en-US" altLang="ko-KR" sz="1400" dirty="0" err="1"/>
              <a:t>WorkD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WeekD</a:t>
            </a:r>
            <a:r>
              <a:rPr lang="en-US" altLang="ko-KR" sz="1400" dirty="0"/>
              <a:t>, </a:t>
            </a:r>
            <a:r>
              <a:rPr lang="ko-KR" altLang="en-US" sz="1400" dirty="0"/>
              <a:t>건물유형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32" y="4411547"/>
            <a:ext cx="9191625" cy="4219575"/>
          </a:xfrm>
          <a:prstGeom prst="rect">
            <a:avLst/>
          </a:prstGeom>
        </p:spPr>
      </p:pic>
      <p:sp>
        <p:nvSpPr>
          <p:cNvPr id="6" name="왼쪽 중괄호 5"/>
          <p:cNvSpPr/>
          <p:nvPr/>
        </p:nvSpPr>
        <p:spPr>
          <a:xfrm rot="5400000">
            <a:off x="6768637" y="1935729"/>
            <a:ext cx="631767" cy="4135582"/>
          </a:xfrm>
          <a:prstGeom prst="leftBrace">
            <a:avLst>
              <a:gd name="adj1" fmla="val 8333"/>
              <a:gd name="adj2" fmla="val 2889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10174777" y="2665172"/>
            <a:ext cx="631767" cy="2676699"/>
          </a:xfrm>
          <a:prstGeom prst="leftBrace">
            <a:avLst>
              <a:gd name="adj1" fmla="val 8333"/>
              <a:gd name="adj2" fmla="val 6429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1332" y="2978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연속형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92641" y="2978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범주형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훈련 세트 변수 정리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76068" y="1869198"/>
          <a:ext cx="11239865" cy="4692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046">
                  <a:extLst>
                    <a:ext uri="{9D8B030D-6E8A-4147-A177-3AD203B41FA5}">
                      <a16:colId xmlns:a16="http://schemas.microsoft.com/office/drawing/2014/main" val="1418131823"/>
                    </a:ext>
                  </a:extLst>
                </a:gridCol>
                <a:gridCol w="1926046">
                  <a:extLst>
                    <a:ext uri="{9D8B030D-6E8A-4147-A177-3AD203B41FA5}">
                      <a16:colId xmlns:a16="http://schemas.microsoft.com/office/drawing/2014/main" val="3796158700"/>
                    </a:ext>
                  </a:extLst>
                </a:gridCol>
                <a:gridCol w="2368731">
                  <a:extLst>
                    <a:ext uri="{9D8B030D-6E8A-4147-A177-3AD203B41FA5}">
                      <a16:colId xmlns:a16="http://schemas.microsoft.com/office/drawing/2014/main" val="3009954864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1214593778"/>
                    </a:ext>
                  </a:extLst>
                </a:gridCol>
                <a:gridCol w="3634379">
                  <a:extLst>
                    <a:ext uri="{9D8B030D-6E8A-4147-A177-3AD203B41FA5}">
                      <a16:colId xmlns:a16="http://schemas.microsoft.com/office/drawing/2014/main" val="1545667172"/>
                    </a:ext>
                  </a:extLst>
                </a:gridCol>
              </a:tblGrid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변수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변수명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단위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데이터 타입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182047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건물 번호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BID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1 ~ 100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86615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일시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DateTime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2022-06-01 00:00:00 </a:t>
                      </a:r>
                      <a:r>
                        <a:rPr lang="ko-KR" altLang="en-US" sz="1050" smtClean="0"/>
                        <a:t>형태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시계열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2022</a:t>
                      </a:r>
                      <a:r>
                        <a:rPr lang="ko-KR" altLang="en-US" sz="1050" smtClean="0"/>
                        <a:t>년 </a:t>
                      </a:r>
                      <a:r>
                        <a:rPr lang="en-US" altLang="ko-KR" sz="1050" smtClean="0"/>
                        <a:t>6</a:t>
                      </a:r>
                      <a:r>
                        <a:rPr lang="ko-KR" altLang="en-US" sz="1050" smtClean="0"/>
                        <a:t>월 </a:t>
                      </a:r>
                      <a:r>
                        <a:rPr lang="en-US" altLang="ko-KR" sz="1050" smtClean="0"/>
                        <a:t>1</a:t>
                      </a:r>
                      <a:r>
                        <a:rPr lang="ko-KR" altLang="en-US" sz="1050" smtClean="0"/>
                        <a:t>일 </a:t>
                      </a:r>
                      <a:r>
                        <a:rPr lang="en-US" altLang="ko-KR" sz="1050" smtClean="0"/>
                        <a:t>0</a:t>
                      </a:r>
                      <a:r>
                        <a:rPr lang="ko-KR" altLang="en-US" sz="1050" smtClean="0"/>
                        <a:t>시 </a:t>
                      </a:r>
                      <a:r>
                        <a:rPr lang="en-US" altLang="ko-KR" sz="1050" smtClean="0"/>
                        <a:t>~ 2022</a:t>
                      </a:r>
                      <a:r>
                        <a:rPr lang="ko-KR" altLang="en-US" sz="1050" smtClean="0"/>
                        <a:t>년 </a:t>
                      </a:r>
                      <a:r>
                        <a:rPr lang="en-US" altLang="ko-KR" sz="1050" smtClean="0"/>
                        <a:t>8</a:t>
                      </a:r>
                      <a:r>
                        <a:rPr lang="ko-KR" altLang="en-US" sz="1050" smtClean="0"/>
                        <a:t>월 </a:t>
                      </a:r>
                      <a:r>
                        <a:rPr lang="en-US" altLang="ko-KR" sz="1050" smtClean="0"/>
                        <a:t>17</a:t>
                      </a:r>
                      <a:r>
                        <a:rPr lang="ko-KR" altLang="en-US" sz="1050" smtClean="0"/>
                        <a:t>일 </a:t>
                      </a:r>
                      <a:r>
                        <a:rPr lang="en-US" altLang="ko-KR" sz="1050" smtClean="0"/>
                        <a:t>23</a:t>
                      </a:r>
                      <a:r>
                        <a:rPr lang="ko-KR" altLang="en-US" sz="1050" smtClean="0"/>
                        <a:t>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982359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기온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Temp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C. </a:t>
                      </a:r>
                      <a:r>
                        <a:rPr lang="ko-KR" altLang="en-US" sz="1050" smtClean="0"/>
                        <a:t>섭씨 온도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10.10</a:t>
                      </a:r>
                      <a:r>
                        <a:rPr lang="en-US" altLang="ko-KR" sz="1050" baseline="0" smtClean="0"/>
                        <a:t> ~ 37.10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223506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강수량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Rain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mm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92.2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35119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풍속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WS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m/s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13.3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96989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습도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HM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%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13 ~ 100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94926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일조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SS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hr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0~1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353217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일사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SR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MJ/m^2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3.92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548643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전력소비량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PC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kWh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25488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648013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시간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Time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23 </a:t>
                      </a:r>
                      <a:r>
                        <a:rPr lang="ko-KR" altLang="en-US" sz="1050" smtClean="0"/>
                        <a:t>각 </a:t>
                      </a:r>
                      <a:r>
                        <a:rPr lang="en-US" altLang="ko-KR" sz="1050" smtClean="0"/>
                        <a:t>7800</a:t>
                      </a:r>
                      <a:r>
                        <a:rPr lang="ko-KR" altLang="en-US" sz="1050" smtClean="0"/>
                        <a:t>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57267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요일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WeekD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월요일 </a:t>
                      </a:r>
                      <a:r>
                        <a:rPr lang="en-US" altLang="ko-KR" sz="1050" smtClean="0"/>
                        <a:t>~ </a:t>
                      </a:r>
                      <a:r>
                        <a:rPr lang="ko-KR" altLang="en-US" sz="1050" smtClean="0"/>
                        <a:t>일요일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월요일 </a:t>
                      </a:r>
                      <a:r>
                        <a:rPr lang="en-US" altLang="ko-KR" sz="1050" smtClean="0"/>
                        <a:t>~ </a:t>
                      </a:r>
                      <a:r>
                        <a:rPr lang="ko-KR" altLang="en-US" sz="1050" smtClean="0"/>
                        <a:t>일요일 각 </a:t>
                      </a:r>
                      <a:r>
                        <a:rPr lang="en-US" altLang="ko-KR" sz="1050" smtClean="0"/>
                        <a:t>26400</a:t>
                      </a:r>
                      <a:r>
                        <a:rPr lang="ko-KR" altLang="en-US" sz="1050" smtClean="0"/>
                        <a:t>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19690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워킹 데이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WorkD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평일</a:t>
                      </a:r>
                      <a:r>
                        <a:rPr lang="en-US" altLang="ko-KR" sz="1050" smtClean="0"/>
                        <a:t>: 1. </a:t>
                      </a:r>
                      <a:r>
                        <a:rPr lang="ko-KR" altLang="en-US" sz="1050" smtClean="0"/>
                        <a:t>주말</a:t>
                      </a:r>
                      <a:r>
                        <a:rPr lang="en-US" altLang="ko-KR" sz="1050" smtClean="0"/>
                        <a:t>, </a:t>
                      </a:r>
                      <a:r>
                        <a:rPr lang="ko-KR" altLang="en-US" sz="1050" smtClean="0"/>
                        <a:t>공휴일</a:t>
                      </a:r>
                      <a:r>
                        <a:rPr lang="en-US" altLang="ko-KR" sz="1050" smtClean="0"/>
                        <a:t>:</a:t>
                      </a:r>
                      <a:r>
                        <a:rPr lang="en-US" altLang="ko-KR" sz="1050" baseline="0" smtClean="0"/>
                        <a:t> 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범주화 수치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0: 60000</a:t>
                      </a:r>
                      <a:r>
                        <a:rPr lang="ko-KR" altLang="en-US" sz="1050" smtClean="0"/>
                        <a:t>개</a:t>
                      </a:r>
                      <a:r>
                        <a:rPr lang="en-US" altLang="ko-KR" sz="1050" smtClean="0"/>
                        <a:t>, 1: 127200</a:t>
                      </a:r>
                      <a:r>
                        <a:rPr lang="ko-KR" altLang="en-US" sz="1050" smtClean="0"/>
                        <a:t>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04330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WC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11.67 ~ 40.30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379633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DI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50.48</a:t>
                      </a:r>
                      <a:r>
                        <a:rPr lang="en-US" altLang="ko-KR" sz="1050" baseline="0" smtClean="0"/>
                        <a:t> ~ 87.79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851689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DILv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Comfortable, Uncomfortable, Very</a:t>
                      </a:r>
                      <a:r>
                        <a:rPr lang="en-US" altLang="ko-KR" sz="1050" baseline="0" smtClean="0"/>
                        <a:t> Uncomfortable, Discomfort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범주형</a:t>
                      </a:r>
                      <a:r>
                        <a:rPr lang="en-US" altLang="ko-KR" sz="1050" smtClean="0"/>
                        <a:t>(</a:t>
                      </a:r>
                      <a:r>
                        <a:rPr lang="ko-KR" altLang="en-US" sz="1050" smtClean="0"/>
                        <a:t>순서가 있는</a:t>
                      </a:r>
                      <a:r>
                        <a:rPr lang="en-US" altLang="ko-KR" sz="1050" smtClean="0"/>
                        <a:t>)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Comfortable</a:t>
                      </a:r>
                      <a:r>
                        <a:rPr lang="en-US" altLang="ko-KR" sz="1050" baseline="0" smtClean="0"/>
                        <a:t>: 22313</a:t>
                      </a:r>
                      <a:r>
                        <a:rPr lang="ko-KR" altLang="en-US" sz="1050" baseline="0" smtClean="0"/>
                        <a:t>개</a:t>
                      </a:r>
                      <a:r>
                        <a:rPr lang="en-US" altLang="ko-KR" sz="1050" baseline="0" smtClean="0"/>
                        <a:t>, Uncomfortable: 72911</a:t>
                      </a:r>
                      <a:r>
                        <a:rPr lang="ko-KR" altLang="en-US" sz="1050" baseline="0" smtClean="0"/>
                        <a:t>개</a:t>
                      </a:r>
                      <a:endParaRPr lang="en-US" altLang="ko-KR" sz="1050" baseline="0" smtClean="0"/>
                    </a:p>
                    <a:p>
                      <a:pPr latinLnBrk="1"/>
                      <a:r>
                        <a:rPr lang="en-US" altLang="ko-KR" sz="1050" baseline="0" smtClean="0"/>
                        <a:t>Very Uncomfortable: 38130</a:t>
                      </a:r>
                      <a:r>
                        <a:rPr lang="ko-KR" altLang="en-US" sz="1050" baseline="0" smtClean="0"/>
                        <a:t>개</a:t>
                      </a:r>
                      <a:r>
                        <a:rPr lang="en-US" altLang="ko-KR" sz="1050" baseline="0" smtClean="0"/>
                        <a:t>, Discomfort: 53846</a:t>
                      </a:r>
                      <a:r>
                        <a:rPr lang="ko-KR" altLang="en-US" sz="1050" baseline="0" smtClean="0"/>
                        <a:t>개</a:t>
                      </a:r>
                      <a:endParaRPr lang="en-US" altLang="ko-KR" sz="1050" baseline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4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62978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상관성 확인 </a:t>
                      </a:r>
                      <a:r>
                        <a:rPr lang="en-US" altLang="ko-KR" sz="2400" dirty="0" smtClean="0"/>
                        <a:t>–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상관성 높은 변수만 추출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57751" y="4154835"/>
            <a:ext cx="82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pPr algn="ctr"/>
            <a:r>
              <a:rPr lang="en-US" altLang="ko-KR" sz="2000" dirty="0" err="1" smtClean="0">
                <a:solidFill>
                  <a:srgbClr val="FF0000"/>
                </a:solidFill>
              </a:rPr>
              <a:t>ess_capacity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ess</a:t>
            </a:r>
            <a:r>
              <a:rPr lang="en-US" altLang="ko-KR" sz="2000" dirty="0" smtClean="0"/>
              <a:t>,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total_area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 smtClean="0"/>
              <a:t>변수 제거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0403" y="1906814"/>
            <a:ext cx="5738948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숫자형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데이터만 추출하여 상관성 확인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곱셈 기호 11"/>
          <p:cNvSpPr/>
          <p:nvPr/>
        </p:nvSpPr>
        <p:spPr>
          <a:xfrm>
            <a:off x="4584700" y="2190429"/>
            <a:ext cx="311353" cy="4337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4" y="2624162"/>
            <a:ext cx="7898292" cy="4023967"/>
          </a:xfrm>
          <a:prstGeom prst="rect">
            <a:avLst/>
          </a:prstGeom>
        </p:spPr>
      </p:pic>
      <p:sp>
        <p:nvSpPr>
          <p:cNvPr id="18" name="곱셈 기호 17"/>
          <p:cNvSpPr/>
          <p:nvPr/>
        </p:nvSpPr>
        <p:spPr>
          <a:xfrm>
            <a:off x="5802074" y="2190427"/>
            <a:ext cx="311353" cy="4337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6936695" y="2190427"/>
            <a:ext cx="311353" cy="4337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67228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건물번호 별로 리스트 만들기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612" y="1954935"/>
            <a:ext cx="9854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/>
              <a:t>total_list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&lt;- split(total, </a:t>
            </a:r>
            <a:r>
              <a:rPr lang="en-US" altLang="ko-KR" sz="1400" dirty="0" err="1"/>
              <a:t>total$building_number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as.data.frame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total_list</a:t>
            </a:r>
            <a:r>
              <a:rPr lang="en-US" altLang="ko-KR" sz="1400" dirty="0"/>
              <a:t>)for(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1:100) {  assign(paste0("b",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total_list</a:t>
            </a:r>
            <a:r>
              <a:rPr lang="en-US" altLang="ko-KR" sz="1400" dirty="0"/>
              <a:t>[[</a:t>
            </a:r>
            <a:r>
              <a:rPr lang="en-US" altLang="ko-KR" sz="1400" dirty="0" err="1"/>
              <a:t>as.character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)]])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3" y="3429000"/>
            <a:ext cx="5466888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12" y="3429000"/>
            <a:ext cx="54668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7056" y="288830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r>
              <a:rPr lang="ko-KR" altLang="en-US" dirty="0" smtClean="0">
                <a:solidFill>
                  <a:srgbClr val="FF0000"/>
                </a:solidFill>
              </a:rPr>
              <a:t>번 </a:t>
            </a:r>
            <a:r>
              <a:rPr lang="ko-KR" altLang="en-US" dirty="0">
                <a:solidFill>
                  <a:srgbClr val="FF0000"/>
                </a:solidFill>
              </a:rPr>
              <a:t>건물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2700" y="288830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번 건물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22400" y="3429000"/>
            <a:ext cx="825500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45529" y="3429000"/>
            <a:ext cx="825500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61028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전체 건물의 전력 사용량은 어떤 특징이 있는가</a:t>
                      </a:r>
                      <a:r>
                        <a:rPr lang="en-US" altLang="ko-KR" sz="240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6" y="1691532"/>
            <a:ext cx="11000749" cy="508760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012872" y="2543694"/>
            <a:ext cx="662247" cy="6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578138" y="4534507"/>
            <a:ext cx="408431" cy="408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4059" y="3612283"/>
            <a:ext cx="35994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평일과 휴일을 기준으로 주기성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55431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전체 건물의 전력 사용량은 어떤 특징이 있는가</a:t>
                      </a:r>
                      <a:r>
                        <a:rPr lang="en-US" altLang="ko-KR" sz="240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26" y="1817670"/>
            <a:ext cx="8210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4651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</a:t>
                      </a:r>
                      <a:r>
                        <a:rPr lang="en-US" altLang="ko-KR" sz="2400" baseline="0" smtClean="0"/>
                        <a:t> </a:t>
                      </a:r>
                      <a:r>
                        <a:rPr lang="ko-KR" altLang="en-US" sz="2400" baseline="0" smtClean="0"/>
                        <a:t>건물 종류별 전력 사용량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71" y="1885047"/>
            <a:ext cx="8210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84504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각 건물은 주중</a:t>
                      </a:r>
                      <a:r>
                        <a:rPr lang="en-US" altLang="ko-KR" sz="2400" smtClean="0"/>
                        <a:t>/</a:t>
                      </a:r>
                      <a:r>
                        <a:rPr lang="ko-KR" altLang="en-US" sz="2400" smtClean="0"/>
                        <a:t>휴일을 기준으로 전력 사용량에</a:t>
                      </a:r>
                      <a:r>
                        <a:rPr lang="ko-KR" altLang="en-US" sz="2400" baseline="0" smtClean="0"/>
                        <a:t> 차이가 존재할까</a:t>
                      </a:r>
                      <a:r>
                        <a:rPr lang="en-US" altLang="ko-KR" sz="2400" baseline="0" smtClean="0"/>
                        <a:t>?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" y="1948531"/>
            <a:ext cx="5903206" cy="44274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46" y="1942048"/>
            <a:ext cx="5911850" cy="4433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3270" y="3836406"/>
            <a:ext cx="40254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건물별로 또는 건물 종류별로 다르다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94240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건물 종류별로 같은 패턴을 보이는가</a:t>
                      </a:r>
                      <a:r>
                        <a:rPr lang="en-US" altLang="ko-KR" sz="240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948531"/>
            <a:ext cx="5903207" cy="44274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04" y="1948531"/>
            <a:ext cx="5902036" cy="4426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8143" y="3977128"/>
            <a:ext cx="56557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동일 건물 종류라도 같은 패턴을 보이는 것은 아니다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96438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프로젝트 주제 선정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64937"/>
            <a:ext cx="10058400" cy="2357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6733" y="4083622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기상청 홈페이지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682067"/>
            <a:ext cx="584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누적된 기상 데이터를 활용하여 전력 예측의 오차범위를 줄임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73233" y="5528269"/>
            <a:ext cx="775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데이터 분석의 대표적인 활용 사례 </a:t>
            </a:r>
            <a:endParaRPr lang="en-US" altLang="ko-KR" sz="2400" dirty="0" smtClean="0"/>
          </a:p>
        </p:txBody>
      </p:sp>
      <p:cxnSp>
        <p:nvCxnSpPr>
          <p:cNvPr id="9" name="꺾인 연결선 8"/>
          <p:cNvCxnSpPr/>
          <p:nvPr/>
        </p:nvCxnSpPr>
        <p:spPr>
          <a:xfrm>
            <a:off x="4847166" y="4830002"/>
            <a:ext cx="1045634" cy="92909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47776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추세는 어떤 변수와 관련이 있을까</a:t>
                      </a:r>
                      <a:r>
                        <a:rPr lang="en-US" altLang="ko-KR" sz="240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6" y="1691532"/>
            <a:ext cx="11000749" cy="5087607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1612669" y="3061948"/>
            <a:ext cx="9335193" cy="2707085"/>
          </a:xfrm>
          <a:custGeom>
            <a:avLst/>
            <a:gdLst>
              <a:gd name="connsiteX0" fmla="*/ 0 w 9335193"/>
              <a:gd name="connsiteY0" fmla="*/ 2707085 h 2707085"/>
              <a:gd name="connsiteX1" fmla="*/ 3657600 w 9335193"/>
              <a:gd name="connsiteY1" fmla="*/ 188328 h 2707085"/>
              <a:gd name="connsiteX2" fmla="*/ 5993476 w 9335193"/>
              <a:gd name="connsiteY2" fmla="*/ 803470 h 2707085"/>
              <a:gd name="connsiteX3" fmla="*/ 7182196 w 9335193"/>
              <a:gd name="connsiteY3" fmla="*/ 5448 h 2707085"/>
              <a:gd name="connsiteX4" fmla="*/ 9335193 w 9335193"/>
              <a:gd name="connsiteY4" fmla="*/ 446023 h 270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5193" h="2707085">
                <a:moveTo>
                  <a:pt x="0" y="2707085"/>
                </a:moveTo>
                <a:cubicBezTo>
                  <a:pt x="1329343" y="1606341"/>
                  <a:pt x="2658687" y="505597"/>
                  <a:pt x="3657600" y="188328"/>
                </a:cubicBezTo>
                <a:cubicBezTo>
                  <a:pt x="4656513" y="-128941"/>
                  <a:pt x="5406043" y="833950"/>
                  <a:pt x="5993476" y="803470"/>
                </a:cubicBezTo>
                <a:cubicBezTo>
                  <a:pt x="6580909" y="772990"/>
                  <a:pt x="6625243" y="65022"/>
                  <a:pt x="7182196" y="5448"/>
                </a:cubicBezTo>
                <a:cubicBezTo>
                  <a:pt x="7739149" y="-54126"/>
                  <a:pt x="8891848" y="393376"/>
                  <a:pt x="9335193" y="4460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57754" y="5358374"/>
            <a:ext cx="4098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온도 또는 기상 변수와 연관 가능성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4174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기상 변수와 전체 건물 전력 사용량의 상관분석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" y="1935479"/>
            <a:ext cx="8876729" cy="44320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69129" y="4696692"/>
            <a:ext cx="5328458" cy="473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0177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기상 변수와 건물별 전력 사용량의 상관분석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4829" y="5906038"/>
            <a:ext cx="1141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건물별로</a:t>
            </a:r>
            <a:r>
              <a:rPr lang="ko-KR" altLang="en-US" dirty="0" smtClean="0"/>
              <a:t> 다 달라서 공통의 모델을 만드는 것 보다 각 </a:t>
            </a:r>
            <a:r>
              <a:rPr lang="ko-KR" altLang="en-US" dirty="0" err="1" smtClean="0"/>
              <a:t>건물별로</a:t>
            </a:r>
            <a:r>
              <a:rPr lang="ko-KR" altLang="en-US" dirty="0" smtClean="0"/>
              <a:t> 잘 맞는 모델을 생성하는 쪽으로 방향을 잡음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0" y="2050474"/>
            <a:ext cx="4018203" cy="3153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90" y="2050475"/>
            <a:ext cx="3732002" cy="3162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2" y="2050474"/>
            <a:ext cx="3813047" cy="32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12640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결론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66853" y="2061557"/>
            <a:ext cx="5058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 건물별로 다른 특성일 보인다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-&gt; </a:t>
            </a:r>
            <a:r>
              <a:rPr lang="ko-KR" altLang="en-US" smtClean="0"/>
              <a:t>건물별 모델 생성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전력사용량의 주기성 </a:t>
            </a:r>
            <a:r>
              <a:rPr lang="en-US" altLang="ko-KR" smtClean="0"/>
              <a:t>&lt;- </a:t>
            </a:r>
            <a:r>
              <a:rPr lang="ko-KR" altLang="en-US" smtClean="0"/>
              <a:t>평일</a:t>
            </a:r>
            <a:r>
              <a:rPr lang="en-US" altLang="ko-KR" smtClean="0"/>
              <a:t>/</a:t>
            </a:r>
            <a:r>
              <a:rPr lang="ko-KR" altLang="en-US" smtClean="0"/>
              <a:t>휴일</a:t>
            </a:r>
            <a:r>
              <a:rPr lang="en-US" altLang="ko-KR" smtClean="0"/>
              <a:t>, </a:t>
            </a:r>
            <a:r>
              <a:rPr lang="ko-KR" altLang="en-US" smtClean="0"/>
              <a:t>시간</a:t>
            </a:r>
            <a:r>
              <a:rPr lang="en-US" altLang="ko-KR" smtClean="0"/>
              <a:t>(hour)</a:t>
            </a:r>
          </a:p>
          <a:p>
            <a:r>
              <a:rPr lang="ko-KR" altLang="en-US" smtClean="0"/>
              <a:t>전력사용량의 추세 </a:t>
            </a:r>
            <a:r>
              <a:rPr lang="en-US" altLang="ko-KR" smtClean="0"/>
              <a:t>&lt;- </a:t>
            </a:r>
            <a:r>
              <a:rPr lang="ko-KR" altLang="en-US" smtClean="0"/>
              <a:t>온도</a:t>
            </a:r>
            <a:endParaRPr lang="en-US" altLang="ko-KR" smtClean="0"/>
          </a:p>
          <a:p>
            <a:r>
              <a:rPr lang="ko-KR" altLang="en-US" smtClean="0"/>
              <a:t>전력사용량의 레벨 </a:t>
            </a:r>
            <a:r>
              <a:rPr lang="en-US" altLang="ko-KR" smtClean="0">
                <a:sym typeface="Wingdings" panose="05000000000000000000" pitchFamily="2" charset="2"/>
              </a:rPr>
              <a:t>&lt;- </a:t>
            </a:r>
            <a:r>
              <a:rPr lang="ko-KR" altLang="en-US" smtClean="0">
                <a:sym typeface="Wingdings" panose="05000000000000000000" pitchFamily="2" charset="2"/>
              </a:rPr>
              <a:t>냉방면적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건물타입</a:t>
            </a:r>
            <a:endParaRPr lang="en-US" altLang="ko-KR" smtClean="0"/>
          </a:p>
        </p:txBody>
      </p:sp>
      <p:sp>
        <p:nvSpPr>
          <p:cNvPr id="5" name="아래쪽 화살표 4"/>
          <p:cNvSpPr/>
          <p:nvPr/>
        </p:nvSpPr>
        <p:spPr>
          <a:xfrm>
            <a:off x="4504113" y="3931915"/>
            <a:ext cx="3183774" cy="1205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1125" y="5519651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회귀 분석</a:t>
            </a:r>
            <a:endParaRPr lang="en-US" altLang="ko-KR" smtClean="0"/>
          </a:p>
          <a:p>
            <a:r>
              <a:rPr lang="ko-KR" altLang="en-US" smtClean="0"/>
              <a:t>머신 러닝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37823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사용 모델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3207" y="170410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01. </a:t>
            </a:r>
            <a:r>
              <a:rPr lang="ko-KR" altLang="en-US" smtClean="0"/>
              <a:t>회귀 분석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1" y="2426450"/>
            <a:ext cx="4705350" cy="3867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8413" y="2470886"/>
            <a:ext cx="585216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통계적인 분석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변화하는 </a:t>
            </a:r>
            <a:r>
              <a:rPr lang="ko-KR" altLang="en-US"/>
              <a:t>데이터나 어떤 영향</a:t>
            </a:r>
            <a:r>
              <a:rPr lang="en-US" altLang="ko-KR"/>
              <a:t>, </a:t>
            </a:r>
            <a:r>
              <a:rPr lang="ko-KR" altLang="en-US"/>
              <a:t>가설적 실험</a:t>
            </a:r>
            <a:r>
              <a:rPr lang="en-US" altLang="ko-KR"/>
              <a:t>, </a:t>
            </a:r>
            <a:r>
              <a:rPr lang="ko-KR" altLang="en-US"/>
              <a:t>인과 관계의 모델링등의 통계적 예측에 </a:t>
            </a:r>
            <a:r>
              <a:rPr lang="ko-KR" altLang="en-US" smtClean="0"/>
              <a:t>이용됨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그러나 </a:t>
            </a:r>
            <a:r>
              <a:rPr lang="ko-KR" altLang="en-US"/>
              <a:t>많은 경우 가정이 맞는지 아닌지 적절하게 밝혀지지 않은 채로 이용되어 그 결과가 오용되는 경우도 있다</a:t>
            </a:r>
            <a:r>
              <a:rPr lang="en-US" altLang="ko-KR"/>
              <a:t>. 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분석이 </a:t>
            </a:r>
            <a:r>
              <a:rPr lang="ko-KR" altLang="en-US"/>
              <a:t>용이해져서 결과를 쉽게 얻을 수 있지만 분석 방법의 선택이 적절했는지 또한 정보 분석이 정확한지 판단하는 것은 연구자에 달려 </a:t>
            </a:r>
            <a:r>
              <a:rPr lang="ko-KR" altLang="en-US" smtClean="0"/>
              <a:t>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4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사용 모델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3207" y="170410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02. kNN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850395"/>
            <a:ext cx="3516284" cy="3176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8413" y="2470886"/>
            <a:ext cx="58521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중심거리로 분류하는 기계학습 알고리즘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k</a:t>
            </a:r>
            <a:r>
              <a:rPr lang="ko-KR" altLang="en-US" smtClean="0"/>
              <a:t>를 지정하면 </a:t>
            </a:r>
            <a:r>
              <a:rPr lang="en-US" altLang="ko-KR" smtClean="0"/>
              <a:t>k</a:t>
            </a:r>
            <a:r>
              <a:rPr lang="ko-KR" altLang="en-US" smtClean="0"/>
              <a:t>개의 데이터포인트가 지정됨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너무 작은 </a:t>
            </a:r>
            <a:r>
              <a:rPr lang="en-US" altLang="ko-KR"/>
              <a:t>K </a:t>
            </a:r>
            <a:r>
              <a:rPr lang="ko-KR" altLang="en-US"/>
              <a:t>값은 노이즈에 민감하게 반응할 수 있으며</a:t>
            </a:r>
            <a:r>
              <a:rPr lang="en-US" altLang="ko-KR"/>
              <a:t>, </a:t>
            </a:r>
            <a:r>
              <a:rPr lang="ko-KR" altLang="en-US"/>
              <a:t>너무 큰 </a:t>
            </a:r>
            <a:r>
              <a:rPr lang="en-US" altLang="ko-KR"/>
              <a:t>K </a:t>
            </a:r>
            <a:r>
              <a:rPr lang="ko-KR" altLang="en-US"/>
              <a:t>값은 경계가 </a:t>
            </a:r>
            <a:r>
              <a:rPr lang="ko-KR" altLang="en-US" smtClean="0"/>
              <a:t>불명확해짐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간단하면서도 효과적인 분류 </a:t>
            </a:r>
            <a:r>
              <a:rPr lang="ko-KR" altLang="en-US" smtClean="0"/>
              <a:t>알고리즘으로 예측에도 사용할 수 있음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7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결론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207" y="170410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03. GBM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8413" y="2587264"/>
            <a:ext cx="58521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앙상블 기법 </a:t>
            </a:r>
            <a:r>
              <a:rPr lang="en-US" altLang="ko-KR" smtClean="0"/>
              <a:t>(</a:t>
            </a:r>
            <a:r>
              <a:rPr lang="ko-KR" altLang="en-US" smtClean="0"/>
              <a:t>부스팅</a:t>
            </a:r>
            <a:r>
              <a:rPr lang="en-US" altLang="ko-KR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약한 학습기를 순차적으로 학습시켜 이전 학습기의 오차를 보정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경사 하강법을 사용하여 오차를 최소화함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복잡도가 높은 데이터셋에서 높은 성능을 보임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하이퍼파라미터 튜닝이 중요함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2" y="2618509"/>
            <a:ext cx="4724822" cy="34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결론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207" y="1704109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04. </a:t>
            </a:r>
            <a:r>
              <a:rPr lang="ko-KR" altLang="en-US" smtClean="0"/>
              <a:t>서포트 벡터 머신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6" y="2863963"/>
            <a:ext cx="3483032" cy="37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99741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통계 분석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상관 관계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798" y="1600201"/>
            <a:ext cx="10380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전력 소비량과 기상 변수 간의 상관관계</a:t>
            </a:r>
            <a:r>
              <a:rPr lang="en-US" altLang="ko-KR" dirty="0" smtClean="0"/>
              <a:t>(5</a:t>
            </a:r>
            <a:r>
              <a:rPr lang="ko-KR" altLang="en-US" dirty="0" smtClean="0"/>
              <a:t>번 건물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b5_cor &lt;- b5 %&gt;%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(hour) %&gt;%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pc=mean(</a:t>
            </a:r>
            <a:r>
              <a:rPr lang="en-US" altLang="ko-KR" dirty="0" err="1" smtClean="0"/>
              <a:t>power_consumption</a:t>
            </a:r>
            <a:r>
              <a:rPr lang="en-US" altLang="ko-KR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working = mean(holiday),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temp=mean(temperature),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rain=sum(rainfall),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humi</a:t>
            </a:r>
            <a:r>
              <a:rPr lang="en-US" altLang="ko-KR" dirty="0" smtClean="0"/>
              <a:t>=mean(humidity))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b5_cor &lt;- 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(b5$hour &gt;= 6 &amp; </a:t>
            </a:r>
            <a:r>
              <a:rPr lang="en-US" altLang="ko-KR" dirty="0" err="1" smtClean="0"/>
              <a:t>b$hour</a:t>
            </a:r>
            <a:r>
              <a:rPr lang="en-US" altLang="ko-KR" dirty="0" smtClean="0"/>
              <a:t> &lt; 20, 1, 0)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7466" y="2878667"/>
            <a:ext cx="1088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상관분석</a:t>
            </a:r>
            <a:endParaRPr lang="en-US" altLang="ko-KR" dirty="0" smtClean="0"/>
          </a:p>
          <a:p>
            <a:r>
              <a:rPr lang="en-US" altLang="ko-KR" dirty="0" err="1" smtClean="0"/>
              <a:t>cor</a:t>
            </a:r>
            <a:r>
              <a:rPr lang="en-US" altLang="ko-KR" dirty="0" smtClean="0"/>
              <a:t>(b5$pc</a:t>
            </a:r>
            <a:r>
              <a:rPr lang="en-US" altLang="ko-KR" dirty="0"/>
              <a:t>, </a:t>
            </a:r>
            <a:r>
              <a:rPr lang="en-US" altLang="ko-KR" dirty="0" smtClean="0"/>
              <a:t>b5$holiday) =&gt; 0.7911621</a:t>
            </a:r>
          </a:p>
          <a:p>
            <a:r>
              <a:rPr lang="en-US" altLang="ko-KR" dirty="0" err="1" smtClean="0"/>
              <a:t>cor</a:t>
            </a:r>
            <a:r>
              <a:rPr lang="en-US" altLang="ko-KR" dirty="0" smtClean="0"/>
              <a:t>(b5$pc</a:t>
            </a:r>
            <a:r>
              <a:rPr lang="en-US" altLang="ko-KR" dirty="0"/>
              <a:t>, </a:t>
            </a:r>
            <a:r>
              <a:rPr lang="en-US" altLang="ko-KR" dirty="0" smtClean="0"/>
              <a:t>b5$temp</a:t>
            </a:r>
            <a:r>
              <a:rPr lang="en-US" altLang="ko-KR" dirty="0"/>
              <a:t>) </a:t>
            </a:r>
            <a:r>
              <a:rPr lang="en-US" altLang="ko-KR" dirty="0" smtClean="0"/>
              <a:t>=&gt; 0.8399843</a:t>
            </a:r>
          </a:p>
          <a:p>
            <a:r>
              <a:rPr lang="en-US" altLang="ko-KR" dirty="0" err="1" smtClean="0"/>
              <a:t>cor</a:t>
            </a:r>
            <a:r>
              <a:rPr lang="en-US" altLang="ko-KR" dirty="0" smtClean="0"/>
              <a:t>(b5$pc</a:t>
            </a:r>
            <a:r>
              <a:rPr lang="en-US" altLang="ko-KR" dirty="0"/>
              <a:t>, </a:t>
            </a:r>
            <a:r>
              <a:rPr lang="en-US" altLang="ko-KR" dirty="0" smtClean="0"/>
              <a:t>b5$rain</a:t>
            </a:r>
            <a:r>
              <a:rPr lang="en-US" altLang="ko-KR" dirty="0"/>
              <a:t>) </a:t>
            </a:r>
            <a:r>
              <a:rPr lang="en-US" altLang="ko-KR" dirty="0" smtClean="0"/>
              <a:t>=&gt; 0.1608836</a:t>
            </a:r>
          </a:p>
          <a:p>
            <a:r>
              <a:rPr lang="en-US" altLang="ko-KR" dirty="0" err="1" smtClean="0"/>
              <a:t>cor</a:t>
            </a:r>
            <a:r>
              <a:rPr lang="en-US" altLang="ko-KR" dirty="0" smtClean="0"/>
              <a:t>(b5$pc</a:t>
            </a:r>
            <a:r>
              <a:rPr lang="en-US" altLang="ko-KR" dirty="0"/>
              <a:t>, </a:t>
            </a:r>
            <a:r>
              <a:rPr lang="en-US" altLang="ko-KR" dirty="0" smtClean="0"/>
              <a:t>b5$humi</a:t>
            </a:r>
            <a:r>
              <a:rPr lang="en-US" altLang="ko-KR" dirty="0"/>
              <a:t>) </a:t>
            </a:r>
            <a:r>
              <a:rPr lang="en-US" altLang="ko-KR" dirty="0" smtClean="0"/>
              <a:t>=&gt; </a:t>
            </a:r>
            <a:r>
              <a:rPr lang="en-US" altLang="ko-KR" dirty="0"/>
              <a:t>-0.8321016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7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26812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통계 분석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회귀 분석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9265" y="1557865"/>
            <a:ext cx="633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상관관계가 높은 변수만 선택하여 회귀분석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step(lm_b5, direction=＇</a:t>
            </a:r>
            <a:r>
              <a:rPr lang="en-US" altLang="ko-KR" sz="1600" dirty="0" smtClean="0"/>
              <a:t>both＇)</a:t>
            </a:r>
            <a:endParaRPr lang="en-US" altLang="ko-KR" sz="1600" dirty="0"/>
          </a:p>
          <a:p>
            <a:r>
              <a:rPr lang="en-US" altLang="ko-KR" sz="1600" dirty="0"/>
              <a:t>lm_b5 &lt;- lm(</a:t>
            </a:r>
            <a:r>
              <a:rPr lang="en-US" altLang="ko-KR" sz="1600" dirty="0" err="1"/>
              <a:t>pc~hour</a:t>
            </a:r>
            <a:r>
              <a:rPr lang="en-US" altLang="ko-KR" sz="1600" dirty="0"/>
              <a:t> + temp + holiday, data=b5)</a:t>
            </a:r>
          </a:p>
          <a:p>
            <a:r>
              <a:rPr lang="en-US" altLang="ko-KR" sz="1600" dirty="0"/>
              <a:t>summary(lm_b5)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82" y="3505382"/>
            <a:ext cx="9021117" cy="2255279"/>
          </a:xfrm>
          <a:prstGeom prst="rect">
            <a:avLst/>
          </a:prstGeom>
        </p:spPr>
      </p:pic>
      <p:sp>
        <p:nvSpPr>
          <p:cNvPr id="7" name="왼쪽 중괄호 6"/>
          <p:cNvSpPr/>
          <p:nvPr/>
        </p:nvSpPr>
        <p:spPr>
          <a:xfrm>
            <a:off x="1625600" y="4766735"/>
            <a:ext cx="258349" cy="778933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49814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프로젝트 개요 </a:t>
                      </a:r>
                      <a:r>
                        <a:rPr lang="en-US" altLang="ko-KR" sz="2400" smtClean="0"/>
                        <a:t>(2023 </a:t>
                      </a:r>
                      <a:r>
                        <a:rPr lang="ko-KR" altLang="en-US" sz="2400" smtClean="0"/>
                        <a:t>전력사용량 예측 </a:t>
                      </a:r>
                      <a:r>
                        <a:rPr lang="en-US" altLang="ko-KR" sz="2400" smtClean="0"/>
                        <a:t>AI </a:t>
                      </a:r>
                      <a:r>
                        <a:rPr lang="ko-KR" altLang="en-US" sz="2400" smtClean="0"/>
                        <a:t>경진대회</a:t>
                      </a:r>
                      <a:r>
                        <a:rPr lang="en-US" altLang="ko-KR" sz="240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68300" y="2304242"/>
            <a:ext cx="3683000" cy="3886200"/>
          </a:xfrm>
          <a:prstGeom prst="rect">
            <a:avLst/>
          </a:prstGeom>
          <a:solidFill>
            <a:srgbClr val="FFFAEB"/>
          </a:solidFill>
          <a:ln>
            <a:solidFill>
              <a:srgbClr val="F98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ko-KR" altLang="en-US" sz="2400" b="1" smtClean="0">
                <a:solidFill>
                  <a:schemeClr val="tx1"/>
                </a:solidFill>
              </a:rPr>
              <a:t>프로젝트 목표 및 </a:t>
            </a:r>
            <a:r>
              <a:rPr lang="en-US" altLang="ko-KR" sz="2400" b="1" smtClean="0">
                <a:solidFill>
                  <a:schemeClr val="tx1"/>
                </a:solidFill>
              </a:rPr>
              <a:t>KPI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전력사용량 </a:t>
            </a:r>
            <a:r>
              <a:rPr lang="ko-KR" altLang="en-US" sz="1600">
                <a:solidFill>
                  <a:schemeClr val="tx1"/>
                </a:solidFill>
              </a:rPr>
              <a:t>예측 모델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SMAPE</a:t>
            </a:r>
            <a:r>
              <a:rPr lang="ko-KR" altLang="en-US" sz="1600">
                <a:solidFill>
                  <a:schemeClr val="tx1"/>
                </a:solidFill>
              </a:rPr>
              <a:t>기준 </a:t>
            </a:r>
            <a:r>
              <a:rPr lang="en-US" altLang="ko-KR" sz="1600">
                <a:solidFill>
                  <a:schemeClr val="tx1"/>
                </a:solidFill>
              </a:rPr>
              <a:t>0.1 </a:t>
            </a:r>
            <a:r>
              <a:rPr lang="ko-KR" altLang="en-US" sz="1600">
                <a:solidFill>
                  <a:schemeClr val="tx1"/>
                </a:solidFill>
              </a:rPr>
              <a:t>미만 </a:t>
            </a:r>
            <a:r>
              <a:rPr lang="ko-KR" altLang="en-US" sz="1600" smtClean="0">
                <a:solidFill>
                  <a:schemeClr val="tx1"/>
                </a:solidFill>
              </a:rPr>
              <a:t>목표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54500" y="2304242"/>
            <a:ext cx="3683000" cy="3886200"/>
          </a:xfrm>
          <a:prstGeom prst="rect">
            <a:avLst/>
          </a:prstGeom>
          <a:solidFill>
            <a:srgbClr val="FFFAEB"/>
          </a:solidFill>
          <a:ln>
            <a:solidFill>
              <a:srgbClr val="F98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ko-KR" altLang="en-US" sz="2400" b="1" smtClean="0">
                <a:solidFill>
                  <a:schemeClr val="tx1"/>
                </a:solidFill>
              </a:rPr>
              <a:t>규칙</a:t>
            </a:r>
            <a:endParaRPr lang="en-US" altLang="ko-KR" b="1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대회 </a:t>
            </a:r>
            <a:r>
              <a:rPr lang="ko-KR" altLang="en-US" sz="1600">
                <a:solidFill>
                  <a:schemeClr val="tx1"/>
                </a:solidFill>
              </a:rPr>
              <a:t>제공 데이터 이외에 외부 데이터 사용 </a:t>
            </a:r>
            <a:r>
              <a:rPr lang="ko-KR" altLang="en-US" sz="1600" smtClean="0">
                <a:solidFill>
                  <a:schemeClr val="tx1"/>
                </a:solidFill>
              </a:rPr>
              <a:t>금지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>
                <a:solidFill>
                  <a:schemeClr val="tx1"/>
                </a:solidFill>
              </a:rPr>
              <a:t>사용에 법적 제한이 없으며 논문으로 공개된 베이스의 사전 학습 모델</a:t>
            </a:r>
            <a:r>
              <a:rPr lang="en-US" altLang="ko-KR" sz="1600">
                <a:solidFill>
                  <a:schemeClr val="tx1"/>
                </a:solidFill>
              </a:rPr>
              <a:t>(Pre-trained Model) </a:t>
            </a:r>
            <a:r>
              <a:rPr lang="ko-KR" altLang="ko-KR" sz="1600">
                <a:solidFill>
                  <a:schemeClr val="tx1"/>
                </a:solidFill>
              </a:rPr>
              <a:t>사용 </a:t>
            </a:r>
            <a:r>
              <a:rPr lang="ko-KR" altLang="ko-KR" sz="1600" smtClean="0">
                <a:solidFill>
                  <a:schemeClr val="tx1"/>
                </a:solidFill>
              </a:rPr>
              <a:t>가능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>
                <a:solidFill>
                  <a:schemeClr val="tx1"/>
                </a:solidFill>
              </a:rPr>
              <a:t>사용 가능 언어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ko-KR" sz="1600">
                <a:solidFill>
                  <a:schemeClr val="tx1"/>
                </a:solidFill>
              </a:rPr>
              <a:t>파이썬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en-US" altLang="ko-KR" sz="1600" smtClean="0">
                <a:solidFill>
                  <a:schemeClr val="tx1"/>
                </a:solidFill>
              </a:rPr>
              <a:t>R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40700" y="2304242"/>
            <a:ext cx="3683000" cy="3886200"/>
          </a:xfrm>
          <a:prstGeom prst="rect">
            <a:avLst/>
          </a:prstGeom>
          <a:solidFill>
            <a:srgbClr val="FFFAEB"/>
          </a:solidFill>
          <a:ln>
            <a:solidFill>
              <a:srgbClr val="F98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ko-KR" altLang="en-US" sz="2400" b="1" smtClean="0">
                <a:solidFill>
                  <a:schemeClr val="tx1"/>
                </a:solidFill>
              </a:rPr>
              <a:t>평가</a:t>
            </a:r>
            <a:endParaRPr lang="en-US" altLang="ko-KR" sz="2400" b="1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smtClean="0">
                <a:solidFill>
                  <a:schemeClr val="tx1"/>
                </a:solidFill>
              </a:rPr>
              <a:t>심사기준</a:t>
            </a:r>
            <a:r>
              <a:rPr lang="en-US" altLang="ko-KR" sz="1600" smtClean="0">
                <a:solidFill>
                  <a:schemeClr val="tx1"/>
                </a:solidFill>
              </a:rPr>
              <a:t>:</a:t>
            </a:r>
            <a:r>
              <a:rPr lang="ko-KR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SMAPE</a:t>
            </a: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2022-08-25 ~ 2022-08-31</a:t>
            </a:r>
            <a:r>
              <a:rPr lang="ko-KR" altLang="ko-KR" sz="1600">
                <a:solidFill>
                  <a:schemeClr val="tx1"/>
                </a:solidFill>
              </a:rPr>
              <a:t>의 실제 전력사용량 </a:t>
            </a:r>
            <a:r>
              <a:rPr lang="ko-KR" altLang="ko-KR" sz="1600" smtClean="0">
                <a:solidFill>
                  <a:schemeClr val="tx1"/>
                </a:solidFill>
              </a:rPr>
              <a:t>데이터</a:t>
            </a:r>
            <a:r>
              <a:rPr lang="ko-KR" altLang="en-US" sz="1600" smtClean="0">
                <a:solidFill>
                  <a:schemeClr val="tx1"/>
                </a:solidFill>
              </a:rPr>
              <a:t>로 평가</a:t>
            </a: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(Kdigital) </a:t>
            </a:r>
            <a:r>
              <a:rPr lang="ko-KR" altLang="ko-KR" sz="1600">
                <a:solidFill>
                  <a:schemeClr val="tx1"/>
                </a:solidFill>
              </a:rPr>
              <a:t>미니 프로젝트 발표 일시 </a:t>
            </a:r>
            <a:r>
              <a:rPr lang="en-US" altLang="ko-KR" sz="1600">
                <a:solidFill>
                  <a:schemeClr val="tx1"/>
                </a:solidFill>
              </a:rPr>
              <a:t>2023</a:t>
            </a:r>
            <a:r>
              <a:rPr lang="ko-KR" altLang="ko-KR" sz="1600">
                <a:solidFill>
                  <a:schemeClr val="tx1"/>
                </a:solidFill>
              </a:rPr>
              <a:t>년 </a:t>
            </a:r>
            <a:r>
              <a:rPr lang="en-US" altLang="ko-KR" sz="1600">
                <a:solidFill>
                  <a:schemeClr val="tx1"/>
                </a:solidFill>
              </a:rPr>
              <a:t>8</a:t>
            </a:r>
            <a:r>
              <a:rPr lang="ko-KR" altLang="ko-KR" sz="1600">
                <a:solidFill>
                  <a:schemeClr val="tx1"/>
                </a:solidFill>
              </a:rPr>
              <a:t>월 </a:t>
            </a:r>
            <a:r>
              <a:rPr lang="en-US" altLang="ko-KR" sz="1600">
                <a:solidFill>
                  <a:schemeClr val="tx1"/>
                </a:solidFill>
              </a:rPr>
              <a:t>21</a:t>
            </a:r>
            <a:r>
              <a:rPr lang="ko-KR" altLang="ko-KR" sz="1600">
                <a:solidFill>
                  <a:schemeClr val="tx1"/>
                </a:solidFill>
              </a:rPr>
              <a:t>일 오후</a:t>
            </a: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(DACON) 1</a:t>
            </a:r>
            <a:r>
              <a:rPr lang="ko-KR" altLang="ko-KR" sz="1600">
                <a:solidFill>
                  <a:schemeClr val="tx1"/>
                </a:solidFill>
              </a:rPr>
              <a:t>차 제출 마감 일시 </a:t>
            </a:r>
            <a:r>
              <a:rPr lang="en-US" altLang="ko-KR" sz="1600">
                <a:solidFill>
                  <a:schemeClr val="tx1"/>
                </a:solidFill>
              </a:rPr>
              <a:t>2023</a:t>
            </a:r>
            <a:r>
              <a:rPr lang="ko-KR" altLang="ko-KR" sz="1600">
                <a:solidFill>
                  <a:schemeClr val="tx1"/>
                </a:solidFill>
              </a:rPr>
              <a:t>년 </a:t>
            </a:r>
            <a:r>
              <a:rPr lang="en-US" altLang="ko-KR" sz="1600">
                <a:solidFill>
                  <a:schemeClr val="tx1"/>
                </a:solidFill>
              </a:rPr>
              <a:t>8</a:t>
            </a:r>
            <a:r>
              <a:rPr lang="ko-KR" altLang="ko-KR" sz="1600">
                <a:solidFill>
                  <a:schemeClr val="tx1"/>
                </a:solidFill>
              </a:rPr>
              <a:t>월 </a:t>
            </a:r>
            <a:r>
              <a:rPr lang="en-US" altLang="ko-KR" sz="1600">
                <a:solidFill>
                  <a:schemeClr val="tx1"/>
                </a:solidFill>
              </a:rPr>
              <a:t>23</a:t>
            </a:r>
            <a:r>
              <a:rPr lang="ko-KR" altLang="ko-KR" sz="1600">
                <a:solidFill>
                  <a:schemeClr val="tx1"/>
                </a:solidFill>
              </a:rPr>
              <a:t>일 </a:t>
            </a:r>
            <a:r>
              <a:rPr lang="en-US" altLang="ko-KR" sz="1600" smtClean="0">
                <a:solidFill>
                  <a:schemeClr val="tx1"/>
                </a:solidFill>
              </a:rPr>
              <a:t>10:00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13755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ko-KR" altLang="en-US" sz="2400" dirty="0" smtClean="0"/>
                        <a:t>라이브러리 생성 및 패키지 설치</a:t>
                      </a:r>
                      <a:endParaRPr lang="en-US" altLang="ko-KR" sz="24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4037" y="1570182"/>
            <a:ext cx="105756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</a:rPr>
              <a:t>프로젝트 </a:t>
            </a:r>
            <a:r>
              <a:rPr lang="ko-KR" altLang="en-US" b="1" dirty="0">
                <a:solidFill>
                  <a:srgbClr val="0070C0"/>
                </a:solidFill>
              </a:rPr>
              <a:t>라이브러리 관리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dirty="0" err="1"/>
              <a:t>dir.create</a:t>
            </a:r>
            <a:r>
              <a:rPr lang="de-DE" altLang="ko-KR" dirty="0"/>
              <a:t>("C:/R_program/library")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.</a:t>
            </a:r>
            <a:r>
              <a:rPr lang="de-DE" altLang="ko-KR" dirty="0" err="1"/>
              <a:t>libPaths</a:t>
            </a:r>
            <a:r>
              <a:rPr lang="de-DE" altLang="ko-KR" dirty="0"/>
              <a:t>("C:/R_program/library")</a:t>
            </a:r>
          </a:p>
          <a:p>
            <a:pPr>
              <a:lnSpc>
                <a:spcPct val="150000"/>
              </a:lnSpc>
            </a:pPr>
            <a:endParaRPr lang="de-DE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필요 패키지 설치</a:t>
            </a:r>
            <a:endParaRPr lang="de-DE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dplyr</a:t>
            </a:r>
            <a:r>
              <a:rPr lang="de-DE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kknn</a:t>
            </a:r>
            <a:r>
              <a:rPr lang="de-DE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neuralnet</a:t>
            </a:r>
            <a:r>
              <a:rPr lang="de-DE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Metrics</a:t>
            </a:r>
            <a:r>
              <a:rPr lang="de-DE" altLang="ko-KR" dirty="0"/>
              <a:t>") </a:t>
            </a:r>
            <a:r>
              <a:rPr lang="ko-KR" altLang="en-US" dirty="0" smtClean="0"/>
              <a:t>★</a:t>
            </a:r>
            <a:r>
              <a:rPr lang="de-DE" altLang="ko-KR" dirty="0" smtClean="0">
                <a:solidFill>
                  <a:srgbClr val="0070C0"/>
                </a:solidFill>
              </a:rPr>
              <a:t> </a:t>
            </a:r>
            <a:r>
              <a:rPr lang="de-DE" altLang="ko-KR" dirty="0" err="1" smtClean="0">
                <a:solidFill>
                  <a:srgbClr val="00B050"/>
                </a:solidFill>
              </a:rPr>
              <a:t>calculate_errors</a:t>
            </a:r>
            <a:r>
              <a:rPr lang="de-DE" altLang="ko-KR" dirty="0" smtClean="0">
                <a:solidFill>
                  <a:srgbClr val="00B050"/>
                </a:solidFill>
              </a:rPr>
              <a:t>(</a:t>
            </a:r>
            <a:r>
              <a:rPr lang="de-DE" altLang="ko-KR" dirty="0" err="1" smtClean="0">
                <a:solidFill>
                  <a:srgbClr val="00B050"/>
                </a:solidFill>
              </a:rPr>
              <a:t>actual</a:t>
            </a:r>
            <a:r>
              <a:rPr lang="de-DE" altLang="ko-KR" dirty="0">
                <a:solidFill>
                  <a:srgbClr val="00B050"/>
                </a:solidFill>
              </a:rPr>
              <a:t>, </a:t>
            </a:r>
            <a:r>
              <a:rPr lang="de-DE" altLang="ko-KR" dirty="0" err="1">
                <a:solidFill>
                  <a:srgbClr val="00B050"/>
                </a:solidFill>
              </a:rPr>
              <a:t>forecast</a:t>
            </a:r>
            <a:r>
              <a:rPr lang="de-DE" altLang="ko-KR" dirty="0">
                <a:solidFill>
                  <a:srgbClr val="00B050"/>
                </a:solidFill>
              </a:rPr>
              <a:t>) </a:t>
            </a:r>
            <a:r>
              <a:rPr lang="ko-KR" altLang="en-US" dirty="0"/>
              <a:t>함수로 평가지표 계산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("e1071")</a:t>
            </a: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gbm</a:t>
            </a:r>
            <a:r>
              <a:rPr lang="de-DE" altLang="ko-KR" dirty="0"/>
              <a:t>")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7089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ko-KR" altLang="en-US" sz="2400" dirty="0" smtClean="0"/>
                        <a:t>스코어 저장소 생성</a:t>
                      </a:r>
                      <a:endParaRPr lang="en-US" altLang="ko-KR" sz="24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1505528"/>
            <a:ext cx="1205345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</a:rPr>
              <a:t>데이터 불러오기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train &lt;- read.csv</a:t>
            </a:r>
            <a:r>
              <a:rPr lang="en-US" altLang="ko-KR" sz="1200" dirty="0"/>
              <a:t>("https://raw.githubusercontent.com/</a:t>
            </a:r>
            <a:r>
              <a:rPr lang="en-US" altLang="ko-KR" sz="1200" dirty="0" err="1"/>
              <a:t>Eungyum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Power_Consumption</a:t>
            </a:r>
            <a:r>
              <a:rPr lang="en-US" altLang="ko-KR" sz="1200" dirty="0"/>
              <a:t>/main/train.csv</a:t>
            </a:r>
            <a:r>
              <a:rPr lang="en-US" altLang="ko-KR" sz="1200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test </a:t>
            </a:r>
            <a:r>
              <a:rPr lang="en-US" altLang="ko-KR" sz="1200" dirty="0"/>
              <a:t>&lt;- read.csv("https://raw.githubusercontent.com/</a:t>
            </a:r>
            <a:r>
              <a:rPr lang="en-US" altLang="ko-KR" sz="1200" dirty="0" err="1"/>
              <a:t>Eungyum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Power_Consumption</a:t>
            </a:r>
            <a:r>
              <a:rPr lang="en-US" altLang="ko-KR" sz="1200" dirty="0"/>
              <a:t>/main/test.csv</a:t>
            </a:r>
            <a:r>
              <a:rPr lang="en-US" altLang="ko-KR" sz="1200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/>
              <a:t>train$X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&lt;- </a:t>
            </a:r>
            <a:r>
              <a:rPr lang="en-US" altLang="ko-KR" sz="1100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/>
              <a:t>test$X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&lt;- </a:t>
            </a:r>
            <a:r>
              <a:rPr lang="en-US" altLang="ko-KR" sz="1100" dirty="0" smtClean="0"/>
              <a:t>NULL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</a:rPr>
              <a:t>스코어 </a:t>
            </a:r>
            <a:r>
              <a:rPr lang="ko-KR" altLang="en-US" b="1" dirty="0">
                <a:solidFill>
                  <a:srgbClr val="0070C0"/>
                </a:solidFill>
              </a:rPr>
              <a:t>저장소 </a:t>
            </a:r>
            <a:r>
              <a:rPr lang="ko-KR" altLang="en-US" b="1" dirty="0" smtClean="0">
                <a:solidFill>
                  <a:srgbClr val="0070C0"/>
                </a:solidFill>
              </a:rPr>
              <a:t>생성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score_LR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NA,SMAPE = vector("numeric", 100), RMSE = vector("numeric", 100),MAE = vector("numeric", 100),MSE = vector("numeric", 100</a:t>
            </a:r>
            <a:r>
              <a:rPr lang="en-US" altLang="ko-KR" sz="120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score_SVM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1:100,SMAPE = vector("numeric", 100),RMSE = vector("numeric", 100),MAE = vector("numeric", 100),MSE = vector("numeric", 100</a:t>
            </a:r>
            <a:r>
              <a:rPr lang="en-US" altLang="ko-KR" sz="120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score_kNN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1:100,SMAPE = vector("numeric", 100),RMSE = vector("numeric", 100),MAE = vector("numeric", 100),MSE = vector("numeric", 100</a:t>
            </a:r>
            <a:r>
              <a:rPr lang="en-US" altLang="ko-KR" sz="120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score_NN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1:100,SMAPE = vector("numeric", 100),RMSE = vector("numeric", 100),MAE = vector("numeric", 100),MSE = vector("numeric", 100</a:t>
            </a:r>
            <a:r>
              <a:rPr lang="en-US" altLang="ko-KR" sz="120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score_gbm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1:100,SMAPE = vector("numeric", 100),RMSE = vector("numeric", 100),MAE = vector("numeric", 100),MSE = vector("numeric", 100))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70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69172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ko-KR" altLang="en-US" sz="2400" dirty="0" smtClean="0"/>
                        <a:t>오차 측정 함수 정의</a:t>
                      </a:r>
                      <a:endParaRPr lang="en-US" altLang="ko-KR" sz="24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63257"/>
                  </p:ext>
                </p:extLst>
              </p:nvPr>
            </p:nvGraphicFramePr>
            <p:xfrm>
              <a:off x="368530" y="1936491"/>
              <a:ext cx="11454939" cy="3623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527">
                      <a:extLst>
                        <a:ext uri="{9D8B030D-6E8A-4147-A177-3AD203B41FA5}">
                          <a16:colId xmlns:a16="http://schemas.microsoft.com/office/drawing/2014/main" val="1169179395"/>
                        </a:ext>
                      </a:extLst>
                    </a:gridCol>
                    <a:gridCol w="4876206">
                      <a:extLst>
                        <a:ext uri="{9D8B030D-6E8A-4147-A177-3AD203B41FA5}">
                          <a16:colId xmlns:a16="http://schemas.microsoft.com/office/drawing/2014/main" val="1618916640"/>
                        </a:ext>
                      </a:extLst>
                    </a:gridCol>
                    <a:gridCol w="4876206">
                      <a:extLst>
                        <a:ext uri="{9D8B030D-6E8A-4147-A177-3AD203B41FA5}">
                          <a16:colId xmlns:a16="http://schemas.microsoft.com/office/drawing/2014/main" val="72257630"/>
                        </a:ext>
                      </a:extLst>
                    </a:gridCol>
                  </a:tblGrid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평가지표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수식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특징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64439"/>
                      </a:ext>
                    </a:extLst>
                  </a:tr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SMAPE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ko-K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smtClean="0"/>
                            <a:t>0</a:t>
                          </a:r>
                          <a:r>
                            <a:rPr lang="en-US" altLang="ko-KR" sz="1400" baseline="0" smtClean="0"/>
                            <a:t> </a:t>
                          </a:r>
                          <a:r>
                            <a:rPr lang="ko-KR" altLang="en-US" sz="1400" baseline="0" smtClean="0"/>
                            <a:t>근처의 실제값에서 큰 오차가 발생할 경우 보정이 됨 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030769"/>
                      </a:ext>
                    </a:extLst>
                  </a:tr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RMSE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오차에 더 큰 가중치를 부여 </a:t>
                          </a:r>
                          <a:r>
                            <a:rPr lang="en-US" altLang="ko-KR" sz="1400" smtClean="0"/>
                            <a:t>: </a:t>
                          </a:r>
                          <a:r>
                            <a:rPr lang="ko-KR" altLang="en-US" sz="1400" smtClean="0"/>
                            <a:t>큰 오차를 강조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단위가 원래 데이터와 동일하여  다른 데이터셋간의 비교가 어려움</a:t>
                          </a:r>
                          <a:endParaRPr lang="en-US" altLang="ko-KR" sz="140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730523"/>
                      </a:ext>
                    </a:extLst>
                  </a:tr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MAE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오차의 크기에 따라 동일하게 가중치를 부여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오차와 작은 오차를 동일하게 취급하여 큰 오차의 영향을 덜 받음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3136310"/>
                      </a:ext>
                    </a:extLst>
                  </a:tr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MSE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오차에 더 큰 가중치를 부여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오차의 영향을 많이 받음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29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63257"/>
                  </p:ext>
                </p:extLst>
              </p:nvPr>
            </p:nvGraphicFramePr>
            <p:xfrm>
              <a:off x="368530" y="1936491"/>
              <a:ext cx="11454939" cy="3623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527">
                      <a:extLst>
                        <a:ext uri="{9D8B030D-6E8A-4147-A177-3AD203B41FA5}">
                          <a16:colId xmlns:a16="http://schemas.microsoft.com/office/drawing/2014/main" val="1169179395"/>
                        </a:ext>
                      </a:extLst>
                    </a:gridCol>
                    <a:gridCol w="4876206">
                      <a:extLst>
                        <a:ext uri="{9D8B030D-6E8A-4147-A177-3AD203B41FA5}">
                          <a16:colId xmlns:a16="http://schemas.microsoft.com/office/drawing/2014/main" val="1618916640"/>
                        </a:ext>
                      </a:extLst>
                    </a:gridCol>
                    <a:gridCol w="4876206">
                      <a:extLst>
                        <a:ext uri="{9D8B030D-6E8A-4147-A177-3AD203B41FA5}">
                          <a16:colId xmlns:a16="http://schemas.microsoft.com/office/drawing/2014/main" val="72257630"/>
                        </a:ext>
                      </a:extLst>
                    </a:gridCol>
                  </a:tblGrid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평가지표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수식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특징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64439"/>
                      </a:ext>
                    </a:extLst>
                  </a:tr>
                  <a:tr h="7585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SMAPE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4956" t="-63200" r="-100375" b="-31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smtClean="0"/>
                            <a:t>0</a:t>
                          </a:r>
                          <a:r>
                            <a:rPr lang="en-US" altLang="ko-KR" sz="1400" baseline="0" smtClean="0"/>
                            <a:t> </a:t>
                          </a:r>
                          <a:r>
                            <a:rPr lang="ko-KR" altLang="en-US" sz="1400" baseline="0" smtClean="0"/>
                            <a:t>근처의 실제값에서 큰 오차가 발생할 경우 보정이 됨 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030769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RMSE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4956" t="-137838" r="-100375" b="-169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오차에 더 큰 가중치를 부여 </a:t>
                          </a:r>
                          <a:r>
                            <a:rPr lang="en-US" altLang="ko-KR" sz="1400" smtClean="0"/>
                            <a:t>: </a:t>
                          </a:r>
                          <a:r>
                            <a:rPr lang="ko-KR" altLang="en-US" sz="1400" smtClean="0"/>
                            <a:t>큰 오차를 강조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단위가 원래 데이터와 동일하여  다른 데이터셋간의 비교가 어려움</a:t>
                          </a:r>
                          <a:endParaRPr lang="en-US" altLang="ko-KR" sz="140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730523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MAE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4956" t="-281600" r="-100375" b="-1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오차의 크기에 따라 동일하게 가중치를 부여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오차와 작은 오차를 동일하게 취급하여 큰 오차의 영향을 덜 받음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3136310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MSE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4956" t="-384677" r="-10037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오차에 더 큰 가중치를 부여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오차의 영향을 많이 받음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290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8530" y="5822830"/>
                <a:ext cx="256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 </a:t>
                </a:r>
                <a:r>
                  <a:rPr lang="ko-KR" altLang="en-US"/>
                  <a:t>예측값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 </a:t>
                </a:r>
                <a:r>
                  <a:rPr lang="ko-KR" altLang="en-US" smtClean="0"/>
                  <a:t>실제값</a:t>
                </a:r>
                <a:endParaRPr lang="ko-KR" altLang="en-US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" y="5822830"/>
                <a:ext cx="2569550" cy="369332"/>
              </a:xfrm>
              <a:prstGeom prst="rect">
                <a:avLst/>
              </a:prstGeom>
              <a:blipFill>
                <a:blip r:embed="rId3"/>
                <a:stretch>
                  <a:fillRect t="-8197" r="-142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3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48099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LR(Linear Regression)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8618" y="1488595"/>
            <a:ext cx="11082096" cy="565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sz="1050" dirty="0" err="1" smtClean="0"/>
              <a:t>for</a:t>
            </a:r>
            <a:r>
              <a:rPr lang="de-DE" altLang="ko-KR" sz="1050" dirty="0" smtClean="0"/>
              <a:t> (i in 1:100) {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  # </a:t>
            </a:r>
            <a:r>
              <a:rPr lang="ko-KR" altLang="en-US" sz="1050" dirty="0" smtClean="0">
                <a:solidFill>
                  <a:srgbClr val="00B050"/>
                </a:solidFill>
              </a:rPr>
              <a:t>훈련세트 </a:t>
            </a:r>
            <a:r>
              <a:rPr lang="en-US" altLang="ko-KR" sz="1050" dirty="0" smtClean="0">
                <a:solidFill>
                  <a:srgbClr val="00B050"/>
                </a:solidFill>
              </a:rPr>
              <a:t>: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train_LR</a:t>
            </a: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train_LR</a:t>
            </a:r>
            <a:r>
              <a:rPr lang="de-DE" altLang="ko-KR" sz="1050" dirty="0" smtClean="0"/>
              <a:t> &lt;-train %&gt;% 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/>
              <a:t>  </a:t>
            </a:r>
            <a:r>
              <a:rPr lang="de-DE" altLang="ko-KR" sz="1050" dirty="0" err="1"/>
              <a:t>filter</a:t>
            </a:r>
            <a:r>
              <a:rPr lang="de-DE" altLang="ko-KR" sz="1050" dirty="0"/>
              <a:t>(BID==i</a:t>
            </a:r>
            <a:r>
              <a:rPr lang="de-DE" altLang="ko-KR" sz="1050" dirty="0" smtClean="0"/>
              <a:t>)</a:t>
            </a:r>
            <a:endParaRPr lang="de-DE" altLang="ko-KR" sz="1050" dirty="0"/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smtClean="0">
                <a:solidFill>
                  <a:srgbClr val="00B050"/>
                </a:solidFill>
              </a:rPr>
              <a:t>테스트 세트 </a:t>
            </a:r>
            <a:r>
              <a:rPr lang="en-US" altLang="ko-KR" sz="1050" dirty="0" smtClean="0">
                <a:solidFill>
                  <a:srgbClr val="00B050"/>
                </a:solidFill>
              </a:rPr>
              <a:t>: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test_LR</a:t>
            </a: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test_LR</a:t>
            </a:r>
            <a:r>
              <a:rPr lang="de-DE" altLang="ko-KR" sz="1050" dirty="0" smtClean="0"/>
              <a:t> </a:t>
            </a:r>
            <a:r>
              <a:rPr lang="de-DE" altLang="ko-KR" sz="1050" dirty="0"/>
              <a:t>&lt;- </a:t>
            </a:r>
            <a:r>
              <a:rPr lang="de-DE" altLang="ko-KR" sz="1050" dirty="0" err="1"/>
              <a:t>train</a:t>
            </a:r>
            <a:r>
              <a:rPr lang="de-DE" altLang="ko-KR" sz="1050" dirty="0"/>
              <a:t> %&gt;% </a:t>
            </a:r>
          </a:p>
          <a:p>
            <a:pPr>
              <a:lnSpc>
                <a:spcPct val="150000"/>
              </a:lnSpc>
            </a:pPr>
            <a:r>
              <a:rPr lang="de-DE" altLang="ko-KR" sz="1050" dirty="0"/>
              <a:t>  </a:t>
            </a:r>
            <a:r>
              <a:rPr lang="de-DE" altLang="ko-KR" sz="1050" dirty="0" err="1"/>
              <a:t>filter</a:t>
            </a:r>
            <a:r>
              <a:rPr lang="de-DE" altLang="ko-KR" sz="1050" dirty="0"/>
              <a:t>(BID==i</a:t>
            </a:r>
            <a:r>
              <a:rPr lang="de-DE" altLang="ko-KR" sz="1050" dirty="0" smtClean="0"/>
              <a:t>)</a:t>
            </a:r>
            <a:endParaRPr lang="de-DE" altLang="ko-KR" sz="1050" dirty="0"/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smtClean="0">
                <a:solidFill>
                  <a:srgbClr val="00B050"/>
                </a:solidFill>
              </a:rPr>
              <a:t>모델 생성  </a:t>
            </a: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 </a:t>
            </a:r>
            <a:r>
              <a:rPr lang="de-DE" altLang="ko-KR" sz="1050" dirty="0"/>
              <a:t>&lt;- </a:t>
            </a:r>
            <a:r>
              <a:rPr lang="de-DE" altLang="ko-KR" sz="1050" dirty="0" err="1"/>
              <a:t>lm</a:t>
            </a:r>
            <a:r>
              <a:rPr lang="de-DE" altLang="ko-KR" sz="1050" dirty="0"/>
              <a:t>(</a:t>
            </a:r>
            <a:r>
              <a:rPr lang="de-DE" altLang="ko-KR" sz="1050" dirty="0" err="1"/>
              <a:t>PC~Temp+Rain+WS+HM+WorkD+WC+DI</a:t>
            </a:r>
            <a:r>
              <a:rPr lang="de-DE" altLang="ko-KR" sz="1050" dirty="0"/>
              <a:t>, </a:t>
            </a:r>
            <a:r>
              <a:rPr lang="de-DE" altLang="ko-KR" sz="1050" dirty="0" err="1"/>
              <a:t>data</a:t>
            </a:r>
            <a:r>
              <a:rPr lang="de-DE" altLang="ko-KR" sz="1050" dirty="0"/>
              <a:t>=</a:t>
            </a:r>
            <a:r>
              <a:rPr lang="de-DE" altLang="ko-KR" sz="1050" dirty="0" err="1"/>
              <a:t>train_LR</a:t>
            </a:r>
            <a:r>
              <a:rPr lang="de-DE" altLang="ko-KR" sz="1050" dirty="0" smtClean="0"/>
              <a:t>)</a:t>
            </a:r>
            <a:endParaRPr lang="de-DE" altLang="ko-KR" sz="1050" dirty="0"/>
          </a:p>
          <a:p>
            <a:pPr>
              <a:lnSpc>
                <a:spcPct val="150000"/>
              </a:lnSpc>
            </a:pPr>
            <a:r>
              <a:rPr lang="de-DE" altLang="ko-KR" sz="1050" dirty="0">
                <a:solidFill>
                  <a:srgbClr val="00B050"/>
                </a:solidFill>
              </a:rPr>
              <a:t># </a:t>
            </a:r>
            <a:r>
              <a:rPr lang="ko-KR" altLang="en-US" sz="1050" dirty="0" err="1">
                <a:solidFill>
                  <a:srgbClr val="00B050"/>
                </a:solidFill>
              </a:rPr>
              <a:t>스텝와이즈로</a:t>
            </a:r>
            <a:r>
              <a:rPr lang="ko-KR" altLang="en-US" sz="1050" dirty="0">
                <a:solidFill>
                  <a:srgbClr val="00B050"/>
                </a:solidFill>
              </a:rPr>
              <a:t> 최적의 모델 생성</a:t>
            </a:r>
            <a:r>
              <a:rPr lang="en-US" altLang="ko-KR" sz="1050" dirty="0">
                <a:solidFill>
                  <a:srgbClr val="00B050"/>
                </a:solidFill>
              </a:rPr>
              <a:t>(</a:t>
            </a:r>
            <a:r>
              <a:rPr lang="ko-KR" altLang="en-US" sz="1050" dirty="0">
                <a:solidFill>
                  <a:srgbClr val="00B050"/>
                </a:solidFill>
              </a:rPr>
              <a:t>최종 모델</a:t>
            </a:r>
            <a:r>
              <a:rPr lang="en-US" altLang="ko-KR" sz="1050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 &lt;- </a:t>
            </a:r>
            <a:r>
              <a:rPr lang="de-DE" altLang="ko-KR" sz="1050" dirty="0" err="1" smtClean="0"/>
              <a:t>step</a:t>
            </a:r>
            <a:r>
              <a:rPr lang="de-DE" altLang="ko-KR" sz="1050" dirty="0" smtClean="0"/>
              <a:t>(</a:t>
            </a: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, </a:t>
            </a:r>
            <a:r>
              <a:rPr lang="de-DE" altLang="ko-KR" sz="1050" dirty="0" err="1" smtClean="0"/>
              <a:t>direction</a:t>
            </a:r>
            <a:r>
              <a:rPr lang="de-DE" altLang="ko-KR" sz="1050" dirty="0" smtClean="0"/>
              <a:t>="</a:t>
            </a:r>
            <a:r>
              <a:rPr lang="de-DE" altLang="ko-KR" sz="1050" dirty="0" err="1" smtClean="0"/>
              <a:t>both</a:t>
            </a:r>
            <a:r>
              <a:rPr lang="de-DE" altLang="ko-KR" sz="1050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smtClean="0">
                <a:solidFill>
                  <a:srgbClr val="00B050"/>
                </a:solidFill>
              </a:rPr>
              <a:t>모델을 저장 </a:t>
            </a:r>
            <a:r>
              <a:rPr lang="en-US" altLang="ko-KR" sz="1050" dirty="0" smtClean="0">
                <a:solidFill>
                  <a:srgbClr val="00B050"/>
                </a:solidFill>
              </a:rPr>
              <a:t>: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model_LR_i</a:t>
            </a: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saveRDS</a:t>
            </a:r>
            <a:r>
              <a:rPr lang="de-DE" altLang="ko-KR" sz="1050" dirty="0" smtClean="0"/>
              <a:t>(</a:t>
            </a: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, </a:t>
            </a:r>
            <a:r>
              <a:rPr lang="de-DE" altLang="ko-KR" sz="1050" dirty="0" err="1" smtClean="0"/>
              <a:t>file</a:t>
            </a:r>
            <a:r>
              <a:rPr lang="de-DE" altLang="ko-KR" sz="1050" dirty="0" smtClean="0"/>
              <a:t>=paste0("</a:t>
            </a: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_", i))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err="1" smtClean="0">
                <a:solidFill>
                  <a:srgbClr val="00B050"/>
                </a:solidFill>
              </a:rPr>
              <a:t>실제값</a:t>
            </a:r>
            <a:r>
              <a:rPr lang="ko-KR" altLang="en-US" sz="1050" dirty="0" smtClean="0">
                <a:solidFill>
                  <a:srgbClr val="00B050"/>
                </a:solidFill>
              </a:rPr>
              <a:t> 저장 </a:t>
            </a:r>
            <a:r>
              <a:rPr lang="en-US" altLang="ko-KR" sz="1050" dirty="0" smtClean="0">
                <a:solidFill>
                  <a:srgbClr val="00B050"/>
                </a:solidFill>
              </a:rPr>
              <a:t>: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actual</a:t>
            </a: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actual</a:t>
            </a:r>
            <a:r>
              <a:rPr lang="de-DE" altLang="ko-KR" sz="1050" dirty="0" smtClean="0"/>
              <a:t> &lt;- </a:t>
            </a:r>
            <a:r>
              <a:rPr lang="de-DE" altLang="ko-KR" sz="1050" dirty="0" err="1" smtClean="0"/>
              <a:t>test_LR$PC</a:t>
            </a:r>
            <a:endParaRPr lang="de-DE" altLang="ko-KR" sz="1050" dirty="0" smtClean="0"/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err="1" smtClean="0">
                <a:solidFill>
                  <a:srgbClr val="00B050"/>
                </a:solidFill>
              </a:rPr>
              <a:t>예측값</a:t>
            </a:r>
            <a:r>
              <a:rPr lang="ko-KR" altLang="en-US" sz="1050" dirty="0" smtClean="0">
                <a:solidFill>
                  <a:srgbClr val="00B050"/>
                </a:solidFill>
              </a:rPr>
              <a:t> 생성</a:t>
            </a: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forecast</a:t>
            </a:r>
            <a:r>
              <a:rPr lang="de-DE" altLang="ko-KR" sz="1050" dirty="0" smtClean="0"/>
              <a:t> &lt;- </a:t>
            </a:r>
            <a:r>
              <a:rPr lang="de-DE" altLang="ko-KR" sz="1050" dirty="0" err="1" smtClean="0"/>
              <a:t>predict</a:t>
            </a:r>
            <a:r>
              <a:rPr lang="de-DE" altLang="ko-KR" sz="1050" dirty="0" smtClean="0"/>
              <a:t>(</a:t>
            </a: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, </a:t>
            </a:r>
            <a:r>
              <a:rPr lang="de-DE" altLang="ko-KR" sz="1050" dirty="0" err="1" smtClean="0"/>
              <a:t>test_LR</a:t>
            </a:r>
            <a:r>
              <a:rPr lang="de-DE" altLang="ko-KR" sz="1050" dirty="0" smtClean="0"/>
              <a:t>)</a:t>
            </a:r>
          </a:p>
          <a:p>
            <a:pPr>
              <a:lnSpc>
                <a:spcPct val="150000"/>
              </a:lnSpc>
            </a:pPr>
            <a:endParaRPr lang="de-DE" altLang="ko-KR" sz="1050" dirty="0" smtClean="0"/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## </a:t>
            </a:r>
            <a:r>
              <a:rPr lang="ko-KR" altLang="en-US" sz="1050" dirty="0" smtClean="0">
                <a:solidFill>
                  <a:srgbClr val="00B050"/>
                </a:solidFill>
              </a:rPr>
              <a:t>스코어</a:t>
            </a:r>
            <a:r>
              <a:rPr lang="de-DE" altLang="ko-KR" sz="1050" dirty="0" smtClean="0">
                <a:solidFill>
                  <a:srgbClr val="00B050"/>
                </a:solidFill>
              </a:rPr>
              <a:t>s ##</a:t>
            </a: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score_LR</a:t>
            </a:r>
            <a:r>
              <a:rPr lang="de-DE" altLang="ko-KR" sz="1050" dirty="0" smtClean="0"/>
              <a:t>[i,]&lt;-</a:t>
            </a:r>
            <a:r>
              <a:rPr lang="de-DE" altLang="ko-KR" sz="1050" dirty="0" err="1" smtClean="0"/>
              <a:t>calculate_errors</a:t>
            </a:r>
            <a:r>
              <a:rPr lang="de-DE" altLang="ko-KR" sz="1050" dirty="0" smtClean="0"/>
              <a:t>(</a:t>
            </a:r>
            <a:r>
              <a:rPr lang="de-DE" altLang="ko-KR" sz="1050" dirty="0" err="1" smtClean="0"/>
              <a:t>actual</a:t>
            </a:r>
            <a:r>
              <a:rPr lang="de-DE" altLang="ko-KR" sz="1050" dirty="0" smtClean="0"/>
              <a:t>, </a:t>
            </a:r>
            <a:r>
              <a:rPr lang="de-DE" altLang="ko-KR" sz="1050" dirty="0" err="1" smtClean="0"/>
              <a:t>forecast</a:t>
            </a:r>
            <a:r>
              <a:rPr lang="de-DE" altLang="ko-KR" sz="10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/>
              <a:t>} </a:t>
            </a: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for</a:t>
            </a:r>
            <a:r>
              <a:rPr lang="ko-KR" altLang="en-US" sz="1050" dirty="0" smtClean="0">
                <a:solidFill>
                  <a:srgbClr val="00B050"/>
                </a:solidFill>
              </a:rPr>
              <a:t>문 끝</a:t>
            </a:r>
          </a:p>
          <a:p>
            <a:pPr>
              <a:lnSpc>
                <a:spcPct val="150000"/>
              </a:lnSpc>
            </a:pPr>
            <a:endParaRPr lang="ko-KR" altLang="en-US" sz="1100" dirty="0" smtClean="0"/>
          </a:p>
          <a:p>
            <a:pPr>
              <a:lnSpc>
                <a:spcPct val="150000"/>
              </a:lnSpc>
            </a:pPr>
            <a:endParaRPr lang="de-DE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622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7612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NN(Neural Network) </a:t>
                      </a:r>
                      <a:r>
                        <a:rPr lang="ko-KR" altLang="en-US" sz="2400" dirty="0" smtClean="0"/>
                        <a:t>모델</a:t>
                      </a:r>
                      <a:endParaRPr lang="en-US" altLang="ko-KR" sz="24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8619" y="1590194"/>
            <a:ext cx="11082096" cy="558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sz="1000" dirty="0" err="1"/>
              <a:t>for</a:t>
            </a:r>
            <a:r>
              <a:rPr lang="de-DE" altLang="ko-KR" sz="1000" dirty="0"/>
              <a:t> (i in 1:100) {</a:t>
            </a:r>
          </a:p>
          <a:p>
            <a:pPr>
              <a:lnSpc>
                <a:spcPct val="150000"/>
              </a:lnSpc>
            </a:pPr>
            <a:r>
              <a:rPr lang="de-DE" altLang="ko-KR" sz="1000" dirty="0">
                <a:solidFill>
                  <a:srgbClr val="00B050"/>
                </a:solidFill>
              </a:rPr>
              <a:t>## </a:t>
            </a:r>
            <a:r>
              <a:rPr lang="ko-KR" altLang="en-US" sz="1000" dirty="0" err="1">
                <a:solidFill>
                  <a:srgbClr val="00B050"/>
                </a:solidFill>
              </a:rPr>
              <a:t>데이터셋</a:t>
            </a:r>
            <a:r>
              <a:rPr lang="ko-KR" altLang="en-US" sz="1000" dirty="0">
                <a:solidFill>
                  <a:srgbClr val="00B050"/>
                </a:solidFill>
              </a:rPr>
              <a:t> 생성</a:t>
            </a:r>
          </a:p>
          <a:p>
            <a:pPr>
              <a:lnSpc>
                <a:spcPct val="150000"/>
              </a:lnSpc>
            </a:pPr>
            <a:r>
              <a:rPr lang="de-DE" altLang="ko-KR" sz="1000" dirty="0" err="1" smtClean="0"/>
              <a:t>train_NN</a:t>
            </a:r>
            <a:r>
              <a:rPr lang="de-DE" altLang="ko-KR" sz="1000" dirty="0" smtClean="0"/>
              <a:t> </a:t>
            </a:r>
            <a:r>
              <a:rPr lang="de-DE" altLang="ko-KR" sz="1000" dirty="0"/>
              <a:t>&lt;-train %&gt;% </a:t>
            </a:r>
          </a:p>
          <a:p>
            <a:pPr>
              <a:lnSpc>
                <a:spcPct val="150000"/>
              </a:lnSpc>
            </a:pPr>
            <a:r>
              <a:rPr lang="de-DE" altLang="ko-KR" sz="1000" dirty="0"/>
              <a:t>  </a:t>
            </a:r>
            <a:r>
              <a:rPr lang="de-DE" altLang="ko-KR" sz="1000" dirty="0" err="1"/>
              <a:t>filter</a:t>
            </a:r>
            <a:r>
              <a:rPr lang="de-DE" altLang="ko-KR" sz="10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000" dirty="0"/>
              <a:t>  </a:t>
            </a:r>
            <a:r>
              <a:rPr lang="de-DE" altLang="ko-KR" sz="1000" dirty="0" err="1"/>
              <a:t>select</a:t>
            </a:r>
            <a:r>
              <a:rPr lang="de-DE" altLang="ko-KR" sz="1000" dirty="0"/>
              <a:t>(PC, </a:t>
            </a:r>
            <a:r>
              <a:rPr lang="de-DE" altLang="ko-KR" sz="1000" dirty="0" err="1"/>
              <a:t>Temp</a:t>
            </a:r>
            <a:r>
              <a:rPr lang="de-DE" altLang="ko-KR" sz="1000" dirty="0"/>
              <a:t>, Rain, WS, HM, Time, </a:t>
            </a:r>
            <a:r>
              <a:rPr lang="de-DE" altLang="ko-KR" sz="1000" dirty="0" err="1"/>
              <a:t>WorkD</a:t>
            </a:r>
            <a:r>
              <a:rPr lang="de-DE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000" dirty="0" err="1" smtClean="0"/>
              <a:t>test_NN</a:t>
            </a:r>
            <a:r>
              <a:rPr lang="de-DE" altLang="ko-KR" sz="1000" dirty="0" smtClean="0"/>
              <a:t> </a:t>
            </a:r>
            <a:r>
              <a:rPr lang="de-DE" altLang="ko-KR" sz="1000" dirty="0"/>
              <a:t>&lt;- </a:t>
            </a:r>
            <a:r>
              <a:rPr lang="de-DE" altLang="ko-KR" sz="1000" dirty="0" err="1"/>
              <a:t>train</a:t>
            </a:r>
            <a:r>
              <a:rPr lang="de-DE" altLang="ko-KR" sz="1000" dirty="0"/>
              <a:t> %&gt;% </a:t>
            </a:r>
          </a:p>
          <a:p>
            <a:pPr>
              <a:lnSpc>
                <a:spcPct val="150000"/>
              </a:lnSpc>
            </a:pPr>
            <a:r>
              <a:rPr lang="de-DE" altLang="ko-KR" sz="1000" dirty="0"/>
              <a:t>  </a:t>
            </a:r>
            <a:r>
              <a:rPr lang="de-DE" altLang="ko-KR" sz="1000" dirty="0" err="1"/>
              <a:t>filter</a:t>
            </a:r>
            <a:r>
              <a:rPr lang="de-DE" altLang="ko-KR" sz="10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000" dirty="0"/>
              <a:t>  </a:t>
            </a:r>
            <a:r>
              <a:rPr lang="de-DE" altLang="ko-KR" sz="1000" dirty="0" err="1"/>
              <a:t>select</a:t>
            </a:r>
            <a:r>
              <a:rPr lang="de-DE" altLang="ko-KR" sz="1000" dirty="0"/>
              <a:t>(PC, </a:t>
            </a:r>
            <a:r>
              <a:rPr lang="de-DE" altLang="ko-KR" sz="1000" dirty="0" err="1"/>
              <a:t>Temp</a:t>
            </a:r>
            <a:r>
              <a:rPr lang="de-DE" altLang="ko-KR" sz="1000" dirty="0"/>
              <a:t>, Rain, WS, HM, Time, </a:t>
            </a:r>
            <a:r>
              <a:rPr lang="de-DE" altLang="ko-KR" sz="1000" dirty="0" err="1"/>
              <a:t>WorkD</a:t>
            </a:r>
            <a:r>
              <a:rPr lang="de-DE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000" dirty="0" smtClean="0">
                <a:solidFill>
                  <a:srgbClr val="00B050"/>
                </a:solidFill>
              </a:rPr>
              <a:t># </a:t>
            </a:r>
            <a:r>
              <a:rPr lang="ko-KR" altLang="en-US" sz="1000" dirty="0">
                <a:solidFill>
                  <a:srgbClr val="00B050"/>
                </a:solidFill>
              </a:rPr>
              <a:t>모델 생성</a:t>
            </a:r>
          </a:p>
          <a:p>
            <a:pPr>
              <a:lnSpc>
                <a:spcPct val="150000"/>
              </a:lnSpc>
            </a:pPr>
            <a:r>
              <a:rPr lang="de-DE" altLang="ko-KR" sz="1000" dirty="0" err="1"/>
              <a:t>model_NN</a:t>
            </a:r>
            <a:r>
              <a:rPr lang="de-DE" altLang="ko-KR" sz="1000" dirty="0"/>
              <a:t> &lt;- </a:t>
            </a:r>
            <a:r>
              <a:rPr lang="de-DE" altLang="ko-KR" sz="1000" dirty="0" err="1"/>
              <a:t>neuralnet</a:t>
            </a:r>
            <a:r>
              <a:rPr lang="de-DE" altLang="ko-KR" sz="1000" dirty="0"/>
              <a:t>(PC~., </a:t>
            </a:r>
            <a:r>
              <a:rPr lang="de-DE" altLang="ko-KR" sz="1000" dirty="0" err="1"/>
              <a:t>data</a:t>
            </a:r>
            <a:r>
              <a:rPr lang="de-DE" altLang="ko-KR" sz="1000" dirty="0"/>
              <a:t>=</a:t>
            </a:r>
            <a:r>
              <a:rPr lang="de-DE" altLang="ko-KR" sz="1000" dirty="0" err="1"/>
              <a:t>train_NN</a:t>
            </a:r>
            <a:r>
              <a:rPr lang="de-DE" altLang="ko-KR" sz="1000" dirty="0"/>
              <a:t>, </a:t>
            </a:r>
            <a:r>
              <a:rPr lang="de-DE" altLang="ko-KR" sz="1000" dirty="0" err="1"/>
              <a:t>hidden</a:t>
            </a:r>
            <a:r>
              <a:rPr lang="de-DE" altLang="ko-KR" sz="1000" dirty="0"/>
              <a:t>=20, </a:t>
            </a:r>
            <a:r>
              <a:rPr lang="de-DE" altLang="ko-KR" sz="1000" dirty="0" err="1"/>
              <a:t>linear.output</a:t>
            </a:r>
            <a:r>
              <a:rPr lang="de-DE" altLang="ko-KR" sz="1000" dirty="0"/>
              <a:t>=TRUE) # </a:t>
            </a:r>
            <a:r>
              <a:rPr lang="ko-KR" altLang="en-US" sz="1000" dirty="0" err="1"/>
              <a:t>은닉층에</a:t>
            </a:r>
            <a:r>
              <a:rPr lang="ko-KR" altLang="en-US" sz="1000" dirty="0"/>
              <a:t> </a:t>
            </a:r>
            <a:r>
              <a:rPr lang="en-US" altLang="ko-KR" sz="1000" dirty="0"/>
              <a:t>10</a:t>
            </a:r>
            <a:r>
              <a:rPr lang="ko-KR" altLang="en-US" sz="1000" dirty="0"/>
              <a:t>개 뉴런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00B050"/>
                </a:solidFill>
              </a:rPr>
              <a:t># </a:t>
            </a:r>
            <a:r>
              <a:rPr lang="ko-KR" altLang="en-US" sz="1000" dirty="0">
                <a:solidFill>
                  <a:srgbClr val="00B050"/>
                </a:solidFill>
              </a:rPr>
              <a:t>모델을 저장 </a:t>
            </a:r>
            <a:r>
              <a:rPr lang="en-US" altLang="ko-KR" sz="1000" dirty="0">
                <a:solidFill>
                  <a:srgbClr val="00B050"/>
                </a:solidFill>
              </a:rPr>
              <a:t>: </a:t>
            </a:r>
            <a:r>
              <a:rPr lang="de-DE" altLang="ko-KR" sz="1000" dirty="0" err="1">
                <a:solidFill>
                  <a:srgbClr val="00B050"/>
                </a:solidFill>
              </a:rPr>
              <a:t>model_NN_i</a:t>
            </a:r>
            <a:endParaRPr lang="de-DE" altLang="ko-KR" sz="10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00" dirty="0" err="1"/>
              <a:t>saveRDS</a:t>
            </a:r>
            <a:r>
              <a:rPr lang="de-DE" altLang="ko-KR" sz="1000" dirty="0"/>
              <a:t>(</a:t>
            </a:r>
            <a:r>
              <a:rPr lang="de-DE" altLang="ko-KR" sz="1000" dirty="0" err="1"/>
              <a:t>model_NN</a:t>
            </a:r>
            <a:r>
              <a:rPr lang="de-DE" altLang="ko-KR" sz="1000" dirty="0"/>
              <a:t>, </a:t>
            </a:r>
            <a:r>
              <a:rPr lang="de-DE" altLang="ko-KR" sz="1000" dirty="0" err="1"/>
              <a:t>file</a:t>
            </a:r>
            <a:r>
              <a:rPr lang="de-DE" altLang="ko-KR" sz="1000" dirty="0"/>
              <a:t>=paste0("</a:t>
            </a:r>
            <a:r>
              <a:rPr lang="de-DE" altLang="ko-KR" sz="1000" dirty="0" err="1"/>
              <a:t>model_NN</a:t>
            </a:r>
            <a:r>
              <a:rPr lang="de-DE" altLang="ko-KR" sz="1000" dirty="0"/>
              <a:t>_", i))</a:t>
            </a:r>
          </a:p>
          <a:p>
            <a:pPr>
              <a:lnSpc>
                <a:spcPct val="150000"/>
              </a:lnSpc>
            </a:pPr>
            <a:r>
              <a:rPr lang="de-DE" altLang="ko-KR" sz="1000" dirty="0" smtClean="0">
                <a:solidFill>
                  <a:srgbClr val="00B050"/>
                </a:solidFill>
              </a:rPr>
              <a:t># </a:t>
            </a:r>
            <a:r>
              <a:rPr lang="de-DE" altLang="ko-KR" sz="1000" dirty="0" err="1">
                <a:solidFill>
                  <a:srgbClr val="00B050"/>
                </a:solidFill>
              </a:rPr>
              <a:t>model_NN</a:t>
            </a:r>
            <a:r>
              <a:rPr lang="de-DE" altLang="ko-KR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 err="1">
                <a:solidFill>
                  <a:srgbClr val="00B050"/>
                </a:solidFill>
              </a:rPr>
              <a:t>요약본</a:t>
            </a:r>
            <a:endParaRPr lang="ko-KR" altLang="en-US" sz="10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00" dirty="0" err="1"/>
              <a:t>summary</a:t>
            </a:r>
            <a:r>
              <a:rPr lang="de-DE" altLang="ko-KR" sz="1000" dirty="0"/>
              <a:t>(</a:t>
            </a:r>
            <a:r>
              <a:rPr lang="de-DE" altLang="ko-KR" sz="1000" dirty="0" err="1"/>
              <a:t>model_NN</a:t>
            </a:r>
            <a:r>
              <a:rPr lang="de-DE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000" dirty="0" smtClean="0">
                <a:solidFill>
                  <a:srgbClr val="00B050"/>
                </a:solidFill>
              </a:rPr>
              <a:t># </a:t>
            </a:r>
            <a:r>
              <a:rPr lang="ko-KR" altLang="en-US" sz="1000" dirty="0" err="1">
                <a:solidFill>
                  <a:srgbClr val="00B050"/>
                </a:solidFill>
              </a:rPr>
              <a:t>실제값</a:t>
            </a:r>
            <a:r>
              <a:rPr lang="ko-KR" altLang="en-US" sz="1000" dirty="0">
                <a:solidFill>
                  <a:srgbClr val="00B050"/>
                </a:solidFill>
              </a:rPr>
              <a:t> 저장 </a:t>
            </a:r>
            <a:r>
              <a:rPr lang="en-US" altLang="ko-KR" sz="1000" dirty="0">
                <a:solidFill>
                  <a:srgbClr val="00B050"/>
                </a:solidFill>
              </a:rPr>
              <a:t>: </a:t>
            </a:r>
            <a:r>
              <a:rPr lang="de-DE" altLang="ko-KR" sz="1000" dirty="0" err="1">
                <a:solidFill>
                  <a:srgbClr val="00B050"/>
                </a:solidFill>
              </a:rPr>
              <a:t>actual</a:t>
            </a:r>
            <a:endParaRPr lang="de-DE" altLang="ko-KR" sz="10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00" dirty="0" err="1"/>
              <a:t>actual</a:t>
            </a:r>
            <a:r>
              <a:rPr lang="de-DE" altLang="ko-KR" sz="1000" dirty="0"/>
              <a:t> &lt;- </a:t>
            </a:r>
            <a:r>
              <a:rPr lang="de-DE" altLang="ko-KR" sz="1000" dirty="0" err="1"/>
              <a:t>test_NN$PC</a:t>
            </a:r>
            <a:endParaRPr lang="de-DE" altLang="ko-KR" sz="1000" dirty="0"/>
          </a:p>
          <a:p>
            <a:pPr>
              <a:lnSpc>
                <a:spcPct val="150000"/>
              </a:lnSpc>
            </a:pPr>
            <a:r>
              <a:rPr lang="de-DE" altLang="ko-KR" sz="1000" dirty="0" smtClean="0">
                <a:solidFill>
                  <a:srgbClr val="00B050"/>
                </a:solidFill>
              </a:rPr>
              <a:t># </a:t>
            </a:r>
            <a:r>
              <a:rPr lang="ko-KR" altLang="en-US" sz="1000" dirty="0" err="1">
                <a:solidFill>
                  <a:srgbClr val="00B050"/>
                </a:solidFill>
              </a:rPr>
              <a:t>예측값</a:t>
            </a:r>
            <a:r>
              <a:rPr lang="ko-KR" altLang="en-US" sz="1000" dirty="0">
                <a:solidFill>
                  <a:srgbClr val="00B050"/>
                </a:solidFill>
              </a:rPr>
              <a:t> 생성</a:t>
            </a:r>
          </a:p>
          <a:p>
            <a:pPr>
              <a:lnSpc>
                <a:spcPct val="150000"/>
              </a:lnSpc>
            </a:pPr>
            <a:r>
              <a:rPr lang="de-DE" altLang="ko-KR" sz="1000" dirty="0" err="1"/>
              <a:t>forecast</a:t>
            </a:r>
            <a:r>
              <a:rPr lang="de-DE" altLang="ko-KR" sz="1000" dirty="0"/>
              <a:t> &lt;- </a:t>
            </a:r>
            <a:r>
              <a:rPr lang="de-DE" altLang="ko-KR" sz="1000" dirty="0" err="1"/>
              <a:t>predict</a:t>
            </a:r>
            <a:r>
              <a:rPr lang="de-DE" altLang="ko-KR" sz="1000" dirty="0"/>
              <a:t>(</a:t>
            </a:r>
            <a:r>
              <a:rPr lang="de-DE" altLang="ko-KR" sz="1000" dirty="0" err="1"/>
              <a:t>model_NN</a:t>
            </a:r>
            <a:r>
              <a:rPr lang="de-DE" altLang="ko-KR" sz="1000" dirty="0"/>
              <a:t>, </a:t>
            </a:r>
            <a:r>
              <a:rPr lang="de-DE" altLang="ko-KR" sz="1000" dirty="0" err="1"/>
              <a:t>test_NN</a:t>
            </a:r>
            <a:r>
              <a:rPr lang="de-DE" altLang="ko-KR" sz="1000" dirty="0"/>
              <a:t>)</a:t>
            </a:r>
          </a:p>
          <a:p>
            <a:pPr>
              <a:lnSpc>
                <a:spcPct val="150000"/>
              </a:lnSpc>
            </a:pPr>
            <a:endParaRPr lang="de-DE" altLang="ko-KR" sz="1000" dirty="0"/>
          </a:p>
          <a:p>
            <a:pPr>
              <a:lnSpc>
                <a:spcPct val="150000"/>
              </a:lnSpc>
            </a:pPr>
            <a:r>
              <a:rPr lang="de-DE" altLang="ko-KR" sz="1000" dirty="0" smtClean="0">
                <a:solidFill>
                  <a:srgbClr val="00B050"/>
                </a:solidFill>
              </a:rPr>
              <a:t>## </a:t>
            </a:r>
            <a:r>
              <a:rPr lang="ko-KR" altLang="en-US" sz="1000" dirty="0">
                <a:solidFill>
                  <a:srgbClr val="00B050"/>
                </a:solidFill>
              </a:rPr>
              <a:t>스코어</a:t>
            </a:r>
            <a:r>
              <a:rPr lang="de-DE" altLang="ko-KR" sz="1000" dirty="0">
                <a:solidFill>
                  <a:srgbClr val="00B050"/>
                </a:solidFill>
              </a:rPr>
              <a:t>s ##</a:t>
            </a:r>
          </a:p>
          <a:p>
            <a:pPr>
              <a:lnSpc>
                <a:spcPct val="150000"/>
              </a:lnSpc>
            </a:pPr>
            <a:r>
              <a:rPr lang="de-DE" altLang="ko-KR" sz="1000" dirty="0" err="1"/>
              <a:t>score_NN</a:t>
            </a:r>
            <a:r>
              <a:rPr lang="de-DE" altLang="ko-KR" sz="1000" dirty="0"/>
              <a:t>[i,]&lt;-</a:t>
            </a:r>
            <a:r>
              <a:rPr lang="de-DE" altLang="ko-KR" sz="1000" dirty="0" err="1"/>
              <a:t>calculate_errors</a:t>
            </a:r>
            <a:r>
              <a:rPr lang="de-DE" altLang="ko-KR" sz="1000" dirty="0"/>
              <a:t>(</a:t>
            </a:r>
            <a:r>
              <a:rPr lang="de-DE" altLang="ko-KR" sz="1000" dirty="0" err="1"/>
              <a:t>actual</a:t>
            </a:r>
            <a:r>
              <a:rPr lang="de-DE" altLang="ko-KR" sz="1000" dirty="0"/>
              <a:t>, </a:t>
            </a:r>
            <a:r>
              <a:rPr lang="de-DE" altLang="ko-KR" sz="1000" dirty="0" err="1"/>
              <a:t>forecast</a:t>
            </a:r>
            <a:r>
              <a:rPr lang="de-DE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000" dirty="0" smtClean="0"/>
              <a:t>} </a:t>
            </a:r>
            <a:r>
              <a:rPr lang="de-DE" altLang="ko-KR" sz="1000" dirty="0" smtClean="0">
                <a:solidFill>
                  <a:srgbClr val="00B050"/>
                </a:solidFill>
              </a:rPr>
              <a:t># </a:t>
            </a:r>
            <a:r>
              <a:rPr lang="de-DE" altLang="ko-KR" sz="1000" dirty="0" err="1" smtClean="0">
                <a:solidFill>
                  <a:srgbClr val="00B050"/>
                </a:solidFill>
              </a:rPr>
              <a:t>for</a:t>
            </a:r>
            <a:r>
              <a:rPr lang="ko-KR" altLang="en-US" sz="1000" dirty="0" smtClean="0">
                <a:solidFill>
                  <a:srgbClr val="00B050"/>
                </a:solidFill>
              </a:rPr>
              <a:t>문 끝</a:t>
            </a:r>
            <a:endParaRPr lang="de-DE" altLang="ko-KR" sz="10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235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04300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SVM(Support Vector Machine)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685" y="1530928"/>
            <a:ext cx="11082096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sz="1100" dirty="0" err="1" smtClean="0"/>
              <a:t>for</a:t>
            </a:r>
            <a:r>
              <a:rPr lang="de-DE" altLang="ko-KR" sz="1100" dirty="0" smtClean="0"/>
              <a:t> </a:t>
            </a:r>
            <a:r>
              <a:rPr lang="de-DE" altLang="ko-KR" sz="1100" dirty="0"/>
              <a:t>(i in 1:100) </a:t>
            </a:r>
            <a:r>
              <a:rPr lang="de-DE" altLang="ko-KR" sz="1100" dirty="0" smtClean="0"/>
              <a:t>{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train_SVM</a:t>
            </a:r>
            <a:r>
              <a:rPr lang="de-DE" altLang="ko-KR" sz="1100" dirty="0"/>
              <a:t> &lt;-train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filter</a:t>
            </a:r>
            <a:r>
              <a:rPr lang="de-DE" altLang="ko-KR" sz="11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select</a:t>
            </a:r>
            <a:r>
              <a:rPr lang="de-DE" altLang="ko-KR" sz="1100" dirty="0"/>
              <a:t>(PC, </a:t>
            </a:r>
            <a:r>
              <a:rPr lang="de-DE" altLang="ko-KR" sz="1100" dirty="0" err="1"/>
              <a:t>Temp</a:t>
            </a:r>
            <a:r>
              <a:rPr lang="de-DE" altLang="ko-KR" sz="1100" dirty="0"/>
              <a:t>, Rain, WS, HM, Time, </a:t>
            </a:r>
            <a:r>
              <a:rPr lang="de-DE" altLang="ko-KR" sz="1100" dirty="0" err="1"/>
              <a:t>WorkD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test_SVM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train</a:t>
            </a:r>
            <a:r>
              <a:rPr lang="de-DE" altLang="ko-KR" sz="1100" dirty="0"/>
              <a:t>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filter</a:t>
            </a:r>
            <a:r>
              <a:rPr lang="de-DE" altLang="ko-KR" sz="11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select</a:t>
            </a:r>
            <a:r>
              <a:rPr lang="de-DE" altLang="ko-KR" sz="1100" dirty="0"/>
              <a:t>(PC, </a:t>
            </a:r>
            <a:r>
              <a:rPr lang="de-DE" altLang="ko-KR" sz="1100" dirty="0" err="1"/>
              <a:t>Temp</a:t>
            </a:r>
            <a:r>
              <a:rPr lang="de-DE" altLang="ko-KR" sz="1100" dirty="0"/>
              <a:t>, Rain, WS, HM, Time, </a:t>
            </a:r>
            <a:r>
              <a:rPr lang="de-DE" altLang="ko-KR" sz="1100" dirty="0" err="1"/>
              <a:t>WorkD</a:t>
            </a:r>
            <a:r>
              <a:rPr lang="de-DE" altLang="ko-KR" sz="1100" dirty="0" smtClean="0"/>
              <a:t>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</a:rPr>
              <a:t>모델 생성  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model_SVM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svm</a:t>
            </a:r>
            <a:r>
              <a:rPr lang="de-DE" altLang="ko-KR" sz="1100" dirty="0"/>
              <a:t>(PC~., </a:t>
            </a:r>
            <a:r>
              <a:rPr lang="de-DE" altLang="ko-KR" sz="1100" dirty="0" err="1"/>
              <a:t>data</a:t>
            </a:r>
            <a:r>
              <a:rPr lang="de-DE" altLang="ko-KR" sz="1100" dirty="0"/>
              <a:t>=</a:t>
            </a:r>
            <a:r>
              <a:rPr lang="de-DE" altLang="ko-KR" sz="1100" dirty="0" err="1"/>
              <a:t>train_SVM</a:t>
            </a:r>
            <a:r>
              <a:rPr lang="de-DE" altLang="ko-KR" sz="1100" dirty="0"/>
              <a:t>, type = "</a:t>
            </a:r>
            <a:r>
              <a:rPr lang="de-DE" altLang="ko-KR" sz="1100" dirty="0" err="1"/>
              <a:t>eps</a:t>
            </a:r>
            <a:r>
              <a:rPr lang="de-DE" altLang="ko-KR" sz="1100" dirty="0"/>
              <a:t>-regression", </a:t>
            </a:r>
            <a:r>
              <a:rPr lang="de-DE" altLang="ko-KR" sz="1100" dirty="0" err="1"/>
              <a:t>kernel</a:t>
            </a:r>
            <a:r>
              <a:rPr lang="de-DE" altLang="ko-KR" sz="1100" dirty="0"/>
              <a:t> = "linear</a:t>
            </a:r>
            <a:r>
              <a:rPr lang="de-DE" altLang="ko-KR" sz="1100" dirty="0" smtClean="0"/>
              <a:t>")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</a:rPr>
              <a:t>모델을 저장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model_SVM_i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saveRDS</a:t>
            </a:r>
            <a:r>
              <a:rPr lang="de-DE" altLang="ko-KR" sz="1100" dirty="0"/>
              <a:t>(</a:t>
            </a:r>
            <a:r>
              <a:rPr lang="de-DE" altLang="ko-KR" sz="1100" dirty="0" err="1"/>
              <a:t>model_SVM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file</a:t>
            </a:r>
            <a:r>
              <a:rPr lang="de-DE" altLang="ko-KR" sz="1100" dirty="0"/>
              <a:t>=paste0("</a:t>
            </a:r>
            <a:r>
              <a:rPr lang="de-DE" altLang="ko-KR" sz="1100" dirty="0" err="1"/>
              <a:t>model_SVM</a:t>
            </a:r>
            <a:r>
              <a:rPr lang="de-DE" altLang="ko-KR" sz="1100" dirty="0"/>
              <a:t>_", i</a:t>
            </a:r>
            <a:r>
              <a:rPr lang="de-DE" altLang="ko-KR" sz="1100" dirty="0" smtClean="0"/>
              <a:t>))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ko-KR" altLang="en-US" sz="1100" dirty="0" err="1">
                <a:solidFill>
                  <a:srgbClr val="00B050"/>
                </a:solidFill>
              </a:rPr>
              <a:t>실제값</a:t>
            </a:r>
            <a:r>
              <a:rPr lang="ko-KR" altLang="en-US" sz="1100" dirty="0">
                <a:solidFill>
                  <a:srgbClr val="00B050"/>
                </a:solidFill>
              </a:rPr>
              <a:t> 저장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actual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actual</a:t>
            </a:r>
            <a:r>
              <a:rPr lang="de-DE" altLang="ko-KR" sz="1100" dirty="0"/>
              <a:t> &lt;- </a:t>
            </a:r>
            <a:r>
              <a:rPr lang="de-DE" altLang="ko-KR" sz="1100" dirty="0" err="1" smtClean="0"/>
              <a:t>test_SVM$PC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ko-KR" altLang="en-US" sz="1100" dirty="0" err="1">
                <a:solidFill>
                  <a:srgbClr val="00B050"/>
                </a:solidFill>
              </a:rPr>
              <a:t>예측값</a:t>
            </a:r>
            <a:r>
              <a:rPr lang="ko-KR" altLang="en-US" sz="1100" dirty="0">
                <a:solidFill>
                  <a:srgbClr val="00B050"/>
                </a:solidFill>
              </a:rPr>
              <a:t> 생성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forecast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predict</a:t>
            </a:r>
            <a:r>
              <a:rPr lang="de-DE" altLang="ko-KR" sz="1100" dirty="0"/>
              <a:t>(</a:t>
            </a:r>
            <a:r>
              <a:rPr lang="de-DE" altLang="ko-KR" sz="1100" dirty="0" err="1"/>
              <a:t>model_SVM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test_SVM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## </a:t>
            </a:r>
            <a:r>
              <a:rPr lang="ko-KR" altLang="en-US" sz="1100" dirty="0">
                <a:solidFill>
                  <a:srgbClr val="00B050"/>
                </a:solidFill>
              </a:rPr>
              <a:t>스코어</a:t>
            </a:r>
            <a:r>
              <a:rPr lang="de-DE" altLang="ko-KR" sz="1100" dirty="0">
                <a:solidFill>
                  <a:srgbClr val="00B050"/>
                </a:solidFill>
              </a:rPr>
              <a:t>s </a:t>
            </a:r>
            <a:r>
              <a:rPr lang="de-DE" altLang="ko-KR" sz="1100" dirty="0" smtClean="0">
                <a:solidFill>
                  <a:srgbClr val="00B050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 smtClean="0"/>
              <a:t>score_SVM</a:t>
            </a:r>
            <a:r>
              <a:rPr lang="de-DE" altLang="ko-KR" sz="1100" dirty="0" smtClean="0"/>
              <a:t>[i</a:t>
            </a:r>
            <a:r>
              <a:rPr lang="de-DE" altLang="ko-KR" sz="1100" dirty="0"/>
              <a:t>,]&lt;-</a:t>
            </a:r>
            <a:r>
              <a:rPr lang="de-DE" altLang="ko-KR" sz="1100" dirty="0" err="1"/>
              <a:t>calculate_errors</a:t>
            </a:r>
            <a:r>
              <a:rPr lang="de-DE" altLang="ko-KR" sz="1100" dirty="0"/>
              <a:t>(</a:t>
            </a:r>
            <a:r>
              <a:rPr lang="de-DE" altLang="ko-KR" sz="1100" dirty="0" err="1"/>
              <a:t>actual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forecast</a:t>
            </a:r>
            <a:r>
              <a:rPr lang="de-DE" altLang="ko-KR" sz="1100" dirty="0" smtClean="0"/>
              <a:t>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/>
              <a:t>} </a:t>
            </a: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de-DE" altLang="ko-KR" sz="1100" dirty="0" err="1">
                <a:solidFill>
                  <a:srgbClr val="00B050"/>
                </a:solidFill>
              </a:rPr>
              <a:t>for</a:t>
            </a:r>
            <a:r>
              <a:rPr lang="ko-KR" altLang="en-US" sz="1100" dirty="0">
                <a:solidFill>
                  <a:srgbClr val="00B050"/>
                </a:solidFill>
              </a:rPr>
              <a:t>문 끝</a:t>
            </a:r>
          </a:p>
        </p:txBody>
      </p:sp>
    </p:spTree>
    <p:extLst>
      <p:ext uri="{BB962C8B-B14F-4D97-AF65-F5344CB8AC3E}">
        <p14:creationId xmlns:p14="http://schemas.microsoft.com/office/powerpoint/2010/main" val="23681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81788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GBM(Gradient Boosting Machine)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219" y="1564794"/>
            <a:ext cx="1108209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sz="800" dirty="0" err="1"/>
              <a:t>for</a:t>
            </a:r>
            <a:r>
              <a:rPr lang="de-DE" altLang="ko-KR" sz="800" dirty="0"/>
              <a:t> ( i in 1:100 </a:t>
            </a:r>
            <a:r>
              <a:rPr lang="de-DE" altLang="ko-KR" sz="800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</a:t>
            </a:r>
            <a:r>
              <a:rPr lang="de-DE" altLang="ko-KR" sz="800" dirty="0" smtClean="0"/>
              <a:t> </a:t>
            </a:r>
            <a:r>
              <a:rPr lang="de-DE" altLang="ko-KR" sz="800" dirty="0" err="1" smtClean="0"/>
              <a:t>train_gbm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&lt;-train %&gt;% </a:t>
            </a:r>
            <a:endParaRPr lang="de-DE" altLang="ko-KR" sz="800" dirty="0" smtClean="0"/>
          </a:p>
          <a:p>
            <a:pPr>
              <a:lnSpc>
                <a:spcPct val="150000"/>
              </a:lnSpc>
            </a:pPr>
            <a:r>
              <a:rPr lang="de-DE" altLang="ko-KR" sz="800" dirty="0"/>
              <a:t> </a:t>
            </a:r>
            <a:r>
              <a:rPr lang="de-DE" altLang="ko-KR" sz="800" dirty="0" smtClean="0"/>
              <a:t> </a:t>
            </a:r>
            <a:r>
              <a:rPr lang="de-DE" altLang="ko-KR" sz="800" dirty="0" err="1" smtClean="0"/>
              <a:t>filter</a:t>
            </a:r>
            <a:r>
              <a:rPr lang="de-DE" altLang="ko-KR" sz="800" dirty="0" smtClean="0"/>
              <a:t>(BID</a:t>
            </a:r>
            <a:r>
              <a:rPr lang="de-DE" altLang="ko-KR" sz="800" dirty="0"/>
              <a:t>==i)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</a:t>
            </a:r>
            <a:r>
              <a:rPr lang="de-DE" altLang="ko-KR" sz="800" dirty="0" smtClean="0"/>
              <a:t> </a:t>
            </a:r>
            <a:r>
              <a:rPr lang="de-DE" altLang="ko-KR" sz="800" dirty="0" err="1" smtClean="0"/>
              <a:t>test_gbm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&lt;- </a:t>
            </a:r>
            <a:r>
              <a:rPr lang="de-DE" altLang="ko-KR" sz="800" dirty="0" err="1"/>
              <a:t>train</a:t>
            </a:r>
            <a:r>
              <a:rPr lang="de-DE" altLang="ko-KR" sz="800" dirty="0"/>
              <a:t> %&gt;% 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 smtClean="0"/>
              <a:t>filter</a:t>
            </a:r>
            <a:r>
              <a:rPr lang="de-DE" altLang="ko-KR" sz="800" dirty="0" smtClean="0"/>
              <a:t>(BID</a:t>
            </a:r>
            <a:r>
              <a:rPr lang="de-DE" altLang="ko-KR" sz="800" dirty="0"/>
              <a:t>==i</a:t>
            </a:r>
            <a:r>
              <a:rPr lang="de-DE" altLang="ko-KR" sz="800" dirty="0" smtClean="0"/>
              <a:t>)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train_gbm$BID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train_gbm$DateTime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train_gbm$WeekD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train_gbm$DILv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test_gbm$BID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test_gbm$DateTime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test_gbm$WeekD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test_gbm$DILv</a:t>
            </a:r>
            <a:r>
              <a:rPr lang="de-DE" altLang="ko-KR" sz="800" dirty="0"/>
              <a:t> &lt;- </a:t>
            </a:r>
            <a:r>
              <a:rPr lang="de-DE" altLang="ko-KR" sz="800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 </a:t>
            </a:r>
            <a:r>
              <a:rPr lang="ko-KR" altLang="en-US" sz="800" dirty="0">
                <a:solidFill>
                  <a:srgbClr val="00B050"/>
                </a:solidFill>
              </a:rPr>
              <a:t>모델 </a:t>
            </a:r>
            <a:r>
              <a:rPr lang="ko-KR" altLang="en-US" sz="800" dirty="0" smtClean="0">
                <a:solidFill>
                  <a:srgbClr val="00B050"/>
                </a:solidFill>
              </a:rPr>
              <a:t>생성</a:t>
            </a:r>
            <a:endParaRPr lang="en-US" altLang="ko-KR" sz="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800" dirty="0" err="1" smtClean="0"/>
              <a:t>model_gbm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&lt;- </a:t>
            </a:r>
            <a:r>
              <a:rPr lang="de-DE" altLang="ko-KR" sz="800" dirty="0" err="1"/>
              <a:t>gbm</a:t>
            </a:r>
            <a:r>
              <a:rPr lang="de-DE" altLang="ko-KR" sz="800" dirty="0"/>
              <a:t>(PC ~ ., </a:t>
            </a:r>
            <a:r>
              <a:rPr lang="de-DE" altLang="ko-KR" sz="800" dirty="0" err="1"/>
              <a:t>data</a:t>
            </a:r>
            <a:r>
              <a:rPr lang="de-DE" altLang="ko-KR" sz="800" dirty="0"/>
              <a:t>=</a:t>
            </a:r>
            <a:r>
              <a:rPr lang="de-DE" altLang="ko-KR" sz="800" dirty="0" err="1"/>
              <a:t>train_gbm</a:t>
            </a:r>
            <a:r>
              <a:rPr lang="de-DE" altLang="ko-KR" sz="800" dirty="0"/>
              <a:t>, </a:t>
            </a:r>
            <a:r>
              <a:rPr lang="de-DE" altLang="ko-KR" sz="800" dirty="0" err="1"/>
              <a:t>distribution</a:t>
            </a:r>
            <a:r>
              <a:rPr lang="de-DE" altLang="ko-KR" sz="800" dirty="0"/>
              <a:t>="</a:t>
            </a:r>
            <a:r>
              <a:rPr lang="de-DE" altLang="ko-KR" sz="800" dirty="0" err="1"/>
              <a:t>gaussian</a:t>
            </a:r>
            <a:r>
              <a:rPr lang="de-DE" altLang="ko-KR" sz="800" dirty="0"/>
              <a:t>", </a:t>
            </a:r>
            <a:r>
              <a:rPr lang="de-DE" altLang="ko-KR" sz="800" dirty="0" err="1"/>
              <a:t>n.trees</a:t>
            </a:r>
            <a:r>
              <a:rPr lang="de-DE" altLang="ko-KR" sz="800" dirty="0"/>
              <a:t> = 100, </a:t>
            </a:r>
            <a:r>
              <a:rPr lang="de-DE" altLang="ko-KR" sz="800" dirty="0" err="1"/>
              <a:t>interaction.depth</a:t>
            </a:r>
            <a:r>
              <a:rPr lang="de-DE" altLang="ko-KR" sz="800" dirty="0"/>
              <a:t> = 5,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                 </a:t>
            </a:r>
            <a:r>
              <a:rPr lang="de-DE" altLang="ko-KR" sz="800" dirty="0" smtClean="0"/>
              <a:t>           </a:t>
            </a:r>
            <a:r>
              <a:rPr lang="de-DE" altLang="ko-KR" sz="800" dirty="0" err="1" smtClean="0"/>
              <a:t>shrinkage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= 0.05, </a:t>
            </a:r>
            <a:r>
              <a:rPr lang="de-DE" altLang="ko-KR" sz="800" dirty="0" err="1"/>
              <a:t>n.minobsinnode</a:t>
            </a:r>
            <a:r>
              <a:rPr lang="de-DE" altLang="ko-KR" sz="800" dirty="0"/>
              <a:t>=23</a:t>
            </a:r>
            <a:r>
              <a:rPr lang="de-DE" altLang="ko-KR" sz="800" dirty="0" smtClean="0"/>
              <a:t>)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 </a:t>
            </a:r>
            <a:r>
              <a:rPr lang="ko-KR" altLang="en-US" sz="800" dirty="0">
                <a:solidFill>
                  <a:srgbClr val="00B050"/>
                </a:solidFill>
              </a:rPr>
              <a:t>모델을 저장 </a:t>
            </a:r>
            <a:r>
              <a:rPr lang="en-US" altLang="ko-KR" sz="800" dirty="0">
                <a:solidFill>
                  <a:srgbClr val="00B050"/>
                </a:solidFill>
              </a:rPr>
              <a:t>: </a:t>
            </a:r>
            <a:r>
              <a:rPr lang="de-DE" altLang="ko-KR" sz="800" dirty="0" err="1">
                <a:solidFill>
                  <a:srgbClr val="00B050"/>
                </a:solidFill>
              </a:rPr>
              <a:t>model_kNN_i</a:t>
            </a:r>
            <a:endParaRPr lang="de-DE" altLang="ko-KR" sz="8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800" dirty="0" err="1" smtClean="0"/>
              <a:t>saveRDS</a:t>
            </a:r>
            <a:r>
              <a:rPr lang="de-DE" altLang="ko-KR" sz="800" dirty="0" smtClean="0"/>
              <a:t>(</a:t>
            </a:r>
            <a:r>
              <a:rPr lang="de-DE" altLang="ko-KR" sz="800" dirty="0" err="1" smtClean="0"/>
              <a:t>model_gbm</a:t>
            </a:r>
            <a:r>
              <a:rPr lang="de-DE" altLang="ko-KR" sz="800" dirty="0"/>
              <a:t>, </a:t>
            </a:r>
            <a:r>
              <a:rPr lang="de-DE" altLang="ko-KR" sz="800" dirty="0" err="1"/>
              <a:t>file</a:t>
            </a:r>
            <a:r>
              <a:rPr lang="de-DE" altLang="ko-KR" sz="800" dirty="0"/>
              <a:t>=paste0("</a:t>
            </a:r>
            <a:r>
              <a:rPr lang="de-DE" altLang="ko-KR" sz="800" dirty="0" err="1"/>
              <a:t>model_gbm</a:t>
            </a:r>
            <a:r>
              <a:rPr lang="de-DE" altLang="ko-KR" sz="800" dirty="0"/>
              <a:t>_", i</a:t>
            </a:r>
            <a:r>
              <a:rPr lang="de-DE" altLang="ko-KR" sz="800" dirty="0" smtClean="0"/>
              <a:t>))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 </a:t>
            </a:r>
            <a:r>
              <a:rPr lang="ko-KR" altLang="en-US" sz="800" dirty="0" err="1">
                <a:solidFill>
                  <a:srgbClr val="00B050"/>
                </a:solidFill>
              </a:rPr>
              <a:t>실제값</a:t>
            </a:r>
            <a:r>
              <a:rPr lang="ko-KR" altLang="en-US" sz="800" dirty="0">
                <a:solidFill>
                  <a:srgbClr val="00B050"/>
                </a:solidFill>
              </a:rPr>
              <a:t> 저장 </a:t>
            </a:r>
            <a:r>
              <a:rPr lang="en-US" altLang="ko-KR" sz="800" dirty="0">
                <a:solidFill>
                  <a:srgbClr val="00B050"/>
                </a:solidFill>
              </a:rPr>
              <a:t>: </a:t>
            </a:r>
            <a:r>
              <a:rPr lang="de-DE" altLang="ko-KR" sz="800" dirty="0" err="1">
                <a:solidFill>
                  <a:srgbClr val="00B050"/>
                </a:solidFill>
              </a:rPr>
              <a:t>actual</a:t>
            </a:r>
            <a:endParaRPr lang="de-DE" altLang="ko-KR" sz="8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800" dirty="0" err="1" smtClean="0"/>
              <a:t>actual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&lt;- </a:t>
            </a:r>
            <a:r>
              <a:rPr lang="de-DE" altLang="ko-KR" sz="800" dirty="0" err="1" smtClean="0"/>
              <a:t>test_gbm$PC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 </a:t>
            </a:r>
            <a:r>
              <a:rPr lang="ko-KR" altLang="en-US" sz="800" dirty="0" err="1">
                <a:solidFill>
                  <a:srgbClr val="00B050"/>
                </a:solidFill>
              </a:rPr>
              <a:t>예측값</a:t>
            </a:r>
            <a:r>
              <a:rPr lang="ko-KR" altLang="en-US" sz="800" dirty="0">
                <a:solidFill>
                  <a:srgbClr val="00B050"/>
                </a:solidFill>
              </a:rPr>
              <a:t> 생성 </a:t>
            </a:r>
            <a:r>
              <a:rPr lang="en-US" altLang="ko-KR" sz="800" dirty="0">
                <a:solidFill>
                  <a:srgbClr val="00B050"/>
                </a:solidFill>
              </a:rPr>
              <a:t>: </a:t>
            </a:r>
            <a:r>
              <a:rPr lang="de-DE" altLang="ko-KR" sz="800" dirty="0" err="1">
                <a:solidFill>
                  <a:srgbClr val="00B050"/>
                </a:solidFill>
              </a:rPr>
              <a:t>forecast</a:t>
            </a:r>
            <a:endParaRPr lang="de-DE" altLang="ko-KR" sz="8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800" dirty="0" err="1" smtClean="0"/>
              <a:t>forecast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&lt;- </a:t>
            </a:r>
            <a:r>
              <a:rPr lang="de-DE" altLang="ko-KR" sz="800" dirty="0" err="1"/>
              <a:t>predict</a:t>
            </a:r>
            <a:r>
              <a:rPr lang="de-DE" altLang="ko-KR" sz="800" dirty="0"/>
              <a:t>(</a:t>
            </a:r>
            <a:r>
              <a:rPr lang="de-DE" altLang="ko-KR" sz="800" dirty="0" err="1"/>
              <a:t>model_gbm</a:t>
            </a:r>
            <a:r>
              <a:rPr lang="de-DE" altLang="ko-KR" sz="800" dirty="0"/>
              <a:t>, </a:t>
            </a:r>
            <a:r>
              <a:rPr lang="de-DE" altLang="ko-KR" sz="800" dirty="0" err="1"/>
              <a:t>test_gbm</a:t>
            </a:r>
            <a:r>
              <a:rPr lang="de-DE" altLang="ko-KR" sz="800" dirty="0" smtClean="0"/>
              <a:t>)</a:t>
            </a:r>
          </a:p>
          <a:p>
            <a:pPr>
              <a:lnSpc>
                <a:spcPct val="150000"/>
              </a:lnSpc>
            </a:pP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## </a:t>
            </a:r>
            <a:r>
              <a:rPr lang="ko-KR" altLang="en-US" sz="800" dirty="0">
                <a:solidFill>
                  <a:srgbClr val="00B050"/>
                </a:solidFill>
              </a:rPr>
              <a:t>스코어</a:t>
            </a:r>
            <a:r>
              <a:rPr lang="de-DE" altLang="ko-KR" sz="800" dirty="0">
                <a:solidFill>
                  <a:srgbClr val="00B050"/>
                </a:solidFill>
              </a:rPr>
              <a:t>s </a:t>
            </a:r>
            <a:r>
              <a:rPr lang="de-DE" altLang="ko-KR" sz="800" dirty="0" smtClean="0">
                <a:solidFill>
                  <a:srgbClr val="00B050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de-DE" altLang="ko-KR" sz="800" dirty="0" err="1"/>
              <a:t>score_gbm</a:t>
            </a:r>
            <a:r>
              <a:rPr lang="de-DE" altLang="ko-KR" sz="800" dirty="0"/>
              <a:t>[i,]&lt;-</a:t>
            </a:r>
            <a:r>
              <a:rPr lang="de-DE" altLang="ko-KR" sz="800" dirty="0" err="1"/>
              <a:t>calculate_errors</a:t>
            </a:r>
            <a:r>
              <a:rPr lang="de-DE" altLang="ko-KR" sz="800" dirty="0"/>
              <a:t>(</a:t>
            </a:r>
            <a:r>
              <a:rPr lang="de-DE" altLang="ko-KR" sz="800" dirty="0" err="1"/>
              <a:t>actual</a:t>
            </a:r>
            <a:r>
              <a:rPr lang="de-DE" altLang="ko-KR" sz="800" dirty="0"/>
              <a:t>, </a:t>
            </a:r>
            <a:r>
              <a:rPr lang="de-DE" altLang="ko-KR" sz="800" dirty="0" err="1"/>
              <a:t>forecast</a:t>
            </a:r>
            <a:r>
              <a:rPr lang="de-DE" altLang="ko-KR" sz="800" dirty="0" smtClean="0"/>
              <a:t>)  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/>
              <a:t>} </a:t>
            </a:r>
            <a:r>
              <a:rPr lang="de-DE" altLang="ko-KR" sz="800" dirty="0">
                <a:solidFill>
                  <a:srgbClr val="00B050"/>
                </a:solidFill>
              </a:rPr>
              <a:t># </a:t>
            </a:r>
            <a:r>
              <a:rPr lang="de-DE" altLang="ko-KR" sz="800" dirty="0" err="1">
                <a:solidFill>
                  <a:srgbClr val="00B050"/>
                </a:solidFill>
              </a:rPr>
              <a:t>for</a:t>
            </a:r>
            <a:r>
              <a:rPr lang="ko-KR" altLang="en-US" sz="800" dirty="0">
                <a:solidFill>
                  <a:srgbClr val="00B050"/>
                </a:solidFill>
              </a:rPr>
              <a:t>문 끝</a:t>
            </a:r>
          </a:p>
          <a:p>
            <a:pPr>
              <a:lnSpc>
                <a:spcPct val="150000"/>
              </a:lnSpc>
            </a:pP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73757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en-US" altLang="ko-KR" sz="2400" dirty="0" err="1" smtClean="0"/>
                        <a:t>kNN</a:t>
                      </a:r>
                      <a:r>
                        <a:rPr lang="en-US" altLang="ko-KR" sz="2400" dirty="0" smtClean="0"/>
                        <a:t>(k-Nearest Neighbor)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2485" y="1530928"/>
            <a:ext cx="11082096" cy="48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sz="1100" dirty="0" err="1" smtClean="0"/>
              <a:t>for</a:t>
            </a:r>
            <a:r>
              <a:rPr lang="de-DE" altLang="ko-KR" sz="1100" dirty="0" smtClean="0"/>
              <a:t>(i </a:t>
            </a:r>
            <a:r>
              <a:rPr lang="de-DE" altLang="ko-KR" sz="1100" dirty="0"/>
              <a:t>in 1:100) {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 smtClean="0"/>
              <a:t>train_kNN</a:t>
            </a:r>
            <a:r>
              <a:rPr lang="de-DE" altLang="ko-KR" sz="1100" dirty="0" smtClean="0"/>
              <a:t> </a:t>
            </a:r>
            <a:r>
              <a:rPr lang="de-DE" altLang="ko-KR" sz="1100" dirty="0"/>
              <a:t>&lt;-train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filter</a:t>
            </a:r>
            <a:r>
              <a:rPr lang="de-DE" altLang="ko-KR" sz="11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select</a:t>
            </a:r>
            <a:r>
              <a:rPr lang="de-DE" altLang="ko-KR" sz="1100" dirty="0"/>
              <a:t>(PC, </a:t>
            </a:r>
            <a:r>
              <a:rPr lang="de-DE" altLang="ko-KR" sz="1100" dirty="0" err="1"/>
              <a:t>Temp</a:t>
            </a:r>
            <a:r>
              <a:rPr lang="de-DE" altLang="ko-KR" sz="1100" dirty="0"/>
              <a:t>, Rain, WS, HM, Time, </a:t>
            </a:r>
            <a:r>
              <a:rPr lang="de-DE" altLang="ko-KR" sz="1100" dirty="0" err="1"/>
              <a:t>WorkD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 smtClean="0"/>
              <a:t>test_kNN</a:t>
            </a:r>
            <a:r>
              <a:rPr lang="de-DE" altLang="ko-KR" sz="1100" dirty="0" smtClean="0"/>
              <a:t> </a:t>
            </a:r>
            <a:r>
              <a:rPr lang="de-DE" altLang="ko-KR" sz="1100" dirty="0"/>
              <a:t>&lt;- </a:t>
            </a:r>
            <a:r>
              <a:rPr lang="de-DE" altLang="ko-KR" sz="1100" dirty="0" err="1"/>
              <a:t>train</a:t>
            </a:r>
            <a:r>
              <a:rPr lang="de-DE" altLang="ko-KR" sz="1100" dirty="0"/>
              <a:t>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filter</a:t>
            </a:r>
            <a:r>
              <a:rPr lang="de-DE" altLang="ko-KR" sz="11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select</a:t>
            </a:r>
            <a:r>
              <a:rPr lang="de-DE" altLang="ko-KR" sz="1100" dirty="0"/>
              <a:t>(PC, </a:t>
            </a:r>
            <a:r>
              <a:rPr lang="de-DE" altLang="ko-KR" sz="1100" dirty="0" err="1"/>
              <a:t>Temp</a:t>
            </a:r>
            <a:r>
              <a:rPr lang="de-DE" altLang="ko-KR" sz="1100" dirty="0"/>
              <a:t>, Rain, WS, HM, Time, </a:t>
            </a:r>
            <a:r>
              <a:rPr lang="de-DE" altLang="ko-KR" sz="1100" dirty="0" err="1"/>
              <a:t>WorkD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</a:rPr>
              <a:t>모델 생성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model_kNN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train.kknn</a:t>
            </a:r>
            <a:r>
              <a:rPr lang="de-DE" altLang="ko-KR" sz="1100" dirty="0"/>
              <a:t>(PC ~ ., </a:t>
            </a:r>
            <a:r>
              <a:rPr lang="de-DE" altLang="ko-KR" sz="1100" dirty="0" err="1"/>
              <a:t>train_kNN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kmax</a:t>
            </a:r>
            <a:r>
              <a:rPr lang="de-DE" altLang="ko-KR" sz="1100" dirty="0"/>
              <a:t> = 2, </a:t>
            </a:r>
            <a:r>
              <a:rPr lang="de-DE" altLang="ko-KR" sz="1100" dirty="0" err="1"/>
              <a:t>kernel</a:t>
            </a:r>
            <a:r>
              <a:rPr lang="de-DE" altLang="ko-KR" sz="1100" dirty="0"/>
              <a:t> = "optimal")</a:t>
            </a:r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</a:rPr>
              <a:t>모델을 저장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model_kNN_i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saveRDS</a:t>
            </a:r>
            <a:r>
              <a:rPr lang="de-DE" altLang="ko-KR" sz="1100" dirty="0"/>
              <a:t>(</a:t>
            </a:r>
            <a:r>
              <a:rPr lang="de-DE" altLang="ko-KR" sz="1100" dirty="0" err="1"/>
              <a:t>model_kNN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file</a:t>
            </a:r>
            <a:r>
              <a:rPr lang="de-DE" altLang="ko-KR" sz="1100" dirty="0"/>
              <a:t>=paste0("</a:t>
            </a:r>
            <a:r>
              <a:rPr lang="de-DE" altLang="ko-KR" sz="1100" dirty="0" err="1"/>
              <a:t>model_kNN</a:t>
            </a:r>
            <a:r>
              <a:rPr lang="de-DE" altLang="ko-KR" sz="1100" dirty="0"/>
              <a:t>_", i))</a:t>
            </a:r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 </a:t>
            </a:r>
            <a:r>
              <a:rPr lang="ko-KR" altLang="en-US" sz="1100" dirty="0" err="1">
                <a:solidFill>
                  <a:srgbClr val="00B050"/>
                </a:solidFill>
              </a:rPr>
              <a:t>실제값</a:t>
            </a:r>
            <a:r>
              <a:rPr lang="ko-KR" altLang="en-US" sz="1100" dirty="0">
                <a:solidFill>
                  <a:srgbClr val="00B050"/>
                </a:solidFill>
              </a:rPr>
              <a:t> 저장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actual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actual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test_kNN$PC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 </a:t>
            </a:r>
            <a:r>
              <a:rPr lang="ko-KR" altLang="en-US" sz="1100" dirty="0" err="1">
                <a:solidFill>
                  <a:srgbClr val="00B050"/>
                </a:solidFill>
              </a:rPr>
              <a:t>예측값</a:t>
            </a:r>
            <a:r>
              <a:rPr lang="ko-KR" altLang="en-US" sz="1100" dirty="0">
                <a:solidFill>
                  <a:srgbClr val="00B050"/>
                </a:solidFill>
              </a:rPr>
              <a:t> 생성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forecast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forecast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predict</a:t>
            </a:r>
            <a:r>
              <a:rPr lang="de-DE" altLang="ko-KR" sz="1100" dirty="0"/>
              <a:t>(</a:t>
            </a:r>
            <a:r>
              <a:rPr lang="de-DE" altLang="ko-KR" sz="1100" dirty="0" err="1"/>
              <a:t>model_kNN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test_kNN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## </a:t>
            </a:r>
            <a:r>
              <a:rPr lang="ko-KR" altLang="en-US" sz="1100" dirty="0">
                <a:solidFill>
                  <a:srgbClr val="00B050"/>
                </a:solidFill>
              </a:rPr>
              <a:t>스코어</a:t>
            </a:r>
            <a:r>
              <a:rPr lang="de-DE" altLang="ko-KR" sz="1100" dirty="0">
                <a:solidFill>
                  <a:srgbClr val="00B050"/>
                </a:solidFill>
              </a:rPr>
              <a:t>s ##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 smtClean="0"/>
              <a:t>score_kNN</a:t>
            </a:r>
            <a:r>
              <a:rPr lang="de-DE" altLang="ko-KR" sz="1100" dirty="0" smtClean="0"/>
              <a:t>[i</a:t>
            </a:r>
            <a:r>
              <a:rPr lang="de-DE" altLang="ko-KR" sz="1100" dirty="0"/>
              <a:t>,]&lt;-</a:t>
            </a:r>
            <a:r>
              <a:rPr lang="de-DE" altLang="ko-KR" sz="1100" dirty="0" err="1"/>
              <a:t>calculate_errors</a:t>
            </a:r>
            <a:r>
              <a:rPr lang="de-DE" altLang="ko-KR" sz="1100" dirty="0"/>
              <a:t>(</a:t>
            </a:r>
            <a:r>
              <a:rPr lang="de-DE" altLang="ko-KR" sz="1100" dirty="0" err="1"/>
              <a:t>actual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forecast</a:t>
            </a:r>
            <a:r>
              <a:rPr lang="de-DE" altLang="ko-KR" sz="1100" dirty="0" smtClean="0"/>
              <a:t>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/>
              <a:t>} </a:t>
            </a: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de-DE" altLang="ko-KR" sz="1100" dirty="0" err="1">
                <a:solidFill>
                  <a:srgbClr val="00B050"/>
                </a:solidFill>
              </a:rPr>
              <a:t>for</a:t>
            </a:r>
            <a:r>
              <a:rPr lang="ko-KR" altLang="en-US" sz="1100" dirty="0">
                <a:solidFill>
                  <a:srgbClr val="00B050"/>
                </a:solidFill>
              </a:rPr>
              <a:t>문 끝</a:t>
            </a:r>
          </a:p>
        </p:txBody>
      </p:sp>
    </p:spTree>
    <p:extLst>
      <p:ext uri="{BB962C8B-B14F-4D97-AF65-F5344CB8AC3E}">
        <p14:creationId xmlns:p14="http://schemas.microsoft.com/office/powerpoint/2010/main" val="7692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39912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평가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모델 평가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758" y="1874058"/>
            <a:ext cx="934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★ </a:t>
            </a:r>
            <a:r>
              <a:rPr lang="en-US" altLang="ko-KR" dirty="0" smtClean="0"/>
              <a:t>SMAPE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평균값이 낮을수록 성능이 </a:t>
            </a:r>
            <a:r>
              <a:rPr lang="ko-KR" altLang="en-US" dirty="0"/>
              <a:t>좋은 모델 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26754" y="2715122"/>
            <a:ext cx="65535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CC00"/>
                </a:solidFill>
              </a:rPr>
              <a:t>1</a:t>
            </a:r>
            <a:r>
              <a:rPr lang="en-US" altLang="ko-KR" sz="6000" dirty="0" smtClean="0"/>
              <a:t> </a:t>
            </a:r>
            <a:r>
              <a:rPr lang="en-US" altLang="ko-KR" sz="6000" dirty="0" err="1" smtClean="0"/>
              <a:t>kNN</a:t>
            </a:r>
            <a:r>
              <a:rPr lang="en-US" altLang="ko-KR" sz="6000" dirty="0"/>
              <a:t> </a:t>
            </a:r>
            <a:r>
              <a:rPr lang="en-US" altLang="ko-KR" sz="6000" dirty="0" smtClean="0"/>
              <a:t>- </a:t>
            </a:r>
            <a:r>
              <a:rPr lang="en-US" altLang="ko-KR" sz="6000" dirty="0" smtClean="0">
                <a:solidFill>
                  <a:srgbClr val="FFCC00"/>
                </a:solidFill>
              </a:rPr>
              <a:t>1.980543</a:t>
            </a:r>
          </a:p>
          <a:p>
            <a:r>
              <a:rPr lang="en-US" altLang="ko-KR" sz="4000" dirty="0" smtClean="0">
                <a:solidFill>
                  <a:srgbClr val="DDDDDD"/>
                </a:solidFill>
              </a:rPr>
              <a:t>2</a:t>
            </a:r>
            <a:r>
              <a:rPr lang="en-US" altLang="ko-KR" sz="4000" dirty="0" smtClean="0"/>
              <a:t> SVM - 21.28064</a:t>
            </a:r>
            <a:endParaRPr lang="en-US" altLang="ko-KR" sz="4000" dirty="0"/>
          </a:p>
          <a:p>
            <a:r>
              <a:rPr lang="en-US" altLang="ko-KR" sz="3600" dirty="0" smtClean="0">
                <a:solidFill>
                  <a:srgbClr val="996600"/>
                </a:solidFill>
              </a:rPr>
              <a:t>3</a:t>
            </a:r>
            <a:r>
              <a:rPr lang="en-US" altLang="ko-KR" sz="3600" dirty="0" smtClean="0"/>
              <a:t> LR - 23.56367</a:t>
            </a:r>
          </a:p>
          <a:p>
            <a:r>
              <a:rPr lang="en-US" altLang="ko-KR" sz="2400" dirty="0" smtClean="0"/>
              <a:t>4 NN - 32.00697</a:t>
            </a:r>
          </a:p>
          <a:p>
            <a:r>
              <a:rPr lang="en-US" altLang="ko-KR" sz="2400" dirty="0" smtClean="0"/>
              <a:t>5 GBM - 78.19326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42773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프로젝트 수행 계획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37812542"/>
              </p:ext>
            </p:extLst>
          </p:nvPr>
        </p:nvGraphicFramePr>
        <p:xfrm>
          <a:off x="295275" y="1955800"/>
          <a:ext cx="11601450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1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프로젝트 수행 계획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91" y="1282700"/>
            <a:ext cx="9055418" cy="6064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50" y="19939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프로젝트 진행 과정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프로젝트 수행 계획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773382"/>
            <a:ext cx="11850832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2523"/>
              </p:ext>
            </p:extLst>
          </p:nvPr>
        </p:nvGraphicFramePr>
        <p:xfrm>
          <a:off x="184151" y="158750"/>
          <a:ext cx="11823700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4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8248651">
                  <a:extLst>
                    <a:ext uri="{9D8B030D-6E8A-4147-A177-3AD203B41FA5}">
                      <a16:colId xmlns:a16="http://schemas.microsoft.com/office/drawing/2014/main" val="706035392"/>
                    </a:ext>
                  </a:extLst>
                </a:gridCol>
              </a:tblGrid>
              <a:tr h="5731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2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선행 연구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지난 대회 수상작 분석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700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4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8248651">
                  <a:extLst>
                    <a:ext uri="{9D8B030D-6E8A-4147-A177-3AD203B41FA5}">
                      <a16:colId xmlns:a16="http://schemas.microsoft.com/office/drawing/2014/main" val="706035392"/>
                    </a:ext>
                  </a:extLst>
                </a:gridCol>
              </a:tblGrid>
              <a:tr h="5731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2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선행 연구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연구 분석</a:t>
                      </a:r>
                      <a:endParaRPr lang="en-US" altLang="ko-KR" sz="2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건물 에너지 사용량 예측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Muhammad Faiq 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(2023)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C. Robinson </a:t>
                      </a:r>
                      <a:r>
                        <a:rPr lang="ko-KR" altLang="en-US" sz="16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(2017)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Z. Wang </a:t>
                      </a:r>
                      <a:r>
                        <a:rPr lang="ko-KR" altLang="en-US" sz="16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(2018)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S. Karatasou </a:t>
                      </a:r>
                      <a:r>
                        <a:rPr lang="ko-KR" altLang="en-US" sz="16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(2006)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5474" y="19541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 모델 및 평가 스코어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867074" y="1123406"/>
          <a:ext cx="7933042" cy="5285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766">
                  <a:extLst>
                    <a:ext uri="{9D8B030D-6E8A-4147-A177-3AD203B41FA5}">
                      <a16:colId xmlns:a16="http://schemas.microsoft.com/office/drawing/2014/main" val="3695161276"/>
                    </a:ext>
                  </a:extLst>
                </a:gridCol>
                <a:gridCol w="1708438">
                  <a:extLst>
                    <a:ext uri="{9D8B030D-6E8A-4147-A177-3AD203B41FA5}">
                      <a16:colId xmlns:a16="http://schemas.microsoft.com/office/drawing/2014/main" val="3792890109"/>
                    </a:ext>
                  </a:extLst>
                </a:gridCol>
                <a:gridCol w="4419838">
                  <a:extLst>
                    <a:ext uri="{9D8B030D-6E8A-4147-A177-3AD203B41FA5}">
                      <a16:colId xmlns:a16="http://schemas.microsoft.com/office/drawing/2014/main" val="1908693308"/>
                    </a:ext>
                  </a:extLst>
                </a:gridCol>
              </a:tblGrid>
              <a:tr h="220540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모델 및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스코어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89918"/>
                  </a:ext>
                </a:extLst>
              </a:tr>
              <a:tr h="299935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16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기압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온도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상대 습도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풍속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강우 기간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강우량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날 유형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COVID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로 건물 폐쇄일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0795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70" y="3545687"/>
            <a:ext cx="3758426" cy="2759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3281"/>
          <a:stretch/>
        </p:blipFill>
        <p:spPr>
          <a:xfrm>
            <a:off x="5991497" y="1206512"/>
            <a:ext cx="5347063" cy="21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3188</Words>
  <Application>Microsoft Office PowerPoint</Application>
  <PresentationFormat>와이드스크린</PresentationFormat>
  <Paragraphs>585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나눔고딕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NT551_11TH</cp:lastModifiedBy>
  <cp:revision>104</cp:revision>
  <dcterms:created xsi:type="dcterms:W3CDTF">2023-08-17T13:46:58Z</dcterms:created>
  <dcterms:modified xsi:type="dcterms:W3CDTF">2023-08-21T00:56:13Z</dcterms:modified>
</cp:coreProperties>
</file>