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AF2E4-2307-4D24-9886-3B4BB0252604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07475-E471-43FD-A072-EF2336BFC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5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07475-E471-43FD-A072-EF2336BFC5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6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07475-E471-43FD-A072-EF2336BFC5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9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ED8D2-0E9F-44C2-A271-AA6C83BAE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606985-3799-4F9A-8C10-D195B1F2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21297-5FC3-48CF-9826-3122F3C3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22D61-8678-4A3C-BBB1-CB5BF9BB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97B65-1BCD-44C3-B88E-2459A0EE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4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774B-6AB4-42B9-932E-4742AC1F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B1473-278F-4FE6-AD78-41F41236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6C9F4-16E4-449B-8CAC-ED5DF828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AE1BC-A6AC-4738-9462-AF363B27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E35E9-5840-4284-AEBA-CFCD5293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5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264CB2-22C9-45FE-9979-719F0A6A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8B16FE-3AA9-4BA7-A27A-EE8B65E46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1EBCE-98D0-4308-8A29-7B4F676F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6468A-4C49-4E59-A319-D5F6C8F3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0D88F-038E-4394-9266-855A87AD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7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6F90-000B-402C-85CA-39D935C4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C89E6-B399-498C-AEA2-44405D11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04D96-5900-4E18-B17D-5F9F4F14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F11F7-7385-46E0-89E2-4E02AA22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013A1-42CF-42DC-90BB-E1ABC427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004D-80D8-4DFA-9B96-747AACCA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EE955-74A3-4496-9668-FF7D6134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7F796-C732-442B-9B6E-295FF786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C12D8-DFBC-47EC-9E7A-278A4978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A8ADD-7798-4E99-9A26-0B33DFDE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AC5C1-2F7C-46AF-853E-525B0BEB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F1668-6969-4FA1-AD9F-186C99A05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3337A-E51A-4835-BDBD-1CC266A08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C43CE-2B79-43E9-BAC6-FD0FBB7B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6048D-B533-4C21-944C-290EB20B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EA08B-1570-42DB-A7E4-63E80156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8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37D5E-716E-4B5B-925F-853514E5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4F080-2D69-41BD-AB99-92C3D462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F1B162-F77A-47CB-AA91-012C2631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C5E27-6043-4FCD-BEC0-2C0A15D7F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77BEF8-A1D2-477E-B6C9-D73614EF4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05FE9-1029-4658-BD55-06E93402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2D47F7-2DAE-4F19-BE3A-DFDFF1C0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C90F7-DD0A-4400-B455-B5DD5190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3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E3CE1-3FE6-4047-B8BF-5ECE397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D01656-9CB2-4774-AA38-5692191C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F291F-AD12-4BA6-9055-CBB29369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CE36B-FDC0-4D31-8A31-A4B290F4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87E8B1-FA75-4A70-A20C-DA62D630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9E6F18-7AE2-4666-B78F-258C969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A75CE9-BBE1-4C9B-BCE5-BE1B670E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6F6BD-24D0-45D3-910E-11EBEEB9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49AE1-1B0E-42B6-A52C-EE9214ED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3AAAD-415B-42AD-8CE7-079B5DAC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CE7B8-AA66-4426-A9E6-28A1790E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48A89-DF11-4D6F-BDD8-396E18D5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1CA79-25AF-4FBB-A448-7170F460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D1239-8064-43A1-9CE1-8B3122BF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CF066C-BCB5-41CF-9C33-DFF12D92E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33D71B-6029-4E19-861E-99E7057C2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11156-3F62-43A8-B509-FFCA5A5E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51E15-213D-494F-A351-1EE4C4AC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958D1-A9B6-45B8-8034-2A3FFB0B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5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9CCB3-F47D-4E03-96B6-3F5201BA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4332F-E8BB-44A3-971C-4C31E4CE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F0D91-0910-4951-9D2D-2F95BA148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B417-29EB-42FC-8096-A6709059FD6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73C47-219F-4AB7-9253-8AE646F64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BECB9-98D2-4B7E-B21D-CF399763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9786-8FA2-4483-915C-3C0597E41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6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4CCAB-2B0D-4C95-952B-334F2F28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408" y="1317560"/>
            <a:ext cx="8927184" cy="228447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等距更纱黑体 T SC" panose="02000509000000000000" pitchFamily="49" charset="-122"/>
                <a:ea typeface="等距更纱黑体 T SC" panose="02000509000000000000" pitchFamily="49" charset="-122"/>
              </a:rPr>
              <a:t>用椭圆和函数方法解决操场规划问题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848BEF-8906-4648-9E74-1E5A7B1AC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377" y="4931217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马鞍山市二中实验学校 孙浩翔</a:t>
            </a:r>
            <a:endParaRPr lang="en-US" altLang="zh-CN" dirty="0"/>
          </a:p>
          <a:p>
            <a:pPr algn="r"/>
            <a:r>
              <a:rPr lang="zh-CN" altLang="en-US" dirty="0"/>
              <a:t>指导教师 许海凤</a:t>
            </a:r>
          </a:p>
        </p:txBody>
      </p:sp>
    </p:spTree>
    <p:extLst>
      <p:ext uri="{BB962C8B-B14F-4D97-AF65-F5344CB8AC3E}">
        <p14:creationId xmlns:p14="http://schemas.microsoft.com/office/powerpoint/2010/main" val="23456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F0A0BB-0F3A-4EC6-8F46-0C0D89B34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8157"/>
                <a:ext cx="10515600" cy="54888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en-US" sz="3200" dirty="0"/>
                  <a:t>标准足球场的面积为</a:t>
                </a:r>
                <a:r>
                  <a:rPr lang="en-US" altLang="zh-CN" sz="3200" dirty="0"/>
                  <a:t>105m*68m</a:t>
                </a:r>
                <a:r>
                  <a:rPr lang="zh-CN" altLang="en-US" sz="3200" dirty="0"/>
                  <a:t>，现在我们定义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长</m:t>
                        </m:r>
                      </m:num>
                      <m:den>
                        <m:r>
                          <a:rPr lang="zh-CN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宽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68</m:t>
                        </m:r>
                      </m:den>
                    </m:f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en-US" sz="3200" dirty="0"/>
                  <a:t>该值越接近</a:t>
                </a:r>
                <a:r>
                  <a:rPr lang="en-US" altLang="zh-CN" sz="3200" dirty="0"/>
                  <a:t>0</a:t>
                </a:r>
                <a:r>
                  <a:rPr lang="zh-CN" altLang="en-US" sz="3200" dirty="0"/>
                  <a:t>，说明足球场越标准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en-US" sz="3200" dirty="0"/>
                  <a:t>现在我们计算出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100−2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68</m:t>
                        </m:r>
                      </m:den>
                    </m:f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en-US" sz="3200" dirty="0"/>
                  <a:t>我们将先前的计算结果代入并整理，可得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4.546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−111.375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41−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en-US" sz="3200" dirty="0"/>
                  <a:t>接下来我们对</a:t>
                </a:r>
                <a:r>
                  <a:rPr lang="el-GR" altLang="zh-CN" sz="3200" dirty="0"/>
                  <a:t>Δ</a:t>
                </a:r>
                <a:r>
                  <a:rPr lang="zh-CN" altLang="en-US" sz="3200" dirty="0"/>
                  <a:t>进行分析</a:t>
                </a:r>
                <a:endParaRPr lang="en-US" altLang="zh-CN" sz="3200" dirty="0"/>
              </a:p>
              <a:p>
                <a:pPr marL="0" indent="0">
                  <a:buNone/>
                </a:pP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F0A0BB-0F3A-4EC6-8F46-0C0D89B34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8157"/>
                <a:ext cx="10515600" cy="5488806"/>
              </a:xfrm>
              <a:blipFill>
                <a:blip r:embed="rId3"/>
                <a:stretch>
                  <a:fillRect t="-2333" b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518741-670D-4649-973B-5FB31419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5" y="1028455"/>
            <a:ext cx="7128857" cy="44485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59A871-4366-46E0-97E8-2F21FF6255F0}"/>
              </a:ext>
            </a:extLst>
          </p:cNvPr>
          <p:cNvSpPr txBox="1"/>
          <p:nvPr/>
        </p:nvSpPr>
        <p:spPr>
          <a:xfrm>
            <a:off x="8493551" y="1159495"/>
            <a:ext cx="3308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左图是利用</a:t>
            </a:r>
            <a:r>
              <a:rPr lang="en-US" altLang="zh-CN" sz="2800" dirty="0"/>
              <a:t>Wolfram</a:t>
            </a:r>
          </a:p>
          <a:p>
            <a:r>
              <a:rPr lang="en-US" altLang="zh-CN" sz="2800" dirty="0"/>
              <a:t>Mathematica </a:t>
            </a:r>
            <a:r>
              <a:rPr lang="zh-CN" altLang="en-US" sz="2800" dirty="0"/>
              <a:t>作出的图像。该图像在</a:t>
            </a:r>
            <a:endParaRPr lang="en-US" altLang="zh-CN" sz="2800" dirty="0"/>
          </a:p>
          <a:p>
            <a:r>
              <a:rPr lang="en-US" altLang="zh-CN" sz="2800" dirty="0"/>
              <a:t>[0,41)</a:t>
            </a:r>
            <a:r>
              <a:rPr lang="zh-CN" altLang="en-US" sz="2800" dirty="0"/>
              <a:t>上单调递增，且增长的速度越来越快</a:t>
            </a:r>
          </a:p>
        </p:txBody>
      </p:sp>
    </p:spTree>
    <p:extLst>
      <p:ext uri="{BB962C8B-B14F-4D97-AF65-F5344CB8AC3E}">
        <p14:creationId xmlns:p14="http://schemas.microsoft.com/office/powerpoint/2010/main" val="11636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5A213-1961-4396-ADE0-D71D18EE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291"/>
            <a:ext cx="10515600" cy="544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下面我们利用不等式进行估值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得</a:t>
            </a:r>
            <a:r>
              <a:rPr lang="en-US" altLang="zh-CN" dirty="0"/>
              <a:t>L&lt;=27.402</a:t>
            </a:r>
            <a:r>
              <a:rPr lang="zh-CN" altLang="en-US" dirty="0"/>
              <a:t>，回到刚才的图像上，我们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得出当</a:t>
            </a:r>
            <a:r>
              <a:rPr lang="en-US" altLang="zh-CN" dirty="0"/>
              <a:t>L</a:t>
            </a:r>
            <a:r>
              <a:rPr lang="zh-CN" altLang="en-US" dirty="0"/>
              <a:t>在</a:t>
            </a:r>
            <a:r>
              <a:rPr lang="en-US" altLang="zh-CN" dirty="0"/>
              <a:t>18-20</a:t>
            </a:r>
            <a:r>
              <a:rPr lang="zh-CN" altLang="en-US" dirty="0"/>
              <a:t>左右比较合适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我们以</a:t>
            </a:r>
            <a:r>
              <a:rPr lang="en-US" altLang="zh-CN" dirty="0"/>
              <a:t>L=18</a:t>
            </a:r>
            <a:r>
              <a:rPr lang="zh-CN" altLang="en-US" dirty="0"/>
              <a:t>为例，</a:t>
            </a:r>
            <a:r>
              <a:rPr lang="en-US" altLang="zh-CN" dirty="0"/>
              <a:t>R=20</a:t>
            </a:r>
            <a:r>
              <a:rPr lang="zh-CN" altLang="en-US" dirty="0"/>
              <a:t>，</a:t>
            </a:r>
            <a:r>
              <a:rPr lang="en-US" altLang="zh-CN" dirty="0"/>
              <a:t>x=20</a:t>
            </a:r>
            <a:r>
              <a:rPr lang="zh-CN" altLang="en-US" dirty="0"/>
              <a:t>，</a:t>
            </a:r>
            <a:r>
              <a:rPr lang="en-US" altLang="zh-CN" dirty="0"/>
              <a:t>y=23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就可以设计出较为合适的操场。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6B62B5-DB22-4D24-A6EB-9CB58EC8047A}"/>
                  </a:ext>
                </a:extLst>
              </p:cNvPr>
              <p:cNvSpPr txBox="1"/>
              <p:nvPr/>
            </p:nvSpPr>
            <p:spPr>
              <a:xfrm>
                <a:off x="1706251" y="1315850"/>
                <a:ext cx="3403078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=35.629 − 0.8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69 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=41−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=58.437 − 2.1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33 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66B62B5-DB22-4D24-A6EB-9CB58EC80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51" y="1315850"/>
                <a:ext cx="3403078" cy="1375633"/>
              </a:xfrm>
              <a:prstGeom prst="rect">
                <a:avLst/>
              </a:prstGeom>
              <a:blipFill>
                <a:blip r:embed="rId2"/>
                <a:stretch>
                  <a:fillRect r="-18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23C82E2-C41E-4F9E-A508-9AE871C30FAA}"/>
              </a:ext>
            </a:extLst>
          </p:cNvPr>
          <p:cNvSpPr/>
          <p:nvPr/>
        </p:nvSpPr>
        <p:spPr>
          <a:xfrm>
            <a:off x="8908332" y="782205"/>
            <a:ext cx="2507530" cy="1185142"/>
          </a:xfrm>
          <a:custGeom>
            <a:avLst/>
            <a:gdLst>
              <a:gd name="connsiteX0" fmla="*/ 1253765 w 2507530"/>
              <a:gd name="connsiteY0" fmla="*/ 0 h 1269983"/>
              <a:gd name="connsiteX1" fmla="*/ 2507530 w 2507530"/>
              <a:gd name="connsiteY1" fmla="*/ 1253765 h 1269983"/>
              <a:gd name="connsiteX2" fmla="*/ 2506711 w 2507530"/>
              <a:gd name="connsiteY2" fmla="*/ 1269983 h 1269983"/>
              <a:gd name="connsiteX3" fmla="*/ 819 w 2507530"/>
              <a:gd name="connsiteY3" fmla="*/ 1269983 h 1269983"/>
              <a:gd name="connsiteX4" fmla="*/ 0 w 2507530"/>
              <a:gd name="connsiteY4" fmla="*/ 1253765 h 1269983"/>
              <a:gd name="connsiteX5" fmla="*/ 1253765 w 2507530"/>
              <a:gd name="connsiteY5" fmla="*/ 0 h 1269983"/>
              <a:gd name="connsiteX0" fmla="*/ 1225485 w 2507530"/>
              <a:gd name="connsiteY0" fmla="*/ 0 h 1185142"/>
              <a:gd name="connsiteX1" fmla="*/ 2507530 w 2507530"/>
              <a:gd name="connsiteY1" fmla="*/ 1168924 h 1185142"/>
              <a:gd name="connsiteX2" fmla="*/ 2506711 w 2507530"/>
              <a:gd name="connsiteY2" fmla="*/ 1185142 h 1185142"/>
              <a:gd name="connsiteX3" fmla="*/ 819 w 2507530"/>
              <a:gd name="connsiteY3" fmla="*/ 1185142 h 1185142"/>
              <a:gd name="connsiteX4" fmla="*/ 0 w 2507530"/>
              <a:gd name="connsiteY4" fmla="*/ 1168924 h 1185142"/>
              <a:gd name="connsiteX5" fmla="*/ 1225485 w 2507530"/>
              <a:gd name="connsiteY5" fmla="*/ 0 h 118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7530" h="1185142">
                <a:moveTo>
                  <a:pt x="1225485" y="0"/>
                </a:moveTo>
                <a:cubicBezTo>
                  <a:pt x="1917920" y="0"/>
                  <a:pt x="2507530" y="476489"/>
                  <a:pt x="2507530" y="1168924"/>
                </a:cubicBezTo>
                <a:lnTo>
                  <a:pt x="2506711" y="1185142"/>
                </a:lnTo>
                <a:lnTo>
                  <a:pt x="819" y="1185142"/>
                </a:lnTo>
                <a:lnTo>
                  <a:pt x="0" y="1168924"/>
                </a:lnTo>
                <a:cubicBezTo>
                  <a:pt x="0" y="476489"/>
                  <a:pt x="533050" y="0"/>
                  <a:pt x="1225485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4E403B-FDE1-40F8-90CE-5DF27BA86CF0}"/>
              </a:ext>
            </a:extLst>
          </p:cNvPr>
          <p:cNvCxnSpPr>
            <a:stCxn id="5" idx="0"/>
          </p:cNvCxnSpPr>
          <p:nvPr/>
        </p:nvCxnSpPr>
        <p:spPr>
          <a:xfrm flipH="1">
            <a:off x="10133816" y="782205"/>
            <a:ext cx="1" cy="1185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1D3CFBD-4A45-4F8B-8C35-8545D47BA125}"/>
              </a:ext>
            </a:extLst>
          </p:cNvPr>
          <p:cNvCxnSpPr>
            <a:stCxn id="5" idx="0"/>
            <a:endCxn id="5" idx="3"/>
          </p:cNvCxnSpPr>
          <p:nvPr/>
        </p:nvCxnSpPr>
        <p:spPr>
          <a:xfrm flipH="1">
            <a:off x="8909151" y="782205"/>
            <a:ext cx="1224666" cy="1185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2883088-BAA0-44E2-9776-BC081AC55686}"/>
              </a:ext>
            </a:extLst>
          </p:cNvPr>
          <p:cNvSpPr txBox="1"/>
          <p:nvPr/>
        </p:nvSpPr>
        <p:spPr>
          <a:xfrm>
            <a:off x="9176035" y="1552816"/>
            <a:ext cx="67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θ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FB8AA4-57E2-408A-B1F6-7A151614E7FC}"/>
              </a:ext>
            </a:extLst>
          </p:cNvPr>
          <p:cNvSpPr txBox="1"/>
          <p:nvPr/>
        </p:nvSpPr>
        <p:spPr>
          <a:xfrm>
            <a:off x="9337780" y="196734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0A0A2-F697-46CE-8EF0-C284FB7F65F0}"/>
              </a:ext>
            </a:extLst>
          </p:cNvPr>
          <p:cNvSpPr txBox="1"/>
          <p:nvPr/>
        </p:nvSpPr>
        <p:spPr>
          <a:xfrm>
            <a:off x="10133816" y="1113165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</a:t>
            </a:r>
            <a:endParaRPr lang="zh-CN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59EC92-CBB1-4C09-9F4F-76C59AA18BD4}"/>
              </a:ext>
            </a:extLst>
          </p:cNvPr>
          <p:cNvSpPr/>
          <p:nvPr/>
        </p:nvSpPr>
        <p:spPr>
          <a:xfrm>
            <a:off x="8908332" y="1967346"/>
            <a:ext cx="2507530" cy="2754984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DB84F50-45FF-439F-BCD1-7DAA636B2BB1}"/>
              </a:ext>
            </a:extLst>
          </p:cNvPr>
          <p:cNvSpPr/>
          <p:nvPr/>
        </p:nvSpPr>
        <p:spPr>
          <a:xfrm rot="10800000">
            <a:off x="8908332" y="4722330"/>
            <a:ext cx="2507530" cy="1185142"/>
          </a:xfrm>
          <a:custGeom>
            <a:avLst/>
            <a:gdLst>
              <a:gd name="connsiteX0" fmla="*/ 1253765 w 2507530"/>
              <a:gd name="connsiteY0" fmla="*/ 0 h 1269983"/>
              <a:gd name="connsiteX1" fmla="*/ 2507530 w 2507530"/>
              <a:gd name="connsiteY1" fmla="*/ 1253765 h 1269983"/>
              <a:gd name="connsiteX2" fmla="*/ 2506711 w 2507530"/>
              <a:gd name="connsiteY2" fmla="*/ 1269983 h 1269983"/>
              <a:gd name="connsiteX3" fmla="*/ 819 w 2507530"/>
              <a:gd name="connsiteY3" fmla="*/ 1269983 h 1269983"/>
              <a:gd name="connsiteX4" fmla="*/ 0 w 2507530"/>
              <a:gd name="connsiteY4" fmla="*/ 1253765 h 1269983"/>
              <a:gd name="connsiteX5" fmla="*/ 1253765 w 2507530"/>
              <a:gd name="connsiteY5" fmla="*/ 0 h 1269983"/>
              <a:gd name="connsiteX0" fmla="*/ 1225485 w 2507530"/>
              <a:gd name="connsiteY0" fmla="*/ 0 h 1185142"/>
              <a:gd name="connsiteX1" fmla="*/ 2507530 w 2507530"/>
              <a:gd name="connsiteY1" fmla="*/ 1168924 h 1185142"/>
              <a:gd name="connsiteX2" fmla="*/ 2506711 w 2507530"/>
              <a:gd name="connsiteY2" fmla="*/ 1185142 h 1185142"/>
              <a:gd name="connsiteX3" fmla="*/ 819 w 2507530"/>
              <a:gd name="connsiteY3" fmla="*/ 1185142 h 1185142"/>
              <a:gd name="connsiteX4" fmla="*/ 0 w 2507530"/>
              <a:gd name="connsiteY4" fmla="*/ 1168924 h 1185142"/>
              <a:gd name="connsiteX5" fmla="*/ 1225485 w 2507530"/>
              <a:gd name="connsiteY5" fmla="*/ 0 h 118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7530" h="1185142">
                <a:moveTo>
                  <a:pt x="1225485" y="0"/>
                </a:moveTo>
                <a:cubicBezTo>
                  <a:pt x="1917920" y="0"/>
                  <a:pt x="2507530" y="476489"/>
                  <a:pt x="2507530" y="1168924"/>
                </a:cubicBezTo>
                <a:lnTo>
                  <a:pt x="2506711" y="1185142"/>
                </a:lnTo>
                <a:lnTo>
                  <a:pt x="819" y="1185142"/>
                </a:lnTo>
                <a:lnTo>
                  <a:pt x="0" y="1168924"/>
                </a:lnTo>
                <a:cubicBezTo>
                  <a:pt x="0" y="476489"/>
                  <a:pt x="533050" y="0"/>
                  <a:pt x="1225485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4BCE33-1273-4A9D-9EAE-792A13F41676}"/>
              </a:ext>
            </a:extLst>
          </p:cNvPr>
          <p:cNvSpPr/>
          <p:nvPr/>
        </p:nvSpPr>
        <p:spPr>
          <a:xfrm>
            <a:off x="8597246" y="466513"/>
            <a:ext cx="3167406" cy="5710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8C8BBC-6C12-4CF6-A37F-4493C84554EB}"/>
              </a:ext>
            </a:extLst>
          </p:cNvPr>
          <p:cNvCxnSpPr>
            <a:cxnSpLocks/>
          </p:cNvCxnSpPr>
          <p:nvPr/>
        </p:nvCxnSpPr>
        <p:spPr>
          <a:xfrm>
            <a:off x="8597246" y="3113088"/>
            <a:ext cx="3110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77476C8-BE5F-499C-A42A-469FCA539E57}"/>
              </a:ext>
            </a:extLst>
          </p:cNvPr>
          <p:cNvCxnSpPr>
            <a:cxnSpLocks/>
          </p:cNvCxnSpPr>
          <p:nvPr/>
        </p:nvCxnSpPr>
        <p:spPr>
          <a:xfrm flipV="1">
            <a:off x="10133816" y="466513"/>
            <a:ext cx="0" cy="3951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0E2C9-B3F2-4D23-8B59-C980440B6B17}"/>
              </a:ext>
            </a:extLst>
          </p:cNvPr>
          <p:cNvSpPr txBox="1"/>
          <p:nvPr/>
        </p:nvSpPr>
        <p:spPr>
          <a:xfrm>
            <a:off x="8573092" y="3106796"/>
            <a:ext cx="35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6B4C3A-EAEF-40CE-ABEF-9FC83287BB90}"/>
              </a:ext>
            </a:extLst>
          </p:cNvPr>
          <p:cNvSpPr txBox="1"/>
          <p:nvPr/>
        </p:nvSpPr>
        <p:spPr>
          <a:xfrm>
            <a:off x="10112176" y="370992"/>
            <a:ext cx="40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93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A9C03-2234-468C-AB8F-D75DB2A4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161C2-8CC6-4E09-881F-A35BDD9C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73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在本次设计中，我们利用椭圆和函数求出了较优的设计。在最后的函数中，不同的侧重点会对其设计产生不同的影响。在生活中，我们要利用数学，了解数学。数学来源于生活，也服务于生活。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参考资料：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高精度椭圆率表（含椭圆周长计算公式）：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https://wenku.baidu.com/view/81c4883ba4e9856a561252d380eb6294dc882249.html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207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F15D3-C825-4FF6-BFC9-6F3EACE0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468" y="1649690"/>
            <a:ext cx="10515600" cy="5573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摘要：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在不同形状的场地上，学校要合理设计和规划操场用地，来使用地面积符合校方的要求并实现土地价值的最大化。通过建立有关的模型并建立函数关系可以帮助我们设计。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关键词：椭圆，函数，操场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9846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9A90E-D9E1-4CAC-80FC-A19859DE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一、提出问题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EC836-19A9-4D36-A34D-7E170743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现有一块空地，南北长</a:t>
            </a:r>
            <a:r>
              <a:rPr lang="en-US" altLang="zh-CN" sz="3600" dirty="0"/>
              <a:t>100m</a:t>
            </a:r>
            <a:r>
              <a:rPr lang="zh-CN" altLang="en-US" sz="3600" dirty="0"/>
              <a:t>，东西宽</a:t>
            </a:r>
            <a:r>
              <a:rPr lang="en-US" altLang="zh-CN" sz="3600" dirty="0"/>
              <a:t>90m</a:t>
            </a:r>
            <a:r>
              <a:rPr lang="zh-CN" altLang="en-US" sz="3600" dirty="0"/>
              <a:t>，试规划含</a:t>
            </a:r>
            <a:r>
              <a:rPr lang="en-US" altLang="zh-CN" sz="3600" dirty="0"/>
              <a:t>4</a:t>
            </a:r>
            <a:r>
              <a:rPr lang="zh-CN" altLang="en-US" sz="3600" dirty="0"/>
              <a:t>条宽</a:t>
            </a:r>
            <a:r>
              <a:rPr lang="en-US" altLang="zh-CN" sz="3600" dirty="0"/>
              <a:t>1m</a:t>
            </a:r>
            <a:r>
              <a:rPr lang="zh-CN" altLang="en-US" sz="3600" dirty="0"/>
              <a:t>的并排跑道的操场，且内圈长为</a:t>
            </a:r>
            <a:r>
              <a:rPr lang="en-US" altLang="zh-CN" sz="3600" dirty="0"/>
              <a:t>300m</a:t>
            </a:r>
            <a:r>
              <a:rPr lang="zh-CN" altLang="en-US" sz="3600" dirty="0"/>
              <a:t>。那么，如何规划操场用地，使其满足要求并尽可能美观呢？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10073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AB547-691A-4FD0-9257-5939A82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78173-2FFF-47A9-880C-0BC0CC06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0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	1</a:t>
            </a:r>
            <a:r>
              <a:rPr lang="zh-CN" altLang="en-US" sz="3200" dirty="0"/>
              <a:t>、操场跑道间的线不计粗细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2</a:t>
            </a:r>
            <a:r>
              <a:rPr lang="zh-CN" altLang="en-US" sz="3200" dirty="0"/>
              <a:t>、操场两边的弯道可以拼合成一个完整的椭圆</a:t>
            </a:r>
            <a:r>
              <a:rPr lang="en-US" altLang="zh-CN" sz="3200" dirty="0"/>
              <a:t>/</a:t>
            </a:r>
            <a:r>
              <a:rPr lang="zh-CN" altLang="en-US" sz="3200" dirty="0"/>
              <a:t>圆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3</a:t>
            </a:r>
            <a:r>
              <a:rPr lang="zh-CN" altLang="en-US" sz="3200" dirty="0"/>
              <a:t>、中间的部分将用作建设足球场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4</a:t>
            </a:r>
            <a:r>
              <a:rPr lang="zh-CN" altLang="en-US" sz="3200" dirty="0"/>
              <a:t>、操场可以看做是两个半（椭）圆和两个完全笔直的跑道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5</a:t>
            </a:r>
            <a:r>
              <a:rPr lang="zh-CN" altLang="en-US" sz="3200" dirty="0"/>
              <a:t>、将半圆截取一部分所得到的图形可看做一个半椭圆，如下所示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918482-C2F4-4C7C-B02B-4DC4B23EA8BF}"/>
              </a:ext>
            </a:extLst>
          </p:cNvPr>
          <p:cNvSpPr/>
          <p:nvPr/>
        </p:nvSpPr>
        <p:spPr>
          <a:xfrm>
            <a:off x="7022968" y="4994228"/>
            <a:ext cx="2611219" cy="1185142"/>
          </a:xfrm>
          <a:custGeom>
            <a:avLst/>
            <a:gdLst>
              <a:gd name="connsiteX0" fmla="*/ 1253765 w 2507530"/>
              <a:gd name="connsiteY0" fmla="*/ 0 h 1269983"/>
              <a:gd name="connsiteX1" fmla="*/ 2507530 w 2507530"/>
              <a:gd name="connsiteY1" fmla="*/ 1253765 h 1269983"/>
              <a:gd name="connsiteX2" fmla="*/ 2506711 w 2507530"/>
              <a:gd name="connsiteY2" fmla="*/ 1269983 h 1269983"/>
              <a:gd name="connsiteX3" fmla="*/ 819 w 2507530"/>
              <a:gd name="connsiteY3" fmla="*/ 1269983 h 1269983"/>
              <a:gd name="connsiteX4" fmla="*/ 0 w 2507530"/>
              <a:gd name="connsiteY4" fmla="*/ 1253765 h 1269983"/>
              <a:gd name="connsiteX5" fmla="*/ 1253765 w 2507530"/>
              <a:gd name="connsiteY5" fmla="*/ 0 h 1269983"/>
              <a:gd name="connsiteX0" fmla="*/ 1225485 w 2507530"/>
              <a:gd name="connsiteY0" fmla="*/ 0 h 1185142"/>
              <a:gd name="connsiteX1" fmla="*/ 2507530 w 2507530"/>
              <a:gd name="connsiteY1" fmla="*/ 1168924 h 1185142"/>
              <a:gd name="connsiteX2" fmla="*/ 2506711 w 2507530"/>
              <a:gd name="connsiteY2" fmla="*/ 1185142 h 1185142"/>
              <a:gd name="connsiteX3" fmla="*/ 819 w 2507530"/>
              <a:gd name="connsiteY3" fmla="*/ 1185142 h 1185142"/>
              <a:gd name="connsiteX4" fmla="*/ 0 w 2507530"/>
              <a:gd name="connsiteY4" fmla="*/ 1168924 h 1185142"/>
              <a:gd name="connsiteX5" fmla="*/ 1225485 w 2507530"/>
              <a:gd name="connsiteY5" fmla="*/ 0 h 118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7530" h="1185142">
                <a:moveTo>
                  <a:pt x="1225485" y="0"/>
                </a:moveTo>
                <a:cubicBezTo>
                  <a:pt x="1917920" y="0"/>
                  <a:pt x="2507530" y="476489"/>
                  <a:pt x="2507530" y="1168924"/>
                </a:cubicBezTo>
                <a:lnTo>
                  <a:pt x="2506711" y="1185142"/>
                </a:lnTo>
                <a:lnTo>
                  <a:pt x="819" y="1185142"/>
                </a:lnTo>
                <a:lnTo>
                  <a:pt x="0" y="1168924"/>
                </a:lnTo>
                <a:cubicBezTo>
                  <a:pt x="0" y="476489"/>
                  <a:pt x="533050" y="0"/>
                  <a:pt x="1225485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3D38CF15-F991-49B6-AE12-2FB2C607C87A}"/>
              </a:ext>
            </a:extLst>
          </p:cNvPr>
          <p:cNvSpPr/>
          <p:nvPr/>
        </p:nvSpPr>
        <p:spPr>
          <a:xfrm>
            <a:off x="1866506" y="4991822"/>
            <a:ext cx="2972379" cy="1501053"/>
          </a:xfrm>
          <a:custGeom>
            <a:avLst/>
            <a:gdLst>
              <a:gd name="connsiteX0" fmla="*/ 909687 w 1819374"/>
              <a:gd name="connsiteY0" fmla="*/ 0 h 918785"/>
              <a:gd name="connsiteX1" fmla="*/ 1819374 w 1819374"/>
              <a:gd name="connsiteY1" fmla="*/ 909687 h 918785"/>
              <a:gd name="connsiteX2" fmla="*/ 1818457 w 1819374"/>
              <a:gd name="connsiteY2" fmla="*/ 918785 h 918785"/>
              <a:gd name="connsiteX3" fmla="*/ 917 w 1819374"/>
              <a:gd name="connsiteY3" fmla="*/ 918785 h 918785"/>
              <a:gd name="connsiteX4" fmla="*/ 0 w 1819374"/>
              <a:gd name="connsiteY4" fmla="*/ 909687 h 918785"/>
              <a:gd name="connsiteX5" fmla="*/ 909687 w 1819374"/>
              <a:gd name="connsiteY5" fmla="*/ 0 h 91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9374" h="918785">
                <a:moveTo>
                  <a:pt x="909687" y="0"/>
                </a:moveTo>
                <a:cubicBezTo>
                  <a:pt x="1412093" y="0"/>
                  <a:pt x="1819374" y="407281"/>
                  <a:pt x="1819374" y="909687"/>
                </a:cubicBezTo>
                <a:lnTo>
                  <a:pt x="1818457" y="918785"/>
                </a:lnTo>
                <a:lnTo>
                  <a:pt x="917" y="918785"/>
                </a:lnTo>
                <a:lnTo>
                  <a:pt x="0" y="909687"/>
                </a:lnTo>
                <a:cubicBezTo>
                  <a:pt x="0" y="407281"/>
                  <a:pt x="407281" y="0"/>
                  <a:pt x="909687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1D596C-7555-467A-8158-51F7F9F7D546}"/>
              </a:ext>
            </a:extLst>
          </p:cNvPr>
          <p:cNvSpPr txBox="1"/>
          <p:nvPr/>
        </p:nvSpPr>
        <p:spPr>
          <a:xfrm>
            <a:off x="5591668" y="5419182"/>
            <a:ext cx="127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→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8745799-313C-40A7-B651-413E33CC0279}"/>
              </a:ext>
            </a:extLst>
          </p:cNvPr>
          <p:cNvCxnSpPr>
            <a:cxnSpLocks/>
          </p:cNvCxnSpPr>
          <p:nvPr/>
        </p:nvCxnSpPr>
        <p:spPr>
          <a:xfrm flipH="1">
            <a:off x="1772239" y="6176963"/>
            <a:ext cx="31485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EBC3-D5DD-4A08-8B27-1AE20E74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三、建立模型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79020-A0D4-4089-BB88-D293BE7A9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920" y="224385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:r>
                  <a:rPr lang="zh-CN" altLang="en-US" sz="3200" dirty="0"/>
                  <a:t>（一）因素设定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en-US" sz="3200" dirty="0"/>
                  <a:t>如右图所示的是一个半椭圆</a:t>
                </a:r>
                <a:endParaRPr lang="en-US" altLang="zh-CN" sz="3200" dirty="0"/>
              </a:p>
              <a:p>
                <a:pPr marL="0" indent="0">
                  <a:buNone/>
                </a:pPr>
                <a:r>
                  <a:rPr lang="en-US" altLang="zh-CN" sz="3200" dirty="0"/>
                  <a:t>	</a:t>
                </a:r>
                <a:r>
                  <a:rPr lang="zh-CN" altLang="en-US" sz="3200" dirty="0"/>
                  <a:t>我们定义该椭圆的“曲度”为</a:t>
                </a:r>
                <a:endParaRPr lang="en-US" altLang="zh-CN" sz="3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zh-CN" altLang="en-US" sz="3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3200" dirty="0"/>
                  <a:t>，其中圆的“曲度”为</a:t>
                </a:r>
                <a:r>
                  <a:rPr lang="en-US" altLang="zh-CN" sz="3200" dirty="0"/>
                  <a:t>1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179020-A0D4-4089-BB88-D293BE7A9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920" y="2243859"/>
                <a:ext cx="10515600" cy="4351338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E2A58CC-CDF1-4D63-9418-2593D5733C7C}"/>
              </a:ext>
            </a:extLst>
          </p:cNvPr>
          <p:cNvSpPr/>
          <p:nvPr/>
        </p:nvSpPr>
        <p:spPr>
          <a:xfrm>
            <a:off x="7013543" y="3148832"/>
            <a:ext cx="2507530" cy="1185142"/>
          </a:xfrm>
          <a:custGeom>
            <a:avLst/>
            <a:gdLst>
              <a:gd name="connsiteX0" fmla="*/ 1253765 w 2507530"/>
              <a:gd name="connsiteY0" fmla="*/ 0 h 1269983"/>
              <a:gd name="connsiteX1" fmla="*/ 2507530 w 2507530"/>
              <a:gd name="connsiteY1" fmla="*/ 1253765 h 1269983"/>
              <a:gd name="connsiteX2" fmla="*/ 2506711 w 2507530"/>
              <a:gd name="connsiteY2" fmla="*/ 1269983 h 1269983"/>
              <a:gd name="connsiteX3" fmla="*/ 819 w 2507530"/>
              <a:gd name="connsiteY3" fmla="*/ 1269983 h 1269983"/>
              <a:gd name="connsiteX4" fmla="*/ 0 w 2507530"/>
              <a:gd name="connsiteY4" fmla="*/ 1253765 h 1269983"/>
              <a:gd name="connsiteX5" fmla="*/ 1253765 w 2507530"/>
              <a:gd name="connsiteY5" fmla="*/ 0 h 1269983"/>
              <a:gd name="connsiteX0" fmla="*/ 1225485 w 2507530"/>
              <a:gd name="connsiteY0" fmla="*/ 0 h 1185142"/>
              <a:gd name="connsiteX1" fmla="*/ 2507530 w 2507530"/>
              <a:gd name="connsiteY1" fmla="*/ 1168924 h 1185142"/>
              <a:gd name="connsiteX2" fmla="*/ 2506711 w 2507530"/>
              <a:gd name="connsiteY2" fmla="*/ 1185142 h 1185142"/>
              <a:gd name="connsiteX3" fmla="*/ 819 w 2507530"/>
              <a:gd name="connsiteY3" fmla="*/ 1185142 h 1185142"/>
              <a:gd name="connsiteX4" fmla="*/ 0 w 2507530"/>
              <a:gd name="connsiteY4" fmla="*/ 1168924 h 1185142"/>
              <a:gd name="connsiteX5" fmla="*/ 1225485 w 2507530"/>
              <a:gd name="connsiteY5" fmla="*/ 0 h 118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7530" h="1185142">
                <a:moveTo>
                  <a:pt x="1225485" y="0"/>
                </a:moveTo>
                <a:cubicBezTo>
                  <a:pt x="1917920" y="0"/>
                  <a:pt x="2507530" y="476489"/>
                  <a:pt x="2507530" y="1168924"/>
                </a:cubicBezTo>
                <a:lnTo>
                  <a:pt x="2506711" y="1185142"/>
                </a:lnTo>
                <a:lnTo>
                  <a:pt x="819" y="1185142"/>
                </a:lnTo>
                <a:lnTo>
                  <a:pt x="0" y="1168924"/>
                </a:lnTo>
                <a:cubicBezTo>
                  <a:pt x="0" y="476489"/>
                  <a:pt x="533050" y="0"/>
                  <a:pt x="1225485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5C04621-4AC3-4F1C-A56E-3472A521A989}"/>
              </a:ext>
            </a:extLst>
          </p:cNvPr>
          <p:cNvCxnSpPr>
            <a:stCxn id="7" idx="0"/>
          </p:cNvCxnSpPr>
          <p:nvPr/>
        </p:nvCxnSpPr>
        <p:spPr>
          <a:xfrm flipH="1">
            <a:off x="8239027" y="3148832"/>
            <a:ext cx="1" cy="1185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4881ECD-6B20-4514-8A48-5538BE5EA24F}"/>
              </a:ext>
            </a:extLst>
          </p:cNvPr>
          <p:cNvCxnSpPr>
            <a:stCxn id="7" idx="0"/>
            <a:endCxn id="7" idx="3"/>
          </p:cNvCxnSpPr>
          <p:nvPr/>
        </p:nvCxnSpPr>
        <p:spPr>
          <a:xfrm flipH="1">
            <a:off x="7014362" y="3148832"/>
            <a:ext cx="1224666" cy="1185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562FF05-E6DD-4EBB-80FB-8A61B9C04F46}"/>
              </a:ext>
            </a:extLst>
          </p:cNvPr>
          <p:cNvSpPr txBox="1"/>
          <p:nvPr/>
        </p:nvSpPr>
        <p:spPr>
          <a:xfrm>
            <a:off x="7281246" y="3919443"/>
            <a:ext cx="67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θ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64E03-2896-429A-BD39-9A54660193AB}"/>
              </a:ext>
            </a:extLst>
          </p:cNvPr>
          <p:cNvSpPr txBox="1"/>
          <p:nvPr/>
        </p:nvSpPr>
        <p:spPr>
          <a:xfrm>
            <a:off x="7442991" y="43339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y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AAC936-EF39-4FA6-989D-F56B7AE561CF}"/>
              </a:ext>
            </a:extLst>
          </p:cNvPr>
          <p:cNvSpPr txBox="1"/>
          <p:nvPr/>
        </p:nvSpPr>
        <p:spPr>
          <a:xfrm>
            <a:off x="8239027" y="34797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87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41656-7A92-4B82-BAD0-E15D64BC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（二）问题分析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B0683-23C2-4D18-8D38-910DDA56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首先，我们可以为操场设计为含四条环形跑道，其中一段与直线跑道重合，从而提高利用率。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接下来，我们确定设计目标：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1</a:t>
            </a:r>
            <a:r>
              <a:rPr lang="zh-CN" altLang="en-US" sz="3200" dirty="0"/>
              <a:t>、操场的内圈长为</a:t>
            </a:r>
            <a:r>
              <a:rPr lang="en-US" altLang="zh-CN" sz="3200" dirty="0"/>
              <a:t>300m</a:t>
            </a:r>
          </a:p>
          <a:p>
            <a:pPr marL="0" indent="0">
              <a:buNone/>
            </a:pPr>
            <a:r>
              <a:rPr lang="en-US" altLang="zh-CN" sz="3200" dirty="0"/>
              <a:t>	2</a:t>
            </a:r>
            <a:r>
              <a:rPr lang="zh-CN" altLang="en-US" sz="3200" dirty="0"/>
              <a:t>、尽可能使中心场地的形状接近标准足球场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3</a:t>
            </a:r>
            <a:r>
              <a:rPr lang="zh-CN" altLang="en-US" sz="3200" dirty="0"/>
              <a:t>、尽可能利用面积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下面，我们开始讨论对操场的设计方案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59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8038A-1B5F-4E67-9312-BCCEF9E0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、两侧的图形均为半圆形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370BB-B078-4EB2-9ACB-9A3275F2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	</a:t>
            </a:r>
            <a:r>
              <a:rPr lang="zh-CN" altLang="en-US" sz="3200" dirty="0"/>
              <a:t>若两侧皆为半圆形，此时圆的半径为</a:t>
            </a:r>
            <a:r>
              <a:rPr lang="en-US" altLang="zh-CN" sz="3200" dirty="0"/>
              <a:t>90/2=45m</a:t>
            </a:r>
            <a:r>
              <a:rPr lang="zh-CN" altLang="en-US" sz="3200" dirty="0"/>
              <a:t>，导致圆的面积过大从而弯道过长。若缩短圆的半径，则操场两边将会出现大量空地，且中心的场地为扁长的长方形，且面积较小。现在我们考虑将两侧空地设计为略微“压扁”的圆形（即假设中将半圆采取一截的方案）</a:t>
            </a:r>
            <a:r>
              <a:rPr lang="en-US" altLang="zh-CN" sz="3200" dirty="0"/>
              <a:t>——</a:t>
            </a:r>
            <a:r>
              <a:rPr lang="zh-CN" altLang="en-US" sz="3200" dirty="0"/>
              <a:t>半椭圆形来进行设计</a:t>
            </a:r>
          </a:p>
        </p:txBody>
      </p:sp>
    </p:spTree>
    <p:extLst>
      <p:ext uri="{BB962C8B-B14F-4D97-AF65-F5344CB8AC3E}">
        <p14:creationId xmlns:p14="http://schemas.microsoft.com/office/powerpoint/2010/main" val="122371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7A84D-D588-49CA-A904-0615AC91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、两侧的图形均为半椭圆形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6024F1-923E-491E-93A1-BE9A29BCC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我们可以绘制出操场大致的设计图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（图中省略了外圈和跑道）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首先，我们假定该椭圆的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角为</a:t>
                </a:r>
                <a:r>
                  <a:rPr lang="en-US" altLang="zh-CN" dirty="0"/>
                  <a:t>41°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原因：标准圆为</a:t>
                </a:r>
                <a:r>
                  <a:rPr lang="en-US" altLang="zh-CN" dirty="0"/>
                  <a:t>45°</a:t>
                </a:r>
                <a:r>
                  <a:rPr lang="zh-CN" altLang="en-US" dirty="0"/>
                  <a:t>，为了节省操场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的长且使坡道不过陡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缓，我们取靠近</a:t>
                </a:r>
                <a:r>
                  <a:rPr lang="en-US" altLang="zh-CN" dirty="0"/>
                  <a:t>45°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的值</a:t>
                </a:r>
                <a:r>
                  <a:rPr lang="en-US" altLang="zh-CN" dirty="0"/>
                  <a:t>——41°</a:t>
                </a:r>
                <a:r>
                  <a:rPr lang="zh-CN" altLang="en-US" dirty="0"/>
                  <a:t>，则该椭圆的“曲度”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tan(41°)</a:t>
                </a:r>
                <a:r>
                  <a:rPr lang="zh-CN" altLang="en-US" dirty="0"/>
                  <a:t>≈</a:t>
                </a:r>
                <a:r>
                  <a:rPr lang="en-US" altLang="zh-CN" dirty="0"/>
                  <a:t>0.869</a:t>
                </a:r>
                <a:r>
                  <a:rPr lang="zh-CN" altLang="en-US" dirty="0"/>
                  <a:t>，该椭圆的长轴为</a:t>
                </a:r>
                <a:r>
                  <a:rPr lang="en-US" altLang="zh-CN" dirty="0"/>
                  <a:t>2y,</a:t>
                </a:r>
                <a:r>
                  <a:rPr lang="zh-CN" altLang="en-US" dirty="0"/>
                  <a:t>短轴为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2x</a:t>
                </a:r>
                <a:r>
                  <a:rPr lang="zh-CN" altLang="en-US" dirty="0"/>
                  <a:t>，通过查表，其椭圆系数约为</a:t>
                </a:r>
                <a:r>
                  <a:rPr lang="en-US" altLang="zh-CN" dirty="0"/>
                  <a:t>3.212</a:t>
                </a:r>
                <a:r>
                  <a:rPr lang="zh-CN" altLang="en-US" dirty="0"/>
                  <a:t>，则椭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圆的周长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=3.212∗(2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6024F1-923E-491E-93A1-BE9A29BC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322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BD168667-26CD-4554-9869-45F73D3B57A9}"/>
              </a:ext>
            </a:extLst>
          </p:cNvPr>
          <p:cNvSpPr/>
          <p:nvPr/>
        </p:nvSpPr>
        <p:spPr>
          <a:xfrm>
            <a:off x="8748076" y="1098117"/>
            <a:ext cx="2507530" cy="1185142"/>
          </a:xfrm>
          <a:custGeom>
            <a:avLst/>
            <a:gdLst>
              <a:gd name="connsiteX0" fmla="*/ 1253765 w 2507530"/>
              <a:gd name="connsiteY0" fmla="*/ 0 h 1269983"/>
              <a:gd name="connsiteX1" fmla="*/ 2507530 w 2507530"/>
              <a:gd name="connsiteY1" fmla="*/ 1253765 h 1269983"/>
              <a:gd name="connsiteX2" fmla="*/ 2506711 w 2507530"/>
              <a:gd name="connsiteY2" fmla="*/ 1269983 h 1269983"/>
              <a:gd name="connsiteX3" fmla="*/ 819 w 2507530"/>
              <a:gd name="connsiteY3" fmla="*/ 1269983 h 1269983"/>
              <a:gd name="connsiteX4" fmla="*/ 0 w 2507530"/>
              <a:gd name="connsiteY4" fmla="*/ 1253765 h 1269983"/>
              <a:gd name="connsiteX5" fmla="*/ 1253765 w 2507530"/>
              <a:gd name="connsiteY5" fmla="*/ 0 h 1269983"/>
              <a:gd name="connsiteX0" fmla="*/ 1225485 w 2507530"/>
              <a:gd name="connsiteY0" fmla="*/ 0 h 1185142"/>
              <a:gd name="connsiteX1" fmla="*/ 2507530 w 2507530"/>
              <a:gd name="connsiteY1" fmla="*/ 1168924 h 1185142"/>
              <a:gd name="connsiteX2" fmla="*/ 2506711 w 2507530"/>
              <a:gd name="connsiteY2" fmla="*/ 1185142 h 1185142"/>
              <a:gd name="connsiteX3" fmla="*/ 819 w 2507530"/>
              <a:gd name="connsiteY3" fmla="*/ 1185142 h 1185142"/>
              <a:gd name="connsiteX4" fmla="*/ 0 w 2507530"/>
              <a:gd name="connsiteY4" fmla="*/ 1168924 h 1185142"/>
              <a:gd name="connsiteX5" fmla="*/ 1225485 w 2507530"/>
              <a:gd name="connsiteY5" fmla="*/ 0 h 118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7530" h="1185142">
                <a:moveTo>
                  <a:pt x="1225485" y="0"/>
                </a:moveTo>
                <a:cubicBezTo>
                  <a:pt x="1917920" y="0"/>
                  <a:pt x="2507530" y="476489"/>
                  <a:pt x="2507530" y="1168924"/>
                </a:cubicBezTo>
                <a:lnTo>
                  <a:pt x="2506711" y="1185142"/>
                </a:lnTo>
                <a:lnTo>
                  <a:pt x="819" y="1185142"/>
                </a:lnTo>
                <a:lnTo>
                  <a:pt x="0" y="1168924"/>
                </a:lnTo>
                <a:cubicBezTo>
                  <a:pt x="0" y="476489"/>
                  <a:pt x="533050" y="0"/>
                  <a:pt x="1225485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686073-C270-409A-BB0D-B222EC9BDA4B}"/>
              </a:ext>
            </a:extLst>
          </p:cNvPr>
          <p:cNvCxnSpPr>
            <a:stCxn id="4" idx="0"/>
          </p:cNvCxnSpPr>
          <p:nvPr/>
        </p:nvCxnSpPr>
        <p:spPr>
          <a:xfrm flipH="1">
            <a:off x="9973560" y="1098117"/>
            <a:ext cx="1" cy="1185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2F37568-80B7-4A69-B6EB-117C3D7FAD7C}"/>
              </a:ext>
            </a:extLst>
          </p:cNvPr>
          <p:cNvCxnSpPr>
            <a:stCxn id="4" idx="0"/>
            <a:endCxn id="4" idx="3"/>
          </p:cNvCxnSpPr>
          <p:nvPr/>
        </p:nvCxnSpPr>
        <p:spPr>
          <a:xfrm flipH="1">
            <a:off x="8748895" y="1098117"/>
            <a:ext cx="1224666" cy="1185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5550903-03DA-4BF6-AAA1-DFECFC86B5EF}"/>
              </a:ext>
            </a:extLst>
          </p:cNvPr>
          <p:cNvSpPr txBox="1"/>
          <p:nvPr/>
        </p:nvSpPr>
        <p:spPr>
          <a:xfrm>
            <a:off x="9015779" y="1868728"/>
            <a:ext cx="67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θ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39B1F0-5489-4FC8-B444-D12F00C9EED8}"/>
              </a:ext>
            </a:extLst>
          </p:cNvPr>
          <p:cNvSpPr txBox="1"/>
          <p:nvPr/>
        </p:nvSpPr>
        <p:spPr>
          <a:xfrm>
            <a:off x="9177524" y="22832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y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0AC9B7-DAF9-4A15-B9BD-D791D07415F0}"/>
              </a:ext>
            </a:extLst>
          </p:cNvPr>
          <p:cNvSpPr txBox="1"/>
          <p:nvPr/>
        </p:nvSpPr>
        <p:spPr>
          <a:xfrm>
            <a:off x="9973560" y="14290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</a:t>
            </a:r>
            <a:endParaRPr lang="zh-CN" altLang="en-US" sz="28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B6F0FD-368B-4673-B73E-DF4D08FE8676}"/>
              </a:ext>
            </a:extLst>
          </p:cNvPr>
          <p:cNvSpPr/>
          <p:nvPr/>
        </p:nvSpPr>
        <p:spPr>
          <a:xfrm>
            <a:off x="8748076" y="2283258"/>
            <a:ext cx="2507530" cy="2754984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1CA9152-F3CB-41B7-BD33-DF02EB4E2029}"/>
              </a:ext>
            </a:extLst>
          </p:cNvPr>
          <p:cNvSpPr/>
          <p:nvPr/>
        </p:nvSpPr>
        <p:spPr>
          <a:xfrm rot="10800000">
            <a:off x="8748076" y="5038242"/>
            <a:ext cx="2507530" cy="1185142"/>
          </a:xfrm>
          <a:custGeom>
            <a:avLst/>
            <a:gdLst>
              <a:gd name="connsiteX0" fmla="*/ 1253765 w 2507530"/>
              <a:gd name="connsiteY0" fmla="*/ 0 h 1269983"/>
              <a:gd name="connsiteX1" fmla="*/ 2507530 w 2507530"/>
              <a:gd name="connsiteY1" fmla="*/ 1253765 h 1269983"/>
              <a:gd name="connsiteX2" fmla="*/ 2506711 w 2507530"/>
              <a:gd name="connsiteY2" fmla="*/ 1269983 h 1269983"/>
              <a:gd name="connsiteX3" fmla="*/ 819 w 2507530"/>
              <a:gd name="connsiteY3" fmla="*/ 1269983 h 1269983"/>
              <a:gd name="connsiteX4" fmla="*/ 0 w 2507530"/>
              <a:gd name="connsiteY4" fmla="*/ 1253765 h 1269983"/>
              <a:gd name="connsiteX5" fmla="*/ 1253765 w 2507530"/>
              <a:gd name="connsiteY5" fmla="*/ 0 h 1269983"/>
              <a:gd name="connsiteX0" fmla="*/ 1225485 w 2507530"/>
              <a:gd name="connsiteY0" fmla="*/ 0 h 1185142"/>
              <a:gd name="connsiteX1" fmla="*/ 2507530 w 2507530"/>
              <a:gd name="connsiteY1" fmla="*/ 1168924 h 1185142"/>
              <a:gd name="connsiteX2" fmla="*/ 2506711 w 2507530"/>
              <a:gd name="connsiteY2" fmla="*/ 1185142 h 1185142"/>
              <a:gd name="connsiteX3" fmla="*/ 819 w 2507530"/>
              <a:gd name="connsiteY3" fmla="*/ 1185142 h 1185142"/>
              <a:gd name="connsiteX4" fmla="*/ 0 w 2507530"/>
              <a:gd name="connsiteY4" fmla="*/ 1168924 h 1185142"/>
              <a:gd name="connsiteX5" fmla="*/ 1225485 w 2507530"/>
              <a:gd name="connsiteY5" fmla="*/ 0 h 118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7530" h="1185142">
                <a:moveTo>
                  <a:pt x="1225485" y="0"/>
                </a:moveTo>
                <a:cubicBezTo>
                  <a:pt x="1917920" y="0"/>
                  <a:pt x="2507530" y="476489"/>
                  <a:pt x="2507530" y="1168924"/>
                </a:cubicBezTo>
                <a:lnTo>
                  <a:pt x="2506711" y="1185142"/>
                </a:lnTo>
                <a:lnTo>
                  <a:pt x="819" y="1185142"/>
                </a:lnTo>
                <a:lnTo>
                  <a:pt x="0" y="1168924"/>
                </a:lnTo>
                <a:cubicBezTo>
                  <a:pt x="0" y="476489"/>
                  <a:pt x="533050" y="0"/>
                  <a:pt x="1225485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96043D-5C15-42A7-85D1-7790F0D50FF1}"/>
              </a:ext>
            </a:extLst>
          </p:cNvPr>
          <p:cNvSpPr/>
          <p:nvPr/>
        </p:nvSpPr>
        <p:spPr>
          <a:xfrm>
            <a:off x="8436990" y="782425"/>
            <a:ext cx="3167406" cy="5710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631252A-A5FC-4389-AF7D-228BA510D9E7}"/>
              </a:ext>
            </a:extLst>
          </p:cNvPr>
          <p:cNvCxnSpPr/>
          <p:nvPr/>
        </p:nvCxnSpPr>
        <p:spPr>
          <a:xfrm>
            <a:off x="8436990" y="3429000"/>
            <a:ext cx="3110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091E686-90F9-44ED-87F8-51DB824ADBC3}"/>
              </a:ext>
            </a:extLst>
          </p:cNvPr>
          <p:cNvCxnSpPr>
            <a:cxnSpLocks/>
          </p:cNvCxnSpPr>
          <p:nvPr/>
        </p:nvCxnSpPr>
        <p:spPr>
          <a:xfrm flipV="1">
            <a:off x="9973560" y="782425"/>
            <a:ext cx="0" cy="3951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D8953A3-82E4-4372-94F1-4F09D35626A0}"/>
              </a:ext>
            </a:extLst>
          </p:cNvPr>
          <p:cNvSpPr txBox="1"/>
          <p:nvPr/>
        </p:nvSpPr>
        <p:spPr>
          <a:xfrm>
            <a:off x="8412836" y="342270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</a:t>
            </a:r>
            <a:endParaRPr lang="zh-CN" altLang="en-US" sz="28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AA8D67-4782-459D-9777-B0D605546CF0}"/>
              </a:ext>
            </a:extLst>
          </p:cNvPr>
          <p:cNvSpPr txBox="1"/>
          <p:nvPr/>
        </p:nvSpPr>
        <p:spPr>
          <a:xfrm>
            <a:off x="9951920" y="686904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10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3D9A23-63F1-43C4-9A46-92A9F74B7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8157"/>
                <a:ext cx="10515600" cy="5488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现在我们列出如下的方程：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2(100−2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−8)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+8=90</m:t>
                              </m:r>
                            </m:e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+3.212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=300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3D9A23-63F1-43C4-9A46-92A9F74B7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8157"/>
                <a:ext cx="10515600" cy="5488806"/>
              </a:xfrm>
              <a:blipFill>
                <a:blip r:embed="rId3"/>
                <a:stretch>
                  <a:fillRect t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0AFE42B-8AD8-4168-B3C9-00ED75DF8867}"/>
              </a:ext>
            </a:extLst>
          </p:cNvPr>
          <p:cNvSpPr/>
          <p:nvPr/>
        </p:nvSpPr>
        <p:spPr>
          <a:xfrm>
            <a:off x="8748076" y="1098117"/>
            <a:ext cx="2507530" cy="1185142"/>
          </a:xfrm>
          <a:custGeom>
            <a:avLst/>
            <a:gdLst>
              <a:gd name="connsiteX0" fmla="*/ 1253765 w 2507530"/>
              <a:gd name="connsiteY0" fmla="*/ 0 h 1269983"/>
              <a:gd name="connsiteX1" fmla="*/ 2507530 w 2507530"/>
              <a:gd name="connsiteY1" fmla="*/ 1253765 h 1269983"/>
              <a:gd name="connsiteX2" fmla="*/ 2506711 w 2507530"/>
              <a:gd name="connsiteY2" fmla="*/ 1269983 h 1269983"/>
              <a:gd name="connsiteX3" fmla="*/ 819 w 2507530"/>
              <a:gd name="connsiteY3" fmla="*/ 1269983 h 1269983"/>
              <a:gd name="connsiteX4" fmla="*/ 0 w 2507530"/>
              <a:gd name="connsiteY4" fmla="*/ 1253765 h 1269983"/>
              <a:gd name="connsiteX5" fmla="*/ 1253765 w 2507530"/>
              <a:gd name="connsiteY5" fmla="*/ 0 h 1269983"/>
              <a:gd name="connsiteX0" fmla="*/ 1225485 w 2507530"/>
              <a:gd name="connsiteY0" fmla="*/ 0 h 1185142"/>
              <a:gd name="connsiteX1" fmla="*/ 2507530 w 2507530"/>
              <a:gd name="connsiteY1" fmla="*/ 1168924 h 1185142"/>
              <a:gd name="connsiteX2" fmla="*/ 2506711 w 2507530"/>
              <a:gd name="connsiteY2" fmla="*/ 1185142 h 1185142"/>
              <a:gd name="connsiteX3" fmla="*/ 819 w 2507530"/>
              <a:gd name="connsiteY3" fmla="*/ 1185142 h 1185142"/>
              <a:gd name="connsiteX4" fmla="*/ 0 w 2507530"/>
              <a:gd name="connsiteY4" fmla="*/ 1168924 h 1185142"/>
              <a:gd name="connsiteX5" fmla="*/ 1225485 w 2507530"/>
              <a:gd name="connsiteY5" fmla="*/ 0 h 118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7530" h="1185142">
                <a:moveTo>
                  <a:pt x="1225485" y="0"/>
                </a:moveTo>
                <a:cubicBezTo>
                  <a:pt x="1917920" y="0"/>
                  <a:pt x="2507530" y="476489"/>
                  <a:pt x="2507530" y="1168924"/>
                </a:cubicBezTo>
                <a:lnTo>
                  <a:pt x="2506711" y="1185142"/>
                </a:lnTo>
                <a:lnTo>
                  <a:pt x="819" y="1185142"/>
                </a:lnTo>
                <a:lnTo>
                  <a:pt x="0" y="1168924"/>
                </a:lnTo>
                <a:cubicBezTo>
                  <a:pt x="0" y="476489"/>
                  <a:pt x="533050" y="0"/>
                  <a:pt x="1225485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2B0B694-AF79-4046-A8CF-25D40A9263E0}"/>
              </a:ext>
            </a:extLst>
          </p:cNvPr>
          <p:cNvCxnSpPr>
            <a:stCxn id="4" idx="0"/>
          </p:cNvCxnSpPr>
          <p:nvPr/>
        </p:nvCxnSpPr>
        <p:spPr>
          <a:xfrm flipH="1">
            <a:off x="9973560" y="1098117"/>
            <a:ext cx="1" cy="1185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B72F639-E0AF-4BEB-A8E6-421A0010A3FD}"/>
              </a:ext>
            </a:extLst>
          </p:cNvPr>
          <p:cNvCxnSpPr>
            <a:stCxn id="4" idx="0"/>
            <a:endCxn id="4" idx="3"/>
          </p:cNvCxnSpPr>
          <p:nvPr/>
        </p:nvCxnSpPr>
        <p:spPr>
          <a:xfrm flipH="1">
            <a:off x="8748895" y="1098117"/>
            <a:ext cx="1224666" cy="1185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A9F70C6-D3C9-4879-B058-ACC5866BF0EA}"/>
              </a:ext>
            </a:extLst>
          </p:cNvPr>
          <p:cNvSpPr txBox="1"/>
          <p:nvPr/>
        </p:nvSpPr>
        <p:spPr>
          <a:xfrm>
            <a:off x="9015779" y="1868728"/>
            <a:ext cx="67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θ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C9CE50-94BA-49CC-8BEA-9DEA5253B04B}"/>
              </a:ext>
            </a:extLst>
          </p:cNvPr>
          <p:cNvSpPr txBox="1"/>
          <p:nvPr/>
        </p:nvSpPr>
        <p:spPr>
          <a:xfrm>
            <a:off x="9177524" y="228325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12B3CB-A4CE-40CE-A802-6CBEC97FB847}"/>
              </a:ext>
            </a:extLst>
          </p:cNvPr>
          <p:cNvSpPr txBox="1"/>
          <p:nvPr/>
        </p:nvSpPr>
        <p:spPr>
          <a:xfrm>
            <a:off x="9973560" y="1429077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</a:t>
            </a:r>
            <a:endParaRPr lang="zh-CN" altLang="en-US" sz="28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ED28CE-7A4C-432E-AF80-412FFF7E481E}"/>
              </a:ext>
            </a:extLst>
          </p:cNvPr>
          <p:cNvSpPr/>
          <p:nvPr/>
        </p:nvSpPr>
        <p:spPr>
          <a:xfrm>
            <a:off x="8748076" y="2283258"/>
            <a:ext cx="2507530" cy="2754984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329B4ED-3DC3-46B4-8056-4A88D17CF55B}"/>
              </a:ext>
            </a:extLst>
          </p:cNvPr>
          <p:cNvSpPr/>
          <p:nvPr/>
        </p:nvSpPr>
        <p:spPr>
          <a:xfrm rot="10800000">
            <a:off x="8748076" y="5038242"/>
            <a:ext cx="2507530" cy="1185142"/>
          </a:xfrm>
          <a:custGeom>
            <a:avLst/>
            <a:gdLst>
              <a:gd name="connsiteX0" fmla="*/ 1253765 w 2507530"/>
              <a:gd name="connsiteY0" fmla="*/ 0 h 1269983"/>
              <a:gd name="connsiteX1" fmla="*/ 2507530 w 2507530"/>
              <a:gd name="connsiteY1" fmla="*/ 1253765 h 1269983"/>
              <a:gd name="connsiteX2" fmla="*/ 2506711 w 2507530"/>
              <a:gd name="connsiteY2" fmla="*/ 1269983 h 1269983"/>
              <a:gd name="connsiteX3" fmla="*/ 819 w 2507530"/>
              <a:gd name="connsiteY3" fmla="*/ 1269983 h 1269983"/>
              <a:gd name="connsiteX4" fmla="*/ 0 w 2507530"/>
              <a:gd name="connsiteY4" fmla="*/ 1253765 h 1269983"/>
              <a:gd name="connsiteX5" fmla="*/ 1253765 w 2507530"/>
              <a:gd name="connsiteY5" fmla="*/ 0 h 1269983"/>
              <a:gd name="connsiteX0" fmla="*/ 1225485 w 2507530"/>
              <a:gd name="connsiteY0" fmla="*/ 0 h 1185142"/>
              <a:gd name="connsiteX1" fmla="*/ 2507530 w 2507530"/>
              <a:gd name="connsiteY1" fmla="*/ 1168924 h 1185142"/>
              <a:gd name="connsiteX2" fmla="*/ 2506711 w 2507530"/>
              <a:gd name="connsiteY2" fmla="*/ 1185142 h 1185142"/>
              <a:gd name="connsiteX3" fmla="*/ 819 w 2507530"/>
              <a:gd name="connsiteY3" fmla="*/ 1185142 h 1185142"/>
              <a:gd name="connsiteX4" fmla="*/ 0 w 2507530"/>
              <a:gd name="connsiteY4" fmla="*/ 1168924 h 1185142"/>
              <a:gd name="connsiteX5" fmla="*/ 1225485 w 2507530"/>
              <a:gd name="connsiteY5" fmla="*/ 0 h 118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7530" h="1185142">
                <a:moveTo>
                  <a:pt x="1225485" y="0"/>
                </a:moveTo>
                <a:cubicBezTo>
                  <a:pt x="1917920" y="0"/>
                  <a:pt x="2507530" y="476489"/>
                  <a:pt x="2507530" y="1168924"/>
                </a:cubicBezTo>
                <a:lnTo>
                  <a:pt x="2506711" y="1185142"/>
                </a:lnTo>
                <a:lnTo>
                  <a:pt x="819" y="1185142"/>
                </a:lnTo>
                <a:lnTo>
                  <a:pt x="0" y="1168924"/>
                </a:lnTo>
                <a:cubicBezTo>
                  <a:pt x="0" y="476489"/>
                  <a:pt x="533050" y="0"/>
                  <a:pt x="1225485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7AB321-D110-423A-8894-64387EF4ED52}"/>
              </a:ext>
            </a:extLst>
          </p:cNvPr>
          <p:cNvSpPr/>
          <p:nvPr/>
        </p:nvSpPr>
        <p:spPr>
          <a:xfrm>
            <a:off x="8436990" y="782425"/>
            <a:ext cx="3167406" cy="57104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A21EF16-F5C5-4CED-97F4-349144A16729}"/>
              </a:ext>
            </a:extLst>
          </p:cNvPr>
          <p:cNvCxnSpPr>
            <a:cxnSpLocks/>
          </p:cNvCxnSpPr>
          <p:nvPr/>
        </p:nvCxnSpPr>
        <p:spPr>
          <a:xfrm>
            <a:off x="8436990" y="3429000"/>
            <a:ext cx="3110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9EEA65C-C2B2-49D2-879C-37467EE3B069}"/>
              </a:ext>
            </a:extLst>
          </p:cNvPr>
          <p:cNvCxnSpPr>
            <a:cxnSpLocks/>
          </p:cNvCxnSpPr>
          <p:nvPr/>
        </p:nvCxnSpPr>
        <p:spPr>
          <a:xfrm flipV="1">
            <a:off x="9973560" y="782425"/>
            <a:ext cx="0" cy="3951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17391BC-6351-4E8A-862A-3FF6E23E2C49}"/>
              </a:ext>
            </a:extLst>
          </p:cNvPr>
          <p:cNvSpPr txBox="1"/>
          <p:nvPr/>
        </p:nvSpPr>
        <p:spPr>
          <a:xfrm>
            <a:off x="8412836" y="3422708"/>
            <a:ext cx="35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B82747-42FF-44F9-9AF2-1AAB8286309E}"/>
              </a:ext>
            </a:extLst>
          </p:cNvPr>
          <p:cNvSpPr txBox="1"/>
          <p:nvPr/>
        </p:nvSpPr>
        <p:spPr>
          <a:xfrm>
            <a:off x="9951920" y="686904"/>
            <a:ext cx="407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0DCC21-7A3F-4D60-AF19-B8B8F204DC7F}"/>
              </a:ext>
            </a:extLst>
          </p:cNvPr>
          <p:cNvSpPr txBox="1"/>
          <p:nvPr/>
        </p:nvSpPr>
        <p:spPr>
          <a:xfrm>
            <a:off x="707009" y="3238042"/>
            <a:ext cx="655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我们将上述方程解出来，可以得到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5C9E436-9AC7-42A6-A33C-62022598BE86}"/>
                  </a:ext>
                </a:extLst>
              </p:cNvPr>
              <p:cNvSpPr txBox="1"/>
              <p:nvPr/>
            </p:nvSpPr>
            <p:spPr>
              <a:xfrm>
                <a:off x="707009" y="3945928"/>
                <a:ext cx="3403078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=35.629 − 0.8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69 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=41−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=58.437 − 2.1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33 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5C9E436-9AC7-42A6-A33C-62022598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9" y="3945928"/>
                <a:ext cx="3403078" cy="1375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224</Words>
  <Application>Microsoft Office PowerPoint</Application>
  <PresentationFormat>宽屏</PresentationFormat>
  <Paragraphs>93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等距更纱黑体 T SC</vt:lpstr>
      <vt:lpstr>等线</vt:lpstr>
      <vt:lpstr>等线 Light</vt:lpstr>
      <vt:lpstr>Arial</vt:lpstr>
      <vt:lpstr>Cambria Math</vt:lpstr>
      <vt:lpstr>Office 主题​​</vt:lpstr>
      <vt:lpstr>用椭圆和函数方法解决操场规划问题</vt:lpstr>
      <vt:lpstr>PowerPoint 演示文稿</vt:lpstr>
      <vt:lpstr>一、提出问题</vt:lpstr>
      <vt:lpstr>二、假设</vt:lpstr>
      <vt:lpstr>三、建立模型</vt:lpstr>
      <vt:lpstr>（二）问题分析</vt:lpstr>
      <vt:lpstr>A、两侧的图形均为半圆形</vt:lpstr>
      <vt:lpstr>B、两侧的图形均为半椭圆形</vt:lpstr>
      <vt:lpstr>PowerPoint 演示文稿</vt:lpstr>
      <vt:lpstr>PowerPoint 演示文稿</vt:lpstr>
      <vt:lpstr>PowerPoint 演示文稿</vt:lpstr>
      <vt:lpstr>PowerPoint 演示文稿</vt:lpstr>
      <vt:lpstr>四、结论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用椭圆和函数方法解决操场规划问题</dc:title>
  <dc:creator>浩翔 孙</dc:creator>
  <cp:lastModifiedBy>浩翔 孙</cp:lastModifiedBy>
  <cp:revision>10</cp:revision>
  <dcterms:created xsi:type="dcterms:W3CDTF">2019-03-31T00:36:47Z</dcterms:created>
  <dcterms:modified xsi:type="dcterms:W3CDTF">2019-03-31T01:57:20Z</dcterms:modified>
</cp:coreProperties>
</file>