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8" r:id="rId4"/>
    <p:sldId id="263" r:id="rId5"/>
    <p:sldId id="286" r:id="rId6"/>
    <p:sldId id="288" r:id="rId7"/>
    <p:sldId id="291" r:id="rId8"/>
    <p:sldId id="295" r:id="rId9"/>
    <p:sldId id="294" r:id="rId10"/>
    <p:sldId id="279" r:id="rId11"/>
    <p:sldId id="264" r:id="rId12"/>
    <p:sldId id="266" r:id="rId13"/>
    <p:sldId id="317" r:id="rId14"/>
    <p:sldId id="309" r:id="rId15"/>
    <p:sldId id="297" r:id="rId16"/>
    <p:sldId id="262" r:id="rId17"/>
    <p:sldId id="303" r:id="rId18"/>
    <p:sldId id="272" r:id="rId19"/>
    <p:sldId id="304" r:id="rId20"/>
    <p:sldId id="305" r:id="rId21"/>
    <p:sldId id="316" r:id="rId22"/>
    <p:sldId id="310" r:id="rId23"/>
    <p:sldId id="267" r:id="rId24"/>
    <p:sldId id="312" r:id="rId25"/>
    <p:sldId id="315" r:id="rId26"/>
    <p:sldId id="314" r:id="rId27"/>
    <p:sldId id="281" r:id="rId28"/>
    <p:sldId id="268" r:id="rId29"/>
    <p:sldId id="282" r:id="rId30"/>
    <p:sldId id="283" r:id="rId31"/>
    <p:sldId id="269" r:id="rId32"/>
    <p:sldId id="274" r:id="rId33"/>
    <p:sldId id="270" r:id="rId34"/>
    <p:sldId id="278" r:id="rId35"/>
    <p:sldId id="280"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0" autoAdjust="0"/>
    <p:restoredTop sz="59364" autoAdjust="0"/>
  </p:normalViewPr>
  <p:slideViewPr>
    <p:cSldViewPr>
      <p:cViewPr varScale="1">
        <p:scale>
          <a:sx n="77" d="100"/>
          <a:sy n="77"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DD46B1-5B65-4BCC-A95C-F91AAA27E618}" type="datetimeFigureOut">
              <a:rPr kumimoji="1" lang="ja-JP" altLang="en-US" smtClean="0"/>
              <a:t>2013/7/23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61A98-2FF3-444A-976E-6856CB6AFA95}" type="slidenum">
              <a:rPr kumimoji="1" lang="ja-JP" altLang="en-US" smtClean="0"/>
              <a:t>‹#›</a:t>
            </a:fld>
            <a:endParaRPr kumimoji="1" lang="ja-JP" altLang="en-US"/>
          </a:p>
        </p:txBody>
      </p:sp>
    </p:spTree>
    <p:extLst>
      <p:ext uri="{BB962C8B-B14F-4D97-AF65-F5344CB8AC3E}">
        <p14:creationId xmlns:p14="http://schemas.microsoft.com/office/powerpoint/2010/main" val="30315203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a:t>
            </a:r>
            <a:r>
              <a:rPr kumimoji="1" lang="ja-JP" altLang="en-US" smtClean="0"/>
              <a:t>題目で発表</a:t>
            </a:r>
            <a:r>
              <a:rPr kumimoji="1" lang="ja-JP" altLang="en-US" dirty="0" smtClean="0"/>
              <a:t>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a:t>
            </a:fld>
            <a:endParaRPr kumimoji="1" lang="ja-JP" altLang="en-US"/>
          </a:p>
        </p:txBody>
      </p:sp>
    </p:spTree>
    <p:extLst>
      <p:ext uri="{BB962C8B-B14F-4D97-AF65-F5344CB8AC3E}">
        <p14:creationId xmlns:p14="http://schemas.microsoft.com/office/powerpoint/2010/main" val="327375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より効率的な方法として計画的探索を説明します。</a:t>
            </a:r>
            <a:endParaRPr kumimoji="1" lang="en-US" altLang="ja-JP" dirty="0" smtClean="0"/>
          </a:p>
          <a:p>
            <a:r>
              <a:rPr kumimoji="1" lang="ja-JP" altLang="en-US" dirty="0" smtClean="0"/>
              <a:t>人間が考える方法と近い考え方で探索します。</a:t>
            </a:r>
            <a:endParaRPr kumimoji="1" lang="en-US" altLang="ja-JP" dirty="0" smtClean="0"/>
          </a:p>
          <a:p>
            <a:r>
              <a:rPr kumimoji="1" lang="ja-JP" altLang="en-US" dirty="0" smtClean="0"/>
              <a:t>まず、黄色い車を右の出口に移動させるには、紫の車が邪魔なので、この車を上か下に移動させる必要があると考えます。</a:t>
            </a:r>
            <a:endParaRPr kumimoji="1" lang="en-US" altLang="ja-JP" dirty="0" smtClean="0"/>
          </a:p>
          <a:p>
            <a:r>
              <a:rPr kumimoji="1" lang="ja-JP" altLang="en-US" dirty="0" smtClean="0"/>
              <a:t>上に動かすには、この二台の赤い車を移動させる、下に動かしには下のこの赤い車を動かす必要があるとわかります。</a:t>
            </a:r>
            <a:endParaRPr kumimoji="1" lang="en-US" altLang="ja-JP" dirty="0" smtClean="0"/>
          </a:p>
          <a:p>
            <a:r>
              <a:rPr kumimoji="1" lang="ja-JP" altLang="en-US" dirty="0" smtClean="0"/>
              <a:t>上の赤い車を動かすには紫の車を移動する必要がありますが、下の赤い車はこの状態で動かすことが可能です。</a:t>
            </a:r>
            <a:endParaRPr kumimoji="1" lang="en-US" altLang="ja-JP" dirty="0" smtClean="0"/>
          </a:p>
          <a:p>
            <a:r>
              <a:rPr kumimoji="1" lang="ja-JP" altLang="en-US" dirty="0" smtClean="0"/>
              <a:t>なので、この赤い車を動かして、紫の車が動かせて、目標の車が脱出できるという風に考えます。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10</a:t>
            </a:fld>
            <a:endParaRPr kumimoji="1" lang="ja-JP" altLang="en-US"/>
          </a:p>
        </p:txBody>
      </p:sp>
    </p:spTree>
    <p:extLst>
      <p:ext uri="{BB962C8B-B14F-4D97-AF65-F5344CB8AC3E}">
        <p14:creationId xmlns:p14="http://schemas.microsoft.com/office/powerpoint/2010/main" val="2667286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a:t>
            </a:r>
          </a:p>
          <a:p>
            <a:r>
              <a:rPr kumimoji="1" lang="ja-JP" altLang="en-US" dirty="0" smtClean="0"/>
              <a:t>プログラムの説明をします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11</a:t>
            </a:fld>
            <a:endParaRPr kumimoji="1" lang="ja-JP" altLang="en-US"/>
          </a:p>
        </p:txBody>
      </p:sp>
    </p:spTree>
    <p:extLst>
      <p:ext uri="{BB962C8B-B14F-4D97-AF65-F5344CB8AC3E}">
        <p14:creationId xmlns:p14="http://schemas.microsoft.com/office/powerpoint/2010/main" val="2851324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前提として、マスは下のような番号で表現します。</a:t>
            </a:r>
            <a:endParaRPr kumimoji="1" lang="en-US" altLang="ja-JP" dirty="0" smtClean="0"/>
          </a:p>
          <a:p>
            <a:r>
              <a:rPr kumimoji="1" lang="ja-JP" altLang="en-US" dirty="0" smtClean="0"/>
              <a:t>一回の移動で</a:t>
            </a:r>
            <a:r>
              <a:rPr kumimoji="1" lang="en-US" altLang="ja-JP" dirty="0" smtClean="0"/>
              <a:t>1</a:t>
            </a:r>
            <a:r>
              <a:rPr kumimoji="1" lang="ja-JP" altLang="en-US" dirty="0" smtClean="0"/>
              <a:t>マス移動できます。</a:t>
            </a:r>
            <a:endParaRPr kumimoji="1" lang="en-US" altLang="ja-JP" dirty="0" smtClean="0"/>
          </a:p>
          <a:p>
            <a:r>
              <a:rPr kumimoji="1" lang="ja-JP" altLang="en-US" dirty="0" smtClean="0"/>
              <a:t>状態は、車の位置のリストで表します。車の位置は、何番と何番のマスの間を占拠しているかということで、このように表します。</a:t>
            </a:r>
            <a:endParaRPr kumimoji="1" lang="en-US" altLang="ja-JP" dirty="0" smtClean="0"/>
          </a:p>
          <a:p>
            <a:r>
              <a:rPr kumimoji="1" lang="ja-JP" altLang="en-US" dirty="0" smtClean="0"/>
              <a:t>脱出目標の車の情報は状態のリストの先頭に入っています。</a:t>
            </a:r>
            <a:endParaRPr kumimoji="1" lang="en-US" altLang="ja-JP" dirty="0" smtClean="0"/>
          </a:p>
          <a:p>
            <a:r>
              <a:rPr kumimoji="1" lang="en-US" altLang="ja-JP" dirty="0" smtClean="0"/>
              <a:t>6:42</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12</a:t>
            </a:fld>
            <a:endParaRPr kumimoji="1" lang="ja-JP" altLang="en-US"/>
          </a:p>
        </p:txBody>
      </p:sp>
    </p:spTree>
    <p:extLst>
      <p:ext uri="{BB962C8B-B14F-4D97-AF65-F5344CB8AC3E}">
        <p14:creationId xmlns:p14="http://schemas.microsoft.com/office/powerpoint/2010/main" val="2773128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今回解くのは、この問題です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13</a:t>
            </a:fld>
            <a:endParaRPr kumimoji="1" lang="ja-JP" altLang="en-US"/>
          </a:p>
        </p:txBody>
      </p:sp>
    </p:spTree>
    <p:extLst>
      <p:ext uri="{BB962C8B-B14F-4D97-AF65-F5344CB8AC3E}">
        <p14:creationId xmlns:p14="http://schemas.microsoft.com/office/powerpoint/2010/main" val="2003052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その他のデータタイプはこのようになっています。</a:t>
            </a:r>
            <a:endParaRPr kumimoji="1" lang="en-US" altLang="ja-JP" dirty="0" smtClean="0"/>
          </a:p>
          <a:p>
            <a:r>
              <a:rPr kumimoji="1" lang="ja-JP" altLang="en-US" dirty="0" smtClean="0"/>
              <a:t>ビークルは、車の番号で、グリッドに入っている車の順番に対応しています。</a:t>
            </a:r>
            <a:endParaRPr kumimoji="1" lang="en-US" altLang="ja-JP" dirty="0" smtClean="0"/>
          </a:p>
          <a:p>
            <a:r>
              <a:rPr kumimoji="1" lang="ja-JP" altLang="en-US" dirty="0" smtClean="0"/>
              <a:t>ムーブは何番の車が何番のマスに移動するかで、パスはその状態に至るまで、どのような行動をしてきたかを表します。</a:t>
            </a:r>
            <a:endParaRPr kumimoji="1" lang="en-US" altLang="ja-JP" dirty="0" smtClean="0"/>
          </a:p>
          <a:p>
            <a:r>
              <a:rPr kumimoji="1" lang="ja-JP" altLang="en-US" dirty="0" smtClean="0"/>
              <a:t>フロンティアは探索待ちのパスです</a:t>
            </a:r>
            <a:endParaRPr kumimoji="1" lang="en-US" altLang="ja-JP" dirty="0" smtClean="0"/>
          </a:p>
          <a:p>
            <a:r>
              <a:rPr kumimoji="1" lang="ja-JP" altLang="en-US" dirty="0" smtClean="0"/>
              <a:t>６：３０</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14</a:t>
            </a:fld>
            <a:endParaRPr kumimoji="1" lang="ja-JP" altLang="en-US"/>
          </a:p>
        </p:txBody>
      </p:sp>
    </p:spTree>
    <p:extLst>
      <p:ext uri="{BB962C8B-B14F-4D97-AF65-F5344CB8AC3E}">
        <p14:creationId xmlns:p14="http://schemas.microsoft.com/office/powerpoint/2010/main" val="3023590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accent3"/>
                </a:solidFill>
                <a:latin typeface="Consolas" pitchFamily="49" charset="0"/>
                <a:cs typeface="Consolas" pitchFamily="49" charset="0"/>
              </a:rPr>
              <a:t>探索済みの状態リスト</a:t>
            </a:r>
            <a:r>
              <a:rPr kumimoji="1" lang="ja-JP" altLang="en-US" dirty="0" smtClean="0">
                <a:solidFill>
                  <a:schemeClr val="tx1"/>
                </a:solidFill>
                <a:latin typeface="+mn-lt"/>
                <a:cs typeface="+mn-cs"/>
              </a:rPr>
              <a:t>　と　</a:t>
            </a:r>
            <a:r>
              <a:rPr lang="ja-JP" altLang="en-US" dirty="0" smtClean="0">
                <a:solidFill>
                  <a:schemeClr val="accent3"/>
                </a:solidFill>
                <a:latin typeface="Consolas" pitchFamily="49" charset="0"/>
                <a:cs typeface="Consolas" pitchFamily="49" charset="0"/>
              </a:rPr>
              <a:t>探索待ちリスト　を入力して、正解状態までの動きのリストを出力します</a:t>
            </a:r>
            <a:endParaRPr lang="en-US" altLang="ja-JP" dirty="0" smtClean="0">
              <a:solidFill>
                <a:schemeClr val="accent3"/>
              </a:solidFill>
              <a:latin typeface="Consolas" pitchFamily="49" charset="0"/>
              <a:cs typeface="Consolas"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accent3"/>
                </a:solidFill>
                <a:latin typeface="Consolas" pitchFamily="49" charset="0"/>
                <a:cs typeface="Consolas" pitchFamily="49" charset="0"/>
              </a:rPr>
              <a:t>探索中の状態が、パズルが解けている状態ならそこに至るまでの動きのリストを出力します。</a:t>
            </a:r>
            <a:endParaRPr lang="en-US" altLang="ja-JP" dirty="0" smtClean="0">
              <a:solidFill>
                <a:schemeClr val="accent3"/>
              </a:solidFill>
              <a:latin typeface="Consolas" pitchFamily="49" charset="0"/>
              <a:cs typeface="Consolas"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accent3"/>
                </a:solidFill>
                <a:latin typeface="Consolas" pitchFamily="49" charset="0"/>
                <a:cs typeface="Consolas" pitchFamily="49" charset="0"/>
              </a:rPr>
              <a:t>探索済みの状態なら、何もせずに次の探索待ちの状態を探索します。</a:t>
            </a:r>
            <a:endParaRPr lang="en-US" altLang="ja-JP" dirty="0" smtClean="0">
              <a:solidFill>
                <a:schemeClr val="accent3"/>
              </a:solidFill>
              <a:latin typeface="Consolas" pitchFamily="49" charset="0"/>
              <a:cs typeface="Consolas"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accent3"/>
                </a:solidFill>
              </a:rPr>
              <a:t>それ以外なら、探索中の状態で実行可能な動きと、それによって遷移可能な状態を探索待ちリストの後ろに加えます。</a:t>
            </a:r>
            <a:endParaRPr lang="en-US" altLang="ja-JP" dirty="0" smtClean="0">
              <a:solidFill>
                <a:schemeClr val="accent3"/>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chemeClr val="accent3"/>
                </a:solidFill>
              </a:rPr>
              <a:t>ムーブスは状態</a:t>
            </a:r>
            <a:r>
              <a:rPr lang="en-US" altLang="ja-JP" dirty="0" smtClean="0">
                <a:solidFill>
                  <a:schemeClr val="accent3"/>
                </a:solidFill>
              </a:rPr>
              <a:t>q</a:t>
            </a:r>
            <a:r>
              <a:rPr lang="en-US" altLang="ja-JP" baseline="0" dirty="0" smtClean="0">
                <a:solidFill>
                  <a:schemeClr val="accent3"/>
                </a:solidFill>
              </a:rPr>
              <a:t> </a:t>
            </a:r>
            <a:r>
              <a:rPr lang="ja-JP" altLang="en-US" baseline="0" dirty="0" smtClean="0">
                <a:solidFill>
                  <a:schemeClr val="accent3"/>
                </a:solidFill>
              </a:rPr>
              <a:t>で実行可能な動きのリストを出力し、ムーブは状態 </a:t>
            </a:r>
            <a:r>
              <a:rPr lang="en-US" altLang="ja-JP" baseline="0" dirty="0" smtClean="0">
                <a:solidFill>
                  <a:schemeClr val="accent3"/>
                </a:solidFill>
              </a:rPr>
              <a:t>q </a:t>
            </a:r>
            <a:r>
              <a:rPr lang="ja-JP" altLang="en-US" baseline="0" dirty="0" smtClean="0">
                <a:solidFill>
                  <a:schemeClr val="accent3"/>
                </a:solidFill>
              </a:rPr>
              <a:t>で </a:t>
            </a:r>
            <a:r>
              <a:rPr lang="en-US" altLang="ja-JP" baseline="0" dirty="0" smtClean="0">
                <a:solidFill>
                  <a:schemeClr val="accent3"/>
                </a:solidFill>
              </a:rPr>
              <a:t>Move</a:t>
            </a:r>
            <a:r>
              <a:rPr lang="ja-JP" altLang="en-US" baseline="0" dirty="0" smtClean="0">
                <a:solidFill>
                  <a:schemeClr val="accent3"/>
                </a:solidFill>
              </a:rPr>
              <a:t> </a:t>
            </a:r>
            <a:r>
              <a:rPr lang="en-US" altLang="ja-JP" baseline="0" dirty="0" smtClean="0">
                <a:solidFill>
                  <a:schemeClr val="accent3"/>
                </a:solidFill>
              </a:rPr>
              <a:t>m </a:t>
            </a:r>
            <a:r>
              <a:rPr lang="ja-JP" altLang="en-US" baseline="0" dirty="0" smtClean="0">
                <a:solidFill>
                  <a:schemeClr val="accent3"/>
                </a:solidFill>
              </a:rPr>
              <a:t>を実行した際の状態を返します。</a:t>
            </a:r>
            <a:endParaRPr lang="ja-JP" altLang="en-US" dirty="0" smtClean="0">
              <a:solidFill>
                <a:schemeClr val="accent3"/>
              </a:solidFill>
            </a:endParaRPr>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15</a:t>
            </a:fld>
            <a:endParaRPr kumimoji="1" lang="ja-JP" altLang="en-US"/>
          </a:p>
        </p:txBody>
      </p:sp>
    </p:spTree>
    <p:extLst>
      <p:ext uri="{BB962C8B-B14F-4D97-AF65-F5344CB8AC3E}">
        <p14:creationId xmlns:p14="http://schemas.microsoft.com/office/powerpoint/2010/main" val="1415114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深さ優先探索は先ほど説明した幅優先探索のプログラムの中で、赤い部分の</a:t>
            </a:r>
            <a:r>
              <a:rPr lang="en-US" altLang="ja-JP" sz="1200" dirty="0" err="1" smtClean="0">
                <a:latin typeface="Consolas" pitchFamily="49" charset="0"/>
                <a:cs typeface="Consolas" pitchFamily="49" charset="0"/>
              </a:rPr>
              <a:t>ps</a:t>
            </a:r>
            <a:r>
              <a:rPr lang="en-US" altLang="ja-JP" sz="1200" dirty="0" smtClean="0">
                <a:latin typeface="Consolas" pitchFamily="49" charset="0"/>
                <a:cs typeface="Consolas" pitchFamily="49" charset="0"/>
              </a:rPr>
              <a:t> </a:t>
            </a:r>
            <a:r>
              <a:rPr lang="ja-JP" altLang="en-US" sz="1200" dirty="0" smtClean="0">
                <a:latin typeface="Consolas" pitchFamily="49" charset="0"/>
                <a:cs typeface="Consolas" pitchFamily="49" charset="0"/>
              </a:rPr>
              <a:t>と</a:t>
            </a:r>
            <a:r>
              <a:rPr lang="en-US" altLang="ja-JP" sz="1200" dirty="0" smtClean="0">
                <a:latin typeface="Consolas" pitchFamily="49" charset="0"/>
                <a:cs typeface="Consolas" pitchFamily="49" charset="0"/>
              </a:rPr>
              <a:t> </a:t>
            </a:r>
            <a:r>
              <a:rPr lang="en-US" altLang="ja-JP" sz="1200" dirty="0" err="1" smtClean="0">
                <a:latin typeface="Consolas" pitchFamily="49" charset="0"/>
                <a:cs typeface="Consolas" pitchFamily="49" charset="0"/>
              </a:rPr>
              <a:t>succs</a:t>
            </a:r>
            <a:r>
              <a:rPr lang="en-US" altLang="ja-JP" sz="1200" dirty="0" smtClean="0">
                <a:latin typeface="Consolas" pitchFamily="49" charset="0"/>
                <a:cs typeface="Consolas" pitchFamily="49" charset="0"/>
              </a:rPr>
              <a:t> p</a:t>
            </a:r>
            <a:r>
              <a:rPr lang="ja-JP" altLang="en-US" sz="1200" dirty="0" smtClean="0">
                <a:latin typeface="Consolas" pitchFamily="49" charset="0"/>
                <a:cs typeface="Consolas" pitchFamily="49" charset="0"/>
              </a:rPr>
              <a:t>を入れ替えて、スタックの役割をするよう変更します。</a:t>
            </a:r>
            <a:endParaRPr lang="en-US" altLang="ja-JP" sz="1200" dirty="0" smtClean="0">
              <a:latin typeface="Consolas" pitchFamily="49" charset="0"/>
              <a:cs typeface="Consolas" pitchFamily="49" charset="0"/>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16</a:t>
            </a:fld>
            <a:endParaRPr kumimoji="1" lang="ja-JP" altLang="en-US"/>
          </a:p>
        </p:txBody>
      </p:sp>
    </p:spTree>
    <p:extLst>
      <p:ext uri="{BB962C8B-B14F-4D97-AF65-F5344CB8AC3E}">
        <p14:creationId xmlns:p14="http://schemas.microsoft.com/office/powerpoint/2010/main" val="3487983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幅優先探索に戻りますが、このプログラムは、この赤い部分が原因で実行時間が遅くなります。</a:t>
            </a:r>
            <a:endParaRPr kumimoji="1" lang="en-US" altLang="ja-JP" dirty="0" smtClean="0"/>
          </a:p>
          <a:p>
            <a:r>
              <a:rPr kumimoji="1" lang="en-US" altLang="ja-JP" dirty="0" smtClean="0"/>
              <a:t>++ </a:t>
            </a:r>
            <a:r>
              <a:rPr kumimoji="1" lang="ja-JP" altLang="en-US" dirty="0" smtClean="0"/>
              <a:t>は左の引数に比例して実行時間がおそくなるので、この左の引数、探索待ちリストが大きくなるほど時間がかかります。</a:t>
            </a:r>
            <a:endParaRPr kumimoji="1" lang="en-US" altLang="ja-JP" dirty="0" smtClean="0"/>
          </a:p>
          <a:p>
            <a:r>
              <a:rPr kumimoji="1" lang="ja-JP" altLang="en-US" dirty="0" smtClean="0"/>
              <a:t>このプログラムを次のように変更します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17</a:t>
            </a:fld>
            <a:endParaRPr kumimoji="1" lang="ja-JP" altLang="en-US"/>
          </a:p>
        </p:txBody>
      </p:sp>
    </p:spTree>
    <p:extLst>
      <p:ext uri="{BB962C8B-B14F-4D97-AF65-F5344CB8AC3E}">
        <p14:creationId xmlns:p14="http://schemas.microsoft.com/office/powerpoint/2010/main" val="716168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赤い部分が主な変更点です。</a:t>
            </a:r>
            <a:endParaRPr kumimoji="1" lang="en-US" altLang="ja-JP" dirty="0" smtClean="0"/>
          </a:p>
          <a:p>
            <a:r>
              <a:rPr kumimoji="1" lang="ja-JP" altLang="en-US" dirty="0" smtClean="0"/>
              <a:t>探索中の状態の次の階層の探索待ちの状態をもう一つのリストにとっておき、その階層の全ての状態の探索を終了したら取っておいたものを探索待ちリストにいれます。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18</a:t>
            </a:fld>
            <a:endParaRPr kumimoji="1" lang="ja-JP" altLang="en-US"/>
          </a:p>
        </p:txBody>
      </p:sp>
    </p:spTree>
    <p:extLst>
      <p:ext uri="{BB962C8B-B14F-4D97-AF65-F5344CB8AC3E}">
        <p14:creationId xmlns:p14="http://schemas.microsoft.com/office/powerpoint/2010/main" val="223094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次に、計画的探索を説明します。</a:t>
            </a:r>
            <a:endParaRPr kumimoji="1" lang="en-US" altLang="ja-JP" dirty="0" smtClean="0"/>
          </a:p>
          <a:p>
            <a:r>
              <a:rPr kumimoji="1" lang="ja-JP" altLang="en-US" dirty="0" smtClean="0"/>
              <a:t>新たに</a:t>
            </a:r>
            <a:r>
              <a:rPr kumimoji="1" lang="en-US" altLang="ja-JP" dirty="0" smtClean="0"/>
              <a:t>3</a:t>
            </a:r>
            <a:r>
              <a:rPr kumimoji="1" lang="ja-JP" altLang="en-US" dirty="0" err="1" smtClean="0"/>
              <a:t>つの</a:t>
            </a:r>
            <a:r>
              <a:rPr kumimoji="1" lang="ja-JP" altLang="en-US" dirty="0" smtClean="0"/>
              <a:t>データタイプを使用します。総当たり法との違いは、</a:t>
            </a:r>
            <a:r>
              <a:rPr kumimoji="1" lang="en-US" altLang="ja-JP" dirty="0" err="1" smtClean="0"/>
              <a:t>apath</a:t>
            </a:r>
            <a:r>
              <a:rPr kumimoji="1" lang="en-US" altLang="ja-JP" dirty="0" smtClean="0"/>
              <a:t> </a:t>
            </a:r>
            <a:r>
              <a:rPr kumimoji="1" lang="ja-JP" altLang="en-US" dirty="0" smtClean="0"/>
              <a:t>に</a:t>
            </a:r>
            <a:r>
              <a:rPr kumimoji="1" lang="en-US" altLang="ja-JP" dirty="0" err="1" smtClean="0"/>
              <a:t>paln</a:t>
            </a:r>
            <a:r>
              <a:rPr kumimoji="1" lang="en-US" altLang="ja-JP" dirty="0" smtClean="0"/>
              <a:t> </a:t>
            </a:r>
            <a:r>
              <a:rPr kumimoji="1" lang="ja-JP" altLang="en-US" dirty="0" smtClean="0"/>
              <a:t>というムーブのリストがあることです。</a:t>
            </a:r>
            <a:endParaRPr kumimoji="1" lang="en-US" altLang="ja-JP" dirty="0" smtClean="0"/>
          </a:p>
          <a:p>
            <a:r>
              <a:rPr kumimoji="1" lang="en-US" altLang="ja-JP" dirty="0" err="1" smtClean="0"/>
              <a:t>apath</a:t>
            </a:r>
            <a:r>
              <a:rPr kumimoji="1" lang="ja-JP" altLang="en-US" dirty="0" smtClean="0"/>
              <a:t>は、この状態に至るまでの行動に加え、この状態からゴールの状態までにすべき行動を持ちます。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22</a:t>
            </a:fld>
            <a:endParaRPr kumimoji="1" lang="ja-JP" altLang="en-US"/>
          </a:p>
        </p:txBody>
      </p:sp>
    </p:spTree>
    <p:extLst>
      <p:ext uri="{BB962C8B-B14F-4D97-AF65-F5344CB8AC3E}">
        <p14:creationId xmlns:p14="http://schemas.microsoft.com/office/powerpoint/2010/main" val="253133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今回説明するのは、ラッシュアワーパズルを解くアルゴリズムです。</a:t>
            </a:r>
            <a:endParaRPr kumimoji="1" lang="en-US" altLang="ja-JP" dirty="0" smtClean="0"/>
          </a:p>
          <a:p>
            <a:r>
              <a:rPr kumimoji="1" lang="ja-JP" altLang="en-US" dirty="0" smtClean="0"/>
              <a:t>総当たり探索と、それよりも効率的な方法として考案された計画的探索の概要と実装を説明します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a:t>
            </a:fld>
            <a:endParaRPr kumimoji="1" lang="ja-JP" altLang="en-US"/>
          </a:p>
        </p:txBody>
      </p:sp>
    </p:spTree>
    <p:extLst>
      <p:ext uri="{BB962C8B-B14F-4D97-AF65-F5344CB8AC3E}">
        <p14:creationId xmlns:p14="http://schemas.microsoft.com/office/powerpoint/2010/main" val="440535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総当たり法と大きく違うのは</a:t>
            </a:r>
            <a:r>
              <a:rPr kumimoji="1" lang="en-US" altLang="ja-JP" dirty="0" smtClean="0"/>
              <a:t>@@</a:t>
            </a:r>
          </a:p>
          <a:p>
            <a:r>
              <a:rPr kumimoji="1" lang="ja-JP" altLang="en-US" dirty="0" smtClean="0"/>
              <a:t>ここで、</a:t>
            </a:r>
            <a:endParaRPr kumimoji="1" lang="en-US" altLang="ja-JP" dirty="0" smtClean="0"/>
          </a:p>
          <a:p>
            <a:r>
              <a:rPr kumimoji="1" lang="en-US" altLang="ja-JP" dirty="0" err="1" smtClean="0"/>
              <a:t>asuccs</a:t>
            </a:r>
            <a:r>
              <a:rPr kumimoji="1" lang="en-US" altLang="ja-JP" dirty="0" smtClean="0"/>
              <a:t> </a:t>
            </a:r>
            <a:r>
              <a:rPr kumimoji="1" lang="ja-JP" altLang="en-US" dirty="0" smtClean="0"/>
              <a:t>は主に</a:t>
            </a:r>
            <a:r>
              <a:rPr lang="en-US" altLang="ja-JP" dirty="0" err="1" smtClean="0">
                <a:latin typeface="Consolas" pitchFamily="49" charset="0"/>
                <a:cs typeface="Consolas" pitchFamily="49" charset="0"/>
              </a:rPr>
              <a:t>newplans</a:t>
            </a:r>
            <a:r>
              <a:rPr lang="en-US" altLang="ja-JP" dirty="0" smtClean="0">
                <a:latin typeface="Consolas" pitchFamily="49" charset="0"/>
                <a:cs typeface="Consolas" pitchFamily="49" charset="0"/>
              </a:rPr>
              <a:t> </a:t>
            </a:r>
            <a:r>
              <a:rPr lang="ja-JP" altLang="en-US" dirty="0" smtClean="0">
                <a:latin typeface="Consolas" pitchFamily="49" charset="0"/>
                <a:cs typeface="Consolas" pitchFamily="49" charset="0"/>
              </a:rPr>
              <a:t>で作った計画を出力し、</a:t>
            </a:r>
            <a:r>
              <a:rPr lang="en-US" altLang="ja-JP" dirty="0" err="1" smtClean="0">
                <a:latin typeface="Consolas" pitchFamily="49" charset="0"/>
                <a:cs typeface="Consolas" pitchFamily="49" charset="0"/>
              </a:rPr>
              <a:t>bsuccs</a:t>
            </a:r>
            <a:r>
              <a:rPr lang="en-US" altLang="ja-JP" baseline="0" dirty="0" smtClean="0">
                <a:latin typeface="Consolas" pitchFamily="49" charset="0"/>
                <a:cs typeface="Consolas" pitchFamily="49" charset="0"/>
              </a:rPr>
              <a:t> </a:t>
            </a:r>
            <a:r>
              <a:rPr lang="ja-JP" altLang="en-US" baseline="0" dirty="0" smtClean="0">
                <a:latin typeface="Consolas" pitchFamily="49" charset="0"/>
                <a:cs typeface="Consolas" pitchFamily="49" charset="0"/>
              </a:rPr>
              <a:t>は足りない分を補足します。</a:t>
            </a:r>
            <a:endParaRPr lang="en-US" altLang="ja-JP" baseline="0" dirty="0" smtClean="0">
              <a:latin typeface="Consolas" pitchFamily="49" charset="0"/>
              <a:cs typeface="Consolas" pitchFamily="49" charset="0"/>
            </a:endParaRPr>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23</a:t>
            </a:fld>
            <a:endParaRPr kumimoji="1" lang="ja-JP" altLang="en-US"/>
          </a:p>
        </p:txBody>
      </p:sp>
    </p:spTree>
    <p:extLst>
      <p:ext uri="{BB962C8B-B14F-4D97-AF65-F5344CB8AC3E}">
        <p14:creationId xmlns:p14="http://schemas.microsoft.com/office/powerpoint/2010/main" val="1817578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smtClean="0">
                <a:latin typeface="Consolas" pitchFamily="49" charset="0"/>
                <a:cs typeface="Consolas" pitchFamily="49" charset="0"/>
              </a:rPr>
              <a:t>newplans</a:t>
            </a:r>
            <a:r>
              <a:rPr lang="ja-JP" altLang="en-US" dirty="0" smtClean="0">
                <a:latin typeface="Consolas" pitchFamily="49" charset="0"/>
                <a:cs typeface="Consolas" pitchFamily="49" charset="0"/>
              </a:rPr>
              <a:t>は、現在の状態から、目的の行動　</a:t>
            </a:r>
            <a:r>
              <a:rPr lang="en-US" altLang="ja-JP" dirty="0" smtClean="0">
                <a:latin typeface="Consolas" pitchFamily="49" charset="0"/>
                <a:cs typeface="Consolas" pitchFamily="49" charset="0"/>
              </a:rPr>
              <a:t>m</a:t>
            </a:r>
            <a:r>
              <a:rPr lang="ja-JP" altLang="en-US" dirty="0" smtClean="0">
                <a:latin typeface="Consolas" pitchFamily="49" charset="0"/>
                <a:cs typeface="Consolas" pitchFamily="49" charset="0"/>
              </a:rPr>
              <a:t>　を実行するために必要な行動を作成します。</a:t>
            </a:r>
            <a:endParaRPr kumimoji="1" lang="en-US" altLang="ja-JP" dirty="0" smtClean="0"/>
          </a:p>
          <a:p>
            <a:r>
              <a:rPr kumimoji="1" lang="ja-JP" altLang="en-US" dirty="0" smtClean="0"/>
              <a:t>始めてこの関数が実行されるときは、入力に </a:t>
            </a:r>
            <a:r>
              <a:rPr kumimoji="1" lang="en-US" altLang="ja-JP" dirty="0" err="1" smtClean="0"/>
              <a:t>goalmoves</a:t>
            </a:r>
            <a:r>
              <a:rPr kumimoji="1" lang="en-US" altLang="ja-JP" baseline="0" dirty="0" smtClean="0"/>
              <a:t> </a:t>
            </a:r>
            <a:r>
              <a:rPr kumimoji="1" lang="ja-JP" altLang="en-US" baseline="0" dirty="0" smtClean="0"/>
              <a:t>作成された目標の車が出口に移動する動きが与えられます。</a:t>
            </a:r>
            <a:endParaRPr kumimoji="1" lang="en-US" altLang="ja-JP" baseline="0" dirty="0" smtClean="0"/>
          </a:p>
          <a:p>
            <a:r>
              <a:rPr kumimoji="1" lang="en-US" altLang="ja-JP" baseline="0" dirty="0" err="1" smtClean="0"/>
              <a:t>premove</a:t>
            </a:r>
            <a:r>
              <a:rPr kumimoji="1" lang="en-US" altLang="ja-JP" baseline="0" dirty="0" smtClean="0"/>
              <a:t> </a:t>
            </a:r>
            <a:r>
              <a:rPr kumimoji="1" lang="ja-JP" altLang="en-US" baseline="0" dirty="0" smtClean="0"/>
              <a:t>でその動きをするためにしなければいけない動きを作成します。車を</a:t>
            </a:r>
            <a:r>
              <a:rPr kumimoji="1" lang="en-US" altLang="ja-JP" baseline="0" dirty="0" smtClean="0"/>
              <a:t>2 </a:t>
            </a:r>
            <a:r>
              <a:rPr kumimoji="1" lang="ja-JP" altLang="en-US" baseline="0" dirty="0" smtClean="0"/>
              <a:t>マス動かすなら</a:t>
            </a:r>
            <a:r>
              <a:rPr kumimoji="1" lang="en-US" altLang="ja-JP" baseline="0" dirty="0" smtClean="0"/>
              <a:t>2</a:t>
            </a:r>
            <a:r>
              <a:rPr kumimoji="1" lang="ja-JP" altLang="en-US" baseline="0" dirty="0" err="1" smtClean="0"/>
              <a:t>つの</a:t>
            </a:r>
            <a:r>
              <a:rPr kumimoji="1" lang="ja-JP" altLang="en-US" baseline="0" dirty="0" smtClean="0"/>
              <a:t>動きが必要となります。</a:t>
            </a:r>
            <a:endParaRPr kumimoji="1" lang="en-US" altLang="ja-JP" baseline="0" dirty="0" smtClean="0"/>
          </a:p>
          <a:p>
            <a:r>
              <a:rPr kumimoji="1" lang="ja-JP" altLang="en-US" baseline="0" dirty="0" smtClean="0"/>
              <a:t>本当は</a:t>
            </a:r>
            <a:r>
              <a:rPr kumimoji="1" lang="en-US" altLang="ja-JP" baseline="0" dirty="0" err="1" smtClean="0"/>
              <a:t>premove</a:t>
            </a:r>
            <a:r>
              <a:rPr kumimoji="1" lang="en-US" altLang="ja-JP" baseline="0" dirty="0" smtClean="0"/>
              <a:t> </a:t>
            </a:r>
            <a:r>
              <a:rPr kumimoji="1" lang="ja-JP" altLang="en-US" baseline="0" dirty="0" smtClean="0"/>
              <a:t>で複数の動きのパターンが出力されるのですが、この発表では簡略化のため省略します。</a:t>
            </a:r>
            <a:endParaRPr kumimoji="1" lang="en-US" altLang="ja-JP" baseline="0" dirty="0" smtClean="0"/>
          </a:p>
          <a:p>
            <a:r>
              <a:rPr kumimoji="1" lang="ja-JP" altLang="en-US" baseline="0" dirty="0" smtClean="0"/>
              <a:t>その動きに必要な動きをさらに作成します。</a:t>
            </a:r>
            <a:endParaRPr kumimoji="1" lang="en-US" altLang="ja-JP" baseline="0" dirty="0" smtClean="0"/>
          </a:p>
          <a:p>
            <a:r>
              <a:rPr kumimoji="1" lang="ja-JP" altLang="en-US" baseline="0" dirty="0" smtClean="0"/>
              <a:t>もし、現在の状態で動かせるものならば、</a:t>
            </a:r>
            <a:r>
              <a:rPr kumimoji="1" lang="en-US" altLang="ja-JP" baseline="0" dirty="0" err="1" smtClean="0"/>
              <a:t>mkplan</a:t>
            </a:r>
            <a:r>
              <a:rPr kumimoji="1" lang="en-US" altLang="ja-JP" baseline="0" dirty="0" smtClean="0"/>
              <a:t> </a:t>
            </a:r>
            <a:r>
              <a:rPr kumimoji="1" lang="ja-JP" altLang="en-US" baseline="0" dirty="0" smtClean="0"/>
              <a:t>の再帰が終了し、この </a:t>
            </a:r>
            <a:r>
              <a:rPr kumimoji="1" lang="en-US" altLang="ja-JP" baseline="0" dirty="0" smtClean="0"/>
              <a:t>Move </a:t>
            </a:r>
            <a:r>
              <a:rPr kumimoji="1" lang="ja-JP" altLang="en-US" baseline="0" dirty="0" smtClean="0"/>
              <a:t>のリストが出力されます。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今の状態にその動き適応します。この作成された</a:t>
            </a:r>
            <a:r>
              <a:rPr kumimoji="1" lang="en-US" altLang="ja-JP" baseline="0" dirty="0" err="1" smtClean="0"/>
              <a:t>apath</a:t>
            </a:r>
            <a:r>
              <a:rPr kumimoji="1" lang="en-US" altLang="ja-JP" baseline="0" dirty="0" smtClean="0"/>
              <a:t> </a:t>
            </a:r>
            <a:r>
              <a:rPr kumimoji="1" lang="ja-JP" altLang="en-US" baseline="0" dirty="0" smtClean="0"/>
              <a:t>が次に </a:t>
            </a:r>
            <a:r>
              <a:rPr kumimoji="1" lang="en-US" altLang="ja-JP" baseline="0" dirty="0" err="1" smtClean="0"/>
              <a:t>psearch</a:t>
            </a:r>
            <a:r>
              <a:rPr kumimoji="1" lang="en-US" altLang="ja-JP" baseline="0" dirty="0" smtClean="0"/>
              <a:t> </a:t>
            </a:r>
            <a:r>
              <a:rPr kumimoji="1" lang="ja-JP" altLang="en-US" baseline="0" dirty="0" smtClean="0"/>
              <a:t>で処理されるときは、今度はこの状態からこの行動をするために</a:t>
            </a:r>
            <a:r>
              <a:rPr lang="ja-JP" altLang="en-US" dirty="0" smtClean="0">
                <a:latin typeface="Consolas" pitchFamily="49" charset="0"/>
                <a:cs typeface="Consolas" pitchFamily="49" charset="0"/>
              </a:rPr>
              <a:t>必要な行動を作成します。</a:t>
            </a:r>
            <a:endParaRPr kumimoji="1" lang="en-US" altLang="ja-JP" dirty="0" smtClean="0"/>
          </a:p>
          <a:p>
            <a:r>
              <a:rPr kumimoji="1" lang="ja-JP" altLang="en-US" baseline="0" dirty="0" smtClean="0"/>
              <a:t>この処理を繰り返します。</a:t>
            </a:r>
            <a:endParaRPr lang="en-US" altLang="ja-JP" dirty="0" smtClean="0">
              <a:latin typeface="Consolas" pitchFamily="49" charset="0"/>
              <a:cs typeface="Consolas" pitchFamily="49" charset="0"/>
            </a:endParaRPr>
          </a:p>
          <a:p>
            <a:r>
              <a:rPr kumimoji="1" lang="ja-JP" altLang="en-US" dirty="0" smtClean="0">
                <a:latin typeface="Consolas" pitchFamily="49" charset="0"/>
                <a:cs typeface="Consolas" pitchFamily="49" charset="0"/>
              </a:rPr>
              <a:t>ただし、作成済みの行動は作成することはできません。</a:t>
            </a:r>
            <a:endParaRPr kumimoji="1" lang="en-US" altLang="ja-JP" dirty="0" smtClean="0"/>
          </a:p>
          <a:p>
            <a:r>
              <a:rPr kumimoji="1" lang="ja-JP" altLang="en-US" dirty="0" smtClean="0"/>
              <a:t>例えば、車</a:t>
            </a:r>
            <a:r>
              <a:rPr kumimoji="1" lang="en-US" altLang="ja-JP" dirty="0" smtClean="0"/>
              <a:t>A </a:t>
            </a:r>
            <a:r>
              <a:rPr kumimoji="1" lang="ja-JP" altLang="en-US" dirty="0" smtClean="0"/>
              <a:t>を</a:t>
            </a:r>
            <a:r>
              <a:rPr kumimoji="1" lang="en-US" altLang="ja-JP" dirty="0" smtClean="0"/>
              <a:t>18 </a:t>
            </a:r>
            <a:r>
              <a:rPr kumimoji="1" lang="ja-JP" altLang="en-US" dirty="0" smtClean="0"/>
              <a:t>のますに移動させるために車</a:t>
            </a:r>
            <a:r>
              <a:rPr kumimoji="1" lang="en-US" altLang="ja-JP" dirty="0" smtClean="0"/>
              <a:t>A </a:t>
            </a:r>
            <a:r>
              <a:rPr kumimoji="1" lang="ja-JP" altLang="en-US" dirty="0" smtClean="0"/>
              <a:t>を</a:t>
            </a:r>
            <a:r>
              <a:rPr kumimoji="1" lang="en-US" altLang="ja-JP" dirty="0" smtClean="0"/>
              <a:t>18 </a:t>
            </a:r>
            <a:r>
              <a:rPr kumimoji="1" lang="ja-JP" altLang="en-US" dirty="0" smtClean="0"/>
              <a:t>のマスに移動させる　という矛盾が生じるためです。</a:t>
            </a:r>
            <a:endParaRPr kumimoji="1" lang="en-US" altLang="ja-JP" dirty="0" smtClean="0"/>
          </a:p>
          <a:p>
            <a:r>
              <a:rPr kumimoji="1" lang="ja-JP" altLang="en-US" dirty="0" smtClean="0"/>
              <a:t>この </a:t>
            </a:r>
            <a:r>
              <a:rPr kumimoji="1" lang="en-US" altLang="ja-JP" dirty="0" smtClean="0"/>
              <a:t>expand </a:t>
            </a:r>
            <a:r>
              <a:rPr kumimoji="1" lang="ja-JP" altLang="en-US" dirty="0" smtClean="0"/>
              <a:t>についてですが</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24</a:t>
            </a:fld>
            <a:endParaRPr kumimoji="1" lang="ja-JP" altLang="en-US"/>
          </a:p>
        </p:txBody>
      </p:sp>
    </p:spTree>
    <p:extLst>
      <p:ext uri="{BB962C8B-B14F-4D97-AF65-F5344CB8AC3E}">
        <p14:creationId xmlns:p14="http://schemas.microsoft.com/office/powerpoint/2010/main" val="891971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 </a:t>
            </a:r>
            <a:r>
              <a:rPr kumimoji="1" lang="ja-JP" altLang="en-US" dirty="0" smtClean="0"/>
              <a:t>マスずつ移動するという制約を維持するためのものです。説明は割愛します。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25</a:t>
            </a:fld>
            <a:endParaRPr kumimoji="1" lang="ja-JP" altLang="en-US"/>
          </a:p>
        </p:txBody>
      </p:sp>
    </p:spTree>
    <p:extLst>
      <p:ext uri="{BB962C8B-B14F-4D97-AF65-F5344CB8AC3E}">
        <p14:creationId xmlns:p14="http://schemas.microsoft.com/office/powerpoint/2010/main" val="324849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bsuccs</a:t>
            </a:r>
            <a:r>
              <a:rPr kumimoji="1" lang="en-US" altLang="ja-JP" dirty="0" smtClean="0"/>
              <a:t> </a:t>
            </a:r>
            <a:r>
              <a:rPr kumimoji="1" lang="ja-JP" altLang="en-US" dirty="0" smtClean="0"/>
              <a:t>は、</a:t>
            </a:r>
            <a:r>
              <a:rPr kumimoji="1" lang="en-US" altLang="ja-JP" dirty="0" err="1" smtClean="0"/>
              <a:t>asuccs</a:t>
            </a:r>
            <a:r>
              <a:rPr kumimoji="1" lang="en-US" altLang="ja-JP" dirty="0" smtClean="0"/>
              <a:t> </a:t>
            </a:r>
            <a:r>
              <a:rPr kumimoji="1" lang="ja-JP" altLang="en-US" dirty="0" smtClean="0"/>
              <a:t>で作成した計画が失敗したときのために、計画とは関係ない動きを実行して状態を変え、違う条件下で計画を作るためのものです。</a:t>
            </a:r>
            <a:endParaRPr kumimoji="1" lang="en-US" altLang="ja-JP" dirty="0" smtClean="0"/>
          </a:p>
          <a:p>
            <a:r>
              <a:rPr kumimoji="1" lang="ja-JP" altLang="en-US" dirty="0" smtClean="0"/>
              <a:t>幅優先探索のときのように、この赤い部分で実行時間がかかるので、</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26</a:t>
            </a:fld>
            <a:endParaRPr kumimoji="1" lang="ja-JP" altLang="en-US"/>
          </a:p>
        </p:txBody>
      </p:sp>
    </p:spTree>
    <p:extLst>
      <p:ext uri="{BB962C8B-B14F-4D97-AF65-F5344CB8AC3E}">
        <p14:creationId xmlns:p14="http://schemas.microsoft.com/office/powerpoint/2010/main" val="3808603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前回と同じようにもう一つのリストを作って改善します。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27</a:t>
            </a:fld>
            <a:endParaRPr kumimoji="1" lang="ja-JP" altLang="en-US"/>
          </a:p>
        </p:txBody>
      </p:sp>
    </p:spTree>
    <p:extLst>
      <p:ext uri="{BB962C8B-B14F-4D97-AF65-F5344CB8AC3E}">
        <p14:creationId xmlns:p14="http://schemas.microsoft.com/office/powerpoint/2010/main" val="880220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28</a:t>
            </a:fld>
            <a:endParaRPr kumimoji="1" lang="ja-JP" altLang="en-US"/>
          </a:p>
        </p:txBody>
      </p:sp>
    </p:spTree>
    <p:extLst>
      <p:ext uri="{BB962C8B-B14F-4D97-AF65-F5344CB8AC3E}">
        <p14:creationId xmlns:p14="http://schemas.microsoft.com/office/powerpoint/2010/main" val="1880293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それぞれこの関数をしようして実行します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29</a:t>
            </a:fld>
            <a:endParaRPr kumimoji="1" lang="ja-JP" altLang="en-US"/>
          </a:p>
        </p:txBody>
      </p:sp>
    </p:spTree>
    <p:extLst>
      <p:ext uri="{BB962C8B-B14F-4D97-AF65-F5344CB8AC3E}">
        <p14:creationId xmlns:p14="http://schemas.microsoft.com/office/powerpoint/2010/main" val="294457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今回解くのは、この問題です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30</a:t>
            </a:fld>
            <a:endParaRPr kumimoji="1" lang="ja-JP" altLang="en-US"/>
          </a:p>
        </p:txBody>
      </p:sp>
    </p:spTree>
    <p:extLst>
      <p:ext uri="{BB962C8B-B14F-4D97-AF65-F5344CB8AC3E}">
        <p14:creationId xmlns:p14="http://schemas.microsoft.com/office/powerpoint/2010/main" val="2003052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baseline="0" dirty="0" smtClean="0">
                <a:solidFill>
                  <a:schemeClr val="tx1"/>
                </a:solidFill>
                <a:latin typeface="+mn-lt"/>
                <a:ea typeface="+mn-ea"/>
                <a:cs typeface="+mn-cs"/>
              </a:rPr>
              <a:t>Pentium 3</a:t>
            </a:r>
            <a:r>
              <a:rPr kumimoji="1" lang="ja-JP" altLang="en-US" sz="1200" b="0" i="0" u="none" strike="noStrike" kern="1200" baseline="0" dirty="0" smtClean="0">
                <a:solidFill>
                  <a:schemeClr val="tx1"/>
                </a:solidFill>
                <a:latin typeface="+mn-lt"/>
                <a:ea typeface="+mn-ea"/>
                <a:cs typeface="+mn-cs"/>
              </a:rPr>
              <a:t>　</a:t>
            </a:r>
            <a:r>
              <a:rPr kumimoji="1" lang="en-US" altLang="ja-JP" sz="1200" b="0" i="0" u="none" strike="noStrike" kern="1200" baseline="0" dirty="0" smtClean="0">
                <a:solidFill>
                  <a:schemeClr val="tx1"/>
                </a:solidFill>
                <a:latin typeface="+mn-lt"/>
                <a:ea typeface="+mn-ea"/>
                <a:cs typeface="+mn-cs"/>
              </a:rPr>
              <a:t>1000MHz computer, using </a:t>
            </a:r>
            <a:r>
              <a:rPr kumimoji="1" lang="en-US" altLang="ja-JP" sz="1200" b="0" i="0" u="none" strike="noStrike" kern="1200" baseline="0" dirty="0" err="1" smtClean="0">
                <a:solidFill>
                  <a:schemeClr val="tx1"/>
                </a:solidFill>
                <a:latin typeface="+mn-lt"/>
                <a:ea typeface="+mn-ea"/>
                <a:cs typeface="+mn-cs"/>
              </a:rPr>
              <a:t>GHCi</a:t>
            </a:r>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著者の</a:t>
            </a:r>
            <a:r>
              <a:rPr kumimoji="1" lang="en-US" altLang="ja-JP" sz="1200" b="0" i="0" u="none" strike="noStrike" kern="1200" baseline="0" dirty="0" smtClean="0">
                <a:solidFill>
                  <a:schemeClr val="tx1"/>
                </a:solidFill>
                <a:latin typeface="+mn-lt"/>
                <a:ea typeface="+mn-ea"/>
                <a:cs typeface="+mn-cs"/>
              </a:rPr>
              <a:t>PC </a:t>
            </a:r>
            <a:r>
              <a:rPr kumimoji="1" lang="ja-JP" altLang="en-US" sz="1200" b="0" i="0" u="none" strike="noStrike" kern="1200" baseline="0" dirty="0" smtClean="0">
                <a:solidFill>
                  <a:schemeClr val="tx1"/>
                </a:solidFill>
                <a:latin typeface="+mn-lt"/>
                <a:ea typeface="+mn-ea"/>
                <a:cs typeface="+mn-cs"/>
              </a:rPr>
              <a:t>で実行した結果です。</a:t>
            </a:r>
            <a:endParaRPr kumimoji="1" lang="en-US" altLang="ja-JP" sz="1200" b="0" i="0" u="none" strike="noStrike" kern="1200" baseline="0" dirty="0" smtClean="0">
              <a:solidFill>
                <a:schemeClr val="tx1"/>
              </a:solidFill>
              <a:latin typeface="+mn-lt"/>
              <a:ea typeface="+mn-ea"/>
              <a:cs typeface="+mn-cs"/>
            </a:endParaRPr>
          </a:p>
          <a:p>
            <a:r>
              <a:rPr kumimoji="1" lang="ja-JP" altLang="en-US" sz="1200" b="0" i="0" u="none" strike="noStrike" kern="1200" baseline="0" dirty="0" smtClean="0">
                <a:solidFill>
                  <a:schemeClr val="tx1"/>
                </a:solidFill>
                <a:latin typeface="+mn-lt"/>
                <a:ea typeface="+mn-ea"/>
                <a:cs typeface="+mn-cs"/>
              </a:rPr>
              <a:t>計画的探索の実行速度が速く、幅優先探索で出力した解の手数と比べても、</a:t>
            </a:r>
            <a:r>
              <a:rPr lang="en-US" altLang="ja-JP" sz="1200" dirty="0" smtClean="0"/>
              <a:t>1.1 </a:t>
            </a:r>
            <a:r>
              <a:rPr lang="ja-JP" altLang="en-US" sz="1200" dirty="0" smtClean="0"/>
              <a:t>～ </a:t>
            </a:r>
            <a:r>
              <a:rPr lang="en-US" altLang="ja-JP" sz="1200" dirty="0" smtClean="0"/>
              <a:t>1.5 </a:t>
            </a:r>
            <a:r>
              <a:rPr lang="ja-JP" altLang="en-US" sz="1200" dirty="0" smtClean="0"/>
              <a:t>倍位しか変わらないことが分かります。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31</a:t>
            </a:fld>
            <a:endParaRPr kumimoji="1" lang="ja-JP" altLang="en-US"/>
          </a:p>
        </p:txBody>
      </p:sp>
    </p:spTree>
    <p:extLst>
      <p:ext uri="{BB962C8B-B14F-4D97-AF65-F5344CB8AC3E}">
        <p14:creationId xmlns:p14="http://schemas.microsoft.com/office/powerpoint/2010/main" val="3603891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32</a:t>
            </a:fld>
            <a:endParaRPr kumimoji="1" lang="ja-JP" altLang="en-US"/>
          </a:p>
        </p:txBody>
      </p:sp>
    </p:spTree>
    <p:extLst>
      <p:ext uri="{BB962C8B-B14F-4D97-AF65-F5344CB8AC3E}">
        <p14:creationId xmlns:p14="http://schemas.microsoft.com/office/powerpoint/2010/main" val="12731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Rush Hour </a:t>
            </a:r>
            <a:r>
              <a:rPr lang="ja-JP" altLang="en-US" dirty="0" smtClean="0"/>
              <a:t>パズルというのは、</a:t>
            </a:r>
            <a:r>
              <a:rPr kumimoji="1" lang="en-US" altLang="ja-JP" dirty="0" smtClean="0"/>
              <a:t>6*6</a:t>
            </a:r>
            <a:r>
              <a:rPr kumimoji="1" lang="en-US" altLang="ja-JP" baseline="0" dirty="0" smtClean="0"/>
              <a:t> </a:t>
            </a:r>
            <a:r>
              <a:rPr kumimoji="1" lang="ja-JP" altLang="en-US" baseline="0" dirty="0" smtClean="0"/>
              <a:t>マスの空間に車が配置され、目標の車、今回はこの黄色い車を右の出口に移動させるというゲームです。</a:t>
            </a:r>
            <a:endParaRPr kumimoji="1" lang="en-US" altLang="ja-JP" baseline="0" dirty="0" smtClean="0"/>
          </a:p>
          <a:p>
            <a:r>
              <a:rPr kumimoji="1" lang="ja-JP" altLang="en-US" baseline="0" dirty="0" smtClean="0"/>
              <a:t>車の動きは横の車は左右、縦は上下に動け、車を移動させた回数が少ないほど高得点です。</a:t>
            </a:r>
            <a:endParaRPr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3</a:t>
            </a:fld>
            <a:endParaRPr kumimoji="1" lang="ja-JP" altLang="en-US"/>
          </a:p>
        </p:txBody>
      </p:sp>
    </p:spTree>
    <p:extLst>
      <p:ext uri="{BB962C8B-B14F-4D97-AF65-F5344CB8AC3E}">
        <p14:creationId xmlns:p14="http://schemas.microsoft.com/office/powerpoint/2010/main" val="420735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解法について説明します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4</a:t>
            </a:fld>
            <a:endParaRPr kumimoji="1" lang="ja-JP" altLang="en-US"/>
          </a:p>
        </p:txBody>
      </p:sp>
    </p:spTree>
    <p:extLst>
      <p:ext uri="{BB962C8B-B14F-4D97-AF65-F5344CB8AC3E}">
        <p14:creationId xmlns:p14="http://schemas.microsoft.com/office/powerpoint/2010/main" val="2201354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まずは、総当たり探索と計画的探索の両方に共通する概念を説明します</a:t>
            </a:r>
            <a:endParaRPr kumimoji="1" lang="en-US" altLang="ja-JP" dirty="0" smtClean="0"/>
          </a:p>
          <a:p>
            <a:r>
              <a:rPr kumimoji="1" lang="ja-JP" altLang="en-US" dirty="0" smtClean="0"/>
              <a:t>車の配置がこのようになっている状態で、車を移動させると違う状態に遷移すると考えます。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5</a:t>
            </a:fld>
            <a:endParaRPr kumimoji="1" lang="ja-JP" altLang="en-US"/>
          </a:p>
        </p:txBody>
      </p:sp>
    </p:spTree>
    <p:extLst>
      <p:ext uri="{BB962C8B-B14F-4D97-AF65-F5344CB8AC3E}">
        <p14:creationId xmlns:p14="http://schemas.microsoft.com/office/powerpoint/2010/main" val="1170993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赤い車以外も動かせるので、一つの状態から複数の状態に遷移できます。　　</a:t>
            </a:r>
            <a:r>
              <a:rPr kumimoji="1" lang="en-US" altLang="ja-JP" dirty="0" smtClean="0"/>
              <a:t>1</a:t>
            </a:r>
          </a:p>
          <a:p>
            <a:r>
              <a:rPr kumimoji="1" lang="ja-JP" altLang="en-US" dirty="0" smtClean="0"/>
              <a:t>さらに、遷移させた状態からさらに状態を遷移させられます。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ただし、遷移済みの 状態は再度遷移しても無駄なので、遷移済みの 状態には遷移しないようにします。</a:t>
            </a:r>
            <a:endParaRPr kumimoji="1" lang="en-US" altLang="ja-JP" dirty="0" smtClean="0"/>
          </a:p>
          <a:p>
            <a:r>
              <a:rPr kumimoji="1" lang="ja-JP" altLang="en-US" dirty="0" smtClean="0"/>
              <a:t>このような遷移を繰り返し、車が脱出できた状態を探します。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6</a:t>
            </a:fld>
            <a:endParaRPr kumimoji="1" lang="ja-JP" altLang="en-US"/>
          </a:p>
        </p:txBody>
      </p:sp>
    </p:spTree>
    <p:extLst>
      <p:ext uri="{BB962C8B-B14F-4D97-AF65-F5344CB8AC3E}">
        <p14:creationId xmlns:p14="http://schemas.microsoft.com/office/powerpoint/2010/main" val="275703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総当たり探索として</a:t>
            </a:r>
            <a:endParaRPr kumimoji="1" lang="en-US" altLang="ja-JP" dirty="0" smtClean="0"/>
          </a:p>
          <a:p>
            <a:r>
              <a:rPr kumimoji="1" lang="ja-JP" altLang="en-US" dirty="0" smtClean="0"/>
              <a:t>幅優先探索、深さ優先探索を説明します。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7</a:t>
            </a:fld>
            <a:endParaRPr kumimoji="1" lang="ja-JP" altLang="en-US"/>
          </a:p>
        </p:txBody>
      </p:sp>
    </p:spTree>
    <p:extLst>
      <p:ext uri="{BB962C8B-B14F-4D97-AF65-F5344CB8AC3E}">
        <p14:creationId xmlns:p14="http://schemas.microsoft.com/office/powerpoint/2010/main" val="3649802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幅優先探索は同じ階層の状態を優先的に探索します</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8</a:t>
            </a:fld>
            <a:endParaRPr kumimoji="1" lang="ja-JP" altLang="en-US"/>
          </a:p>
        </p:txBody>
      </p:sp>
    </p:spTree>
    <p:extLst>
      <p:ext uri="{BB962C8B-B14F-4D97-AF65-F5344CB8AC3E}">
        <p14:creationId xmlns:p14="http://schemas.microsoft.com/office/powerpoint/2010/main" val="275703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深さ優先探索は階層が深いものを優先に探索します。</a:t>
            </a:r>
            <a:endParaRPr kumimoji="1" lang="en-US" altLang="ja-JP" dirty="0" smtClean="0"/>
          </a:p>
          <a:p>
            <a:r>
              <a:rPr kumimoji="1" lang="ja-JP" altLang="en-US" dirty="0" smtClean="0"/>
              <a:t>総当たり探索は、探索待ちの状態が指数的に増えていきます。</a:t>
            </a:r>
            <a:endParaRPr kumimoji="1" lang="en-US" altLang="ja-JP" dirty="0" smtClean="0"/>
          </a:p>
          <a:p>
            <a:r>
              <a:rPr kumimoji="1" lang="en-US" altLang="ja-JP" dirty="0" smtClean="0"/>
              <a:t>3**20 = 35 </a:t>
            </a:r>
            <a:r>
              <a:rPr kumimoji="1" lang="ja-JP" altLang="en-US" dirty="0" smtClean="0"/>
              <a:t>億弱</a:t>
            </a:r>
            <a:endParaRPr kumimoji="1" lang="en-US" altLang="ja-JP" dirty="0" smtClean="0"/>
          </a:p>
          <a:p>
            <a:r>
              <a:rPr kumimoji="1" lang="en-US" altLang="ja-JP" dirty="0" smtClean="0"/>
              <a:t>2</a:t>
            </a:r>
            <a:endParaRPr kumimoji="1" lang="ja-JP" altLang="en-US" dirty="0"/>
          </a:p>
        </p:txBody>
      </p:sp>
      <p:sp>
        <p:nvSpPr>
          <p:cNvPr id="4" name="スライド番号プレースホルダー 3"/>
          <p:cNvSpPr>
            <a:spLocks noGrp="1"/>
          </p:cNvSpPr>
          <p:nvPr>
            <p:ph type="sldNum" sz="quarter" idx="10"/>
          </p:nvPr>
        </p:nvSpPr>
        <p:spPr/>
        <p:txBody>
          <a:bodyPr/>
          <a:lstStyle/>
          <a:p>
            <a:fld id="{A3D61A98-2FF3-444A-976E-6856CB6AFA95}" type="slidenum">
              <a:rPr kumimoji="1" lang="ja-JP" altLang="en-US" smtClean="0"/>
              <a:t>9</a:t>
            </a:fld>
            <a:endParaRPr kumimoji="1" lang="ja-JP" altLang="en-US"/>
          </a:p>
        </p:txBody>
      </p:sp>
    </p:spTree>
    <p:extLst>
      <p:ext uri="{BB962C8B-B14F-4D97-AF65-F5344CB8AC3E}">
        <p14:creationId xmlns:p14="http://schemas.microsoft.com/office/powerpoint/2010/main" val="27570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E1D8001-F452-4CB1-AB3B-4C45F0128A65}" type="datetime1">
              <a:rPr kumimoji="1" lang="ja-JP" altLang="en-US" smtClean="0"/>
              <a:t>2013/7/23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55719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70645E7-99C5-4A61-9A5C-7D55E762020E}" type="datetime1">
              <a:rPr kumimoji="1" lang="ja-JP" altLang="en-US" smtClean="0"/>
              <a:t>2013/7/23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3998600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5973AD1-AFAB-4156-AA29-33E805CD8A0D}" type="datetime1">
              <a:rPr kumimoji="1" lang="ja-JP" altLang="en-US" smtClean="0"/>
              <a:t>2013/7/23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60389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F0BA36-5FA4-420F-B11A-50D14846FCCB}" type="datetime1">
              <a:rPr kumimoji="1" lang="ja-JP" altLang="en-US" smtClean="0"/>
              <a:t>2013/7/23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126587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2F19FCD-B26B-4F71-8118-609C80C687D2}" type="datetime1">
              <a:rPr kumimoji="1" lang="ja-JP" altLang="en-US" smtClean="0"/>
              <a:t>2013/7/23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297881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ED2D47B-509A-4ADE-9109-B1756FC745E6}" type="datetime1">
              <a:rPr kumimoji="1" lang="ja-JP" altLang="en-US" smtClean="0"/>
              <a:t>2013/7/23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78894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306AC99-79CA-4A4C-ACEA-12F370CBBAFA}" type="datetime1">
              <a:rPr kumimoji="1" lang="ja-JP" altLang="en-US" smtClean="0"/>
              <a:t>2013/7/23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397822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BA492ED-9902-4DA9-AD9D-D8138888DA74}" type="datetime1">
              <a:rPr kumimoji="1" lang="ja-JP" altLang="en-US" smtClean="0"/>
              <a:t>2013/7/23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86815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A7B5D7D-01DB-466B-92A8-04DEED540CD8}" type="datetime1">
              <a:rPr kumimoji="1" lang="ja-JP" altLang="en-US" smtClean="0"/>
              <a:t>2013/7/23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171418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F80DA19-F822-46EA-8FC3-3EFCF30FFD75}" type="datetime1">
              <a:rPr kumimoji="1" lang="ja-JP" altLang="en-US" smtClean="0"/>
              <a:t>2013/7/23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297884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845B522-475A-4353-9EFB-14910F1699C9}" type="datetime1">
              <a:rPr kumimoji="1" lang="ja-JP" altLang="en-US" smtClean="0"/>
              <a:t>2013/7/23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390182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54956-E405-4E27-B0B8-EFDC2262B50D}" type="datetime1">
              <a:rPr kumimoji="1" lang="ja-JP" altLang="en-US" smtClean="0"/>
              <a:t>2013/7/23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3C2FF-5021-4B46-BE03-84F46363C190}" type="slidenum">
              <a:rPr kumimoji="1" lang="ja-JP" altLang="en-US" smtClean="0"/>
              <a:t>‹#›</a:t>
            </a:fld>
            <a:endParaRPr kumimoji="1" lang="ja-JP" altLang="en-US"/>
          </a:p>
        </p:txBody>
      </p:sp>
    </p:spTree>
    <p:extLst>
      <p:ext uri="{BB962C8B-B14F-4D97-AF65-F5344CB8AC3E}">
        <p14:creationId xmlns:p14="http://schemas.microsoft.com/office/powerpoint/2010/main" val="3096167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i="1" dirty="0"/>
              <a:t>Planning solves </a:t>
            </a:r>
            <a:r>
              <a:rPr lang="en-US" altLang="ja-JP" i="1" dirty="0" smtClean="0"/>
              <a:t/>
            </a:r>
            <a:br>
              <a:rPr lang="en-US" altLang="ja-JP" i="1" dirty="0" smtClean="0"/>
            </a:br>
            <a:r>
              <a:rPr lang="en-US" altLang="ja-JP" i="1" dirty="0" smtClean="0"/>
              <a:t>the </a:t>
            </a:r>
            <a:r>
              <a:rPr lang="en-US" altLang="ja-JP" i="1" dirty="0"/>
              <a:t>Rush Hour problem</a:t>
            </a:r>
            <a:endParaRPr kumimoji="1" lang="ja-JP" altLang="en-US" dirty="0"/>
          </a:p>
        </p:txBody>
      </p:sp>
      <p:sp>
        <p:nvSpPr>
          <p:cNvPr id="3" name="サブタイトル 2"/>
          <p:cNvSpPr>
            <a:spLocks noGrp="1"/>
          </p:cNvSpPr>
          <p:nvPr>
            <p:ph type="subTitle" idx="1"/>
          </p:nvPr>
        </p:nvSpPr>
        <p:spPr/>
        <p:txBody>
          <a:bodyPr/>
          <a:lstStyle/>
          <a:p>
            <a:pPr algn="r"/>
            <a:r>
              <a:rPr lang="en-US" altLang="ja-JP" dirty="0" smtClean="0"/>
              <a:t>2013/7/23</a:t>
            </a:r>
            <a:endParaRPr kumimoji="1" lang="en-US" altLang="ja-JP" dirty="0" smtClean="0"/>
          </a:p>
          <a:p>
            <a:pPr algn="r"/>
            <a:r>
              <a:rPr lang="ja-JP" altLang="en-US" dirty="0" smtClean="0"/>
              <a:t>繪面友香</a:t>
            </a:r>
            <a:endParaRPr kumimoji="1" lang="ja-JP" altLang="en-US" dirty="0"/>
          </a:p>
        </p:txBody>
      </p:sp>
    </p:spTree>
    <p:extLst>
      <p:ext uri="{BB962C8B-B14F-4D97-AF65-F5344CB8AC3E}">
        <p14:creationId xmlns:p14="http://schemas.microsoft.com/office/powerpoint/2010/main" val="453751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計画的探索</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10</a:t>
            </a:fld>
            <a:endParaRPr kumimoji="1" lang="ja-JP" altLang="en-US"/>
          </a:p>
        </p:txBody>
      </p:sp>
      <p:pic>
        <p:nvPicPr>
          <p:cNvPr id="5129" name="Picture 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t="9795"/>
          <a:stretch/>
        </p:blipFill>
        <p:spPr bwMode="auto">
          <a:xfrm>
            <a:off x="2843808" y="2132856"/>
            <a:ext cx="3744416" cy="3622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t="9795"/>
          <a:stretch/>
        </p:blipFill>
        <p:spPr bwMode="auto">
          <a:xfrm>
            <a:off x="2843808" y="2132856"/>
            <a:ext cx="3744416" cy="3622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ture 11"/>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t="9795"/>
          <a:stretch/>
        </p:blipFill>
        <p:spPr bwMode="auto">
          <a:xfrm>
            <a:off x="2843808" y="2132856"/>
            <a:ext cx="3744416" cy="3622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t="9795"/>
          <a:stretch/>
        </p:blipFill>
        <p:spPr bwMode="auto">
          <a:xfrm>
            <a:off x="2843808" y="2132856"/>
            <a:ext cx="3744416" cy="3622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53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11</a:t>
            </a:fld>
            <a:endParaRPr kumimoji="1" lang="ja-JP" altLang="en-US"/>
          </a:p>
        </p:txBody>
      </p:sp>
    </p:spTree>
    <p:extLst>
      <p:ext uri="{BB962C8B-B14F-4D97-AF65-F5344CB8AC3E}">
        <p14:creationId xmlns:p14="http://schemas.microsoft.com/office/powerpoint/2010/main" val="2869858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マスを番号で表現</a:t>
            </a:r>
            <a:endParaRPr kumimoji="1" lang="en-US" altLang="ja-JP" dirty="0" smtClean="0"/>
          </a:p>
          <a:p>
            <a:r>
              <a:rPr lang="en-US" altLang="ja-JP" dirty="0" smtClean="0"/>
              <a:t>1 </a:t>
            </a:r>
            <a:r>
              <a:rPr lang="ja-JP" altLang="en-US" dirty="0" smtClean="0"/>
              <a:t>回の移動で </a:t>
            </a:r>
            <a:r>
              <a:rPr lang="en-US" altLang="ja-JP" dirty="0" smtClean="0"/>
              <a:t>1 </a:t>
            </a:r>
            <a:r>
              <a:rPr lang="ja-JP" altLang="en-US" dirty="0" smtClean="0"/>
              <a:t>マス移動 </a:t>
            </a:r>
            <a:endParaRPr kumimoji="1" lang="en-US" altLang="ja-JP" dirty="0" smtClean="0"/>
          </a:p>
          <a:p>
            <a:r>
              <a:rPr kumimoji="1" lang="ja-JP" altLang="en-US" dirty="0" smtClean="0"/>
              <a:t>状態 </a:t>
            </a:r>
            <a:r>
              <a:rPr kumimoji="1" lang="en-US" altLang="ja-JP" dirty="0" smtClean="0"/>
              <a:t>= </a:t>
            </a:r>
            <a:r>
              <a:rPr kumimoji="1" lang="ja-JP" altLang="en-US" dirty="0" smtClean="0"/>
              <a:t>車の位置のリスト</a:t>
            </a:r>
            <a:endParaRPr kumimoji="1" lang="en-US" altLang="ja-JP" dirty="0" smtClean="0"/>
          </a:p>
          <a:p>
            <a:pPr lvl="1"/>
            <a:r>
              <a:rPr kumimoji="1" lang="en-US" altLang="ja-JP" dirty="0" smtClean="0"/>
              <a:t>State = Grid = [(Cell, Cell)] = [(</a:t>
            </a:r>
            <a:r>
              <a:rPr kumimoji="1" lang="en-US" altLang="ja-JP" dirty="0" err="1" smtClean="0"/>
              <a:t>Int</a:t>
            </a:r>
            <a:r>
              <a:rPr kumimoji="1" lang="en-US" altLang="ja-JP" dirty="0" smtClean="0"/>
              <a:t>, </a:t>
            </a:r>
            <a:r>
              <a:rPr kumimoji="1" lang="en-US" altLang="ja-JP" dirty="0" err="1" smtClean="0"/>
              <a:t>Int</a:t>
            </a:r>
            <a:r>
              <a:rPr kumimoji="1" lang="en-US" altLang="ja-JP" dirty="0" smtClean="0"/>
              <a:t>)]</a:t>
            </a:r>
          </a:p>
          <a:p>
            <a:pPr lvl="1"/>
            <a:r>
              <a:rPr kumimoji="1" lang="ja-JP" altLang="en-US" dirty="0" smtClean="0"/>
              <a:t>脱出目標の車は </a:t>
            </a:r>
            <a:r>
              <a:rPr kumimoji="1" lang="en-US" altLang="ja-JP" dirty="0" smtClean="0"/>
              <a:t>0 </a:t>
            </a:r>
            <a:r>
              <a:rPr kumimoji="1" lang="ja-JP" altLang="en-US" dirty="0" smtClean="0"/>
              <a:t>番目</a:t>
            </a:r>
            <a:r>
              <a:rPr lang="ja-JP" altLang="en-US" dirty="0" smtClean="0"/>
              <a:t>のアイテム</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12</a:t>
            </a:fld>
            <a:endParaRPr kumimoji="1" lang="ja-JP"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82896" y="4653136"/>
            <a:ext cx="2657475" cy="1733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6407232" y="5152645"/>
            <a:ext cx="144000" cy="424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975184" y="5254612"/>
            <a:ext cx="327447" cy="28080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278845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パズルの内容</a:t>
            </a:r>
            <a:endParaRPr kumimoji="1" lang="ja-JP" altLang="en-US" dirty="0"/>
          </a:p>
        </p:txBody>
      </p:sp>
      <p:sp>
        <p:nvSpPr>
          <p:cNvPr id="3" name="コンテンツ プレースホルダー 2"/>
          <p:cNvSpPr>
            <a:spLocks noGrp="1"/>
          </p:cNvSpPr>
          <p:nvPr>
            <p:ph idx="1"/>
          </p:nvPr>
        </p:nvSpPr>
        <p:spPr>
          <a:xfrm>
            <a:off x="457200" y="1600201"/>
            <a:ext cx="8229600" cy="1828799"/>
          </a:xfrm>
        </p:spPr>
        <p:txBody>
          <a:bodyPr>
            <a:normAutofit/>
          </a:bodyPr>
          <a:lstStyle/>
          <a:p>
            <a:pPr marL="0" indent="0">
              <a:buNone/>
            </a:pPr>
            <a:r>
              <a:rPr lang="en-US" altLang="ja-JP" sz="2400" dirty="0"/>
              <a:t>puzzle1 :: Grid</a:t>
            </a:r>
          </a:p>
          <a:p>
            <a:pPr marL="0" indent="0">
              <a:buNone/>
            </a:pPr>
            <a:r>
              <a:rPr lang="en-US" altLang="ja-JP" sz="2400" dirty="0"/>
              <a:t>puzzle1 = [(17,18</a:t>
            </a:r>
            <a:r>
              <a:rPr lang="en-US" altLang="ja-JP" sz="2400" dirty="0" smtClean="0"/>
              <a:t>), (</a:t>
            </a:r>
            <a:r>
              <a:rPr lang="en-US" altLang="ja-JP" sz="2400" dirty="0"/>
              <a:t>1,15</a:t>
            </a:r>
            <a:r>
              <a:rPr lang="en-US" altLang="ja-JP" sz="2400" dirty="0" smtClean="0"/>
              <a:t>), (</a:t>
            </a:r>
            <a:r>
              <a:rPr lang="en-US" altLang="ja-JP" sz="2400" dirty="0"/>
              <a:t>2,9</a:t>
            </a:r>
            <a:r>
              <a:rPr lang="en-US" altLang="ja-JP" sz="2400" dirty="0" smtClean="0"/>
              <a:t>), (</a:t>
            </a:r>
            <a:r>
              <a:rPr lang="en-US" altLang="ja-JP" sz="2400" dirty="0"/>
              <a:t>3,10</a:t>
            </a:r>
            <a:r>
              <a:rPr lang="en-US" altLang="ja-JP" sz="2400" dirty="0" smtClean="0"/>
              <a:t>), (</a:t>
            </a:r>
            <a:r>
              <a:rPr lang="en-US" altLang="ja-JP" sz="2400" dirty="0"/>
              <a:t>4,11</a:t>
            </a:r>
            <a:r>
              <a:rPr lang="en-US" altLang="ja-JP" sz="2400" dirty="0" smtClean="0"/>
              <a:t>), (</a:t>
            </a:r>
            <a:r>
              <a:rPr lang="en-US" altLang="ja-JP" sz="2400" dirty="0"/>
              <a:t>5,6</a:t>
            </a:r>
            <a:r>
              <a:rPr lang="en-US" altLang="ja-JP" sz="2400" dirty="0" smtClean="0"/>
              <a:t>), (</a:t>
            </a:r>
            <a:r>
              <a:rPr lang="en-US" altLang="ja-JP" sz="2400" dirty="0"/>
              <a:t>12,19</a:t>
            </a:r>
            <a:r>
              <a:rPr lang="en-US" altLang="ja-JP" sz="2400" dirty="0" smtClean="0"/>
              <a:t>),</a:t>
            </a:r>
            <a:br>
              <a:rPr lang="en-US" altLang="ja-JP" sz="2400" dirty="0" smtClean="0"/>
            </a:br>
            <a:r>
              <a:rPr lang="en-US" altLang="ja-JP" sz="2400" dirty="0" smtClean="0"/>
              <a:t>                   (</a:t>
            </a:r>
            <a:r>
              <a:rPr lang="en-US" altLang="ja-JP" sz="2400" dirty="0"/>
              <a:t>13,27</a:t>
            </a:r>
            <a:r>
              <a:rPr lang="en-US" altLang="ja-JP" sz="2400" dirty="0" smtClean="0"/>
              <a:t>), (</a:t>
            </a:r>
            <a:r>
              <a:rPr lang="en-US" altLang="ja-JP" sz="2400" dirty="0"/>
              <a:t>24,26</a:t>
            </a:r>
            <a:r>
              <a:rPr lang="en-US" altLang="ja-JP" sz="2400" dirty="0" smtClean="0"/>
              <a:t>), (</a:t>
            </a:r>
            <a:r>
              <a:rPr lang="en-US" altLang="ja-JP" sz="2400" dirty="0"/>
              <a:t>31,38</a:t>
            </a:r>
            <a:r>
              <a:rPr lang="en-US" altLang="ja-JP" sz="2400" dirty="0" smtClean="0"/>
              <a:t>), (</a:t>
            </a:r>
            <a:r>
              <a:rPr lang="en-US" altLang="ja-JP" sz="2400" dirty="0"/>
              <a:t>33,34</a:t>
            </a:r>
            <a:r>
              <a:rPr lang="en-US" altLang="ja-JP" sz="2400" dirty="0" smtClean="0"/>
              <a:t>), (</a:t>
            </a:r>
            <a:r>
              <a:rPr lang="en-US" altLang="ja-JP" sz="2400" dirty="0"/>
              <a:t>36,37</a:t>
            </a:r>
            <a:r>
              <a:rPr lang="en-US" altLang="ja-JP" sz="2400" dirty="0" smtClean="0"/>
              <a:t>), (</a:t>
            </a:r>
            <a:r>
              <a:rPr lang="en-US" altLang="ja-JP" sz="2400" dirty="0"/>
              <a:t>40,41</a:t>
            </a:r>
            <a:r>
              <a:rPr lang="en-US" altLang="ja-JP" sz="2400" dirty="0" smtClean="0"/>
              <a:t>)]</a:t>
            </a:r>
            <a:endParaRPr lang="en-US" altLang="ja-JP" sz="2400"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13</a:t>
            </a:fld>
            <a:endParaRPr kumimoji="1" lang="ja-JP"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275856" y="3861048"/>
            <a:ext cx="194421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a:xfrm>
            <a:off x="3743741" y="5870583"/>
            <a:ext cx="1029449" cy="400110"/>
          </a:xfrm>
          <a:prstGeom prst="rect">
            <a:avLst/>
          </a:prstGeom>
        </p:spPr>
        <p:txBody>
          <a:bodyPr wrap="none">
            <a:spAutoFit/>
          </a:bodyPr>
          <a:lstStyle/>
          <a:p>
            <a:pPr algn="ctr"/>
            <a:r>
              <a:rPr lang="en-US" altLang="ja-JP" sz="2000" dirty="0" smtClean="0"/>
              <a:t>Puzzle 1</a:t>
            </a:r>
            <a:endParaRPr lang="ja-JP" altLang="en-US" sz="2000" dirty="0"/>
          </a:p>
        </p:txBody>
      </p:sp>
    </p:spTree>
    <p:extLst>
      <p:ext uri="{BB962C8B-B14F-4D97-AF65-F5344CB8AC3E}">
        <p14:creationId xmlns:p14="http://schemas.microsoft.com/office/powerpoint/2010/main" val="1792006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データタイプ</a:t>
            </a:r>
            <a:endParaRPr kumimoji="1" lang="ja-JP" altLang="en-US" dirty="0"/>
          </a:p>
        </p:txBody>
      </p:sp>
      <p:sp>
        <p:nvSpPr>
          <p:cNvPr id="3" name="コンテンツ プレースホルダー 2"/>
          <p:cNvSpPr>
            <a:spLocks noGrp="1"/>
          </p:cNvSpPr>
          <p:nvPr>
            <p:ph idx="1"/>
          </p:nvPr>
        </p:nvSpPr>
        <p:spPr>
          <a:xfrm>
            <a:off x="457200" y="1340768"/>
            <a:ext cx="8229600" cy="2520280"/>
          </a:xfrm>
        </p:spPr>
        <p:txBody>
          <a:bodyPr>
            <a:normAutofit/>
          </a:bodyPr>
          <a:lstStyle/>
          <a:p>
            <a:r>
              <a:rPr lang="en-US" altLang="ja-JP" sz="2400" dirty="0" smtClean="0">
                <a:latin typeface="Consolas" pitchFamily="49" charset="0"/>
                <a:cs typeface="Consolas" pitchFamily="49" charset="0"/>
              </a:rPr>
              <a:t>Vehicle  </a:t>
            </a:r>
            <a:r>
              <a:rPr lang="en-US" altLang="ja-JP" sz="2400" dirty="0">
                <a:latin typeface="Consolas" pitchFamily="49" charset="0"/>
                <a:cs typeface="Consolas" pitchFamily="49" charset="0"/>
              </a:rPr>
              <a:t>= </a:t>
            </a:r>
            <a:r>
              <a:rPr lang="en-US" altLang="ja-JP" sz="2400" dirty="0" err="1">
                <a:latin typeface="Consolas" pitchFamily="49" charset="0"/>
                <a:cs typeface="Consolas" pitchFamily="49" charset="0"/>
              </a:rPr>
              <a:t>Int</a:t>
            </a:r>
            <a:endParaRPr lang="en-US" altLang="ja-JP" sz="2400" dirty="0">
              <a:latin typeface="Consolas" pitchFamily="49" charset="0"/>
              <a:cs typeface="Consolas" pitchFamily="49" charset="0"/>
            </a:endParaRPr>
          </a:p>
          <a:p>
            <a:r>
              <a:rPr lang="en-US" altLang="ja-JP" sz="2400" dirty="0" smtClean="0">
                <a:latin typeface="Consolas" pitchFamily="49" charset="0"/>
                <a:cs typeface="Consolas" pitchFamily="49" charset="0"/>
              </a:rPr>
              <a:t>Move     </a:t>
            </a:r>
            <a:r>
              <a:rPr lang="en-US" altLang="ja-JP" sz="2400" dirty="0">
                <a:latin typeface="Consolas" pitchFamily="49" charset="0"/>
                <a:cs typeface="Consolas" pitchFamily="49" charset="0"/>
              </a:rPr>
              <a:t>= (Vehicle, Cell</a:t>
            </a:r>
            <a:r>
              <a:rPr lang="en-US" altLang="ja-JP" sz="2400" dirty="0" smtClean="0">
                <a:latin typeface="Consolas" pitchFamily="49" charset="0"/>
                <a:cs typeface="Consolas" pitchFamily="49" charset="0"/>
              </a:rPr>
              <a:t>)</a:t>
            </a:r>
          </a:p>
          <a:p>
            <a:r>
              <a:rPr lang="en-US" altLang="ja-JP" sz="2400" dirty="0" smtClean="0">
                <a:latin typeface="Consolas" pitchFamily="49" charset="0"/>
                <a:cs typeface="Consolas" pitchFamily="49" charset="0"/>
              </a:rPr>
              <a:t>Path     = </a:t>
            </a:r>
            <a:r>
              <a:rPr lang="en-US" altLang="ja-JP" sz="2400" dirty="0">
                <a:latin typeface="Consolas" pitchFamily="49" charset="0"/>
                <a:cs typeface="Consolas" pitchFamily="49" charset="0"/>
              </a:rPr>
              <a:t>([Move], State)</a:t>
            </a:r>
          </a:p>
          <a:p>
            <a:r>
              <a:rPr lang="en-US" altLang="ja-JP" sz="2400" dirty="0" smtClean="0">
                <a:latin typeface="Consolas" pitchFamily="49" charset="0"/>
                <a:cs typeface="Consolas" pitchFamily="49" charset="0"/>
              </a:rPr>
              <a:t>Frontier </a:t>
            </a:r>
            <a:r>
              <a:rPr lang="en-US" altLang="ja-JP" sz="2400" dirty="0">
                <a:latin typeface="Consolas" pitchFamily="49" charset="0"/>
                <a:cs typeface="Consolas" pitchFamily="49" charset="0"/>
              </a:rPr>
              <a:t>= [Path</a:t>
            </a:r>
            <a:r>
              <a:rPr lang="en-US" altLang="ja-JP" sz="2400" dirty="0" smtClean="0">
                <a:latin typeface="Consolas" pitchFamily="49" charset="0"/>
                <a:cs typeface="Consolas" pitchFamily="49" charset="0"/>
              </a:rPr>
              <a:t>]</a:t>
            </a: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14</a:t>
            </a:fld>
            <a:endParaRPr kumimoji="1" lang="ja-JP" altLang="en-US"/>
          </a:p>
        </p:txBody>
      </p:sp>
      <p:sp>
        <p:nvSpPr>
          <p:cNvPr id="5" name="円/楕円 4"/>
          <p:cNvSpPr/>
          <p:nvPr/>
        </p:nvSpPr>
        <p:spPr>
          <a:xfrm>
            <a:off x="964752" y="463848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 name="円/楕円 5"/>
          <p:cNvSpPr/>
          <p:nvPr/>
        </p:nvSpPr>
        <p:spPr>
          <a:xfrm>
            <a:off x="3941562" y="462848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7" name="直線矢印コネクタ 6"/>
          <p:cNvCxnSpPr>
            <a:stCxn id="5" idx="6"/>
            <a:endCxn id="6" idx="2"/>
          </p:cNvCxnSpPr>
          <p:nvPr/>
        </p:nvCxnSpPr>
        <p:spPr>
          <a:xfrm flipV="1">
            <a:off x="1879152" y="5085680"/>
            <a:ext cx="2062410" cy="100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2507988" y="5127575"/>
            <a:ext cx="778931" cy="400110"/>
          </a:xfrm>
          <a:prstGeom prst="rect">
            <a:avLst/>
          </a:prstGeom>
        </p:spPr>
        <p:txBody>
          <a:bodyPr wrap="none">
            <a:spAutoFit/>
          </a:bodyPr>
          <a:lstStyle/>
          <a:p>
            <a:r>
              <a:rPr lang="en-US" altLang="ja-JP" sz="2000" dirty="0" smtClean="0"/>
              <a:t>Move</a:t>
            </a:r>
            <a:endParaRPr lang="ja-JP" altLang="en-US" sz="2000" dirty="0"/>
          </a:p>
        </p:txBody>
      </p:sp>
      <p:cxnSp>
        <p:nvCxnSpPr>
          <p:cNvPr id="9" name="直線矢印コネクタ 8"/>
          <p:cNvCxnSpPr>
            <a:stCxn id="6" idx="6"/>
            <a:endCxn id="10" idx="2"/>
          </p:cNvCxnSpPr>
          <p:nvPr/>
        </p:nvCxnSpPr>
        <p:spPr>
          <a:xfrm flipV="1">
            <a:off x="4855962" y="4304777"/>
            <a:ext cx="1940768" cy="7809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6796730" y="384757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1" name="正方形/長方形 10"/>
          <p:cNvSpPr/>
          <p:nvPr/>
        </p:nvSpPr>
        <p:spPr>
          <a:xfrm>
            <a:off x="5369723" y="4293096"/>
            <a:ext cx="778931" cy="400110"/>
          </a:xfrm>
          <a:prstGeom prst="rect">
            <a:avLst/>
          </a:prstGeom>
        </p:spPr>
        <p:txBody>
          <a:bodyPr wrap="none">
            <a:spAutoFit/>
          </a:bodyPr>
          <a:lstStyle/>
          <a:p>
            <a:r>
              <a:rPr lang="en-US" altLang="ja-JP" sz="2000" dirty="0" smtClean="0"/>
              <a:t>Move</a:t>
            </a:r>
            <a:endParaRPr lang="ja-JP" altLang="en-US" sz="2000" dirty="0"/>
          </a:p>
        </p:txBody>
      </p:sp>
      <p:cxnSp>
        <p:nvCxnSpPr>
          <p:cNvPr id="12" name="直線矢印コネクタ 11"/>
          <p:cNvCxnSpPr>
            <a:stCxn id="19" idx="3"/>
            <a:endCxn id="13" idx="2"/>
          </p:cNvCxnSpPr>
          <p:nvPr/>
        </p:nvCxnSpPr>
        <p:spPr>
          <a:xfrm>
            <a:off x="4929367" y="5049240"/>
            <a:ext cx="1880485" cy="1111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円/楕円 12"/>
          <p:cNvSpPr/>
          <p:nvPr/>
        </p:nvSpPr>
        <p:spPr>
          <a:xfrm>
            <a:off x="6809852" y="57036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4" name="正方形/長方形 13"/>
          <p:cNvSpPr/>
          <p:nvPr/>
        </p:nvSpPr>
        <p:spPr>
          <a:xfrm>
            <a:off x="5369723" y="5529992"/>
            <a:ext cx="778931" cy="400110"/>
          </a:xfrm>
          <a:prstGeom prst="rect">
            <a:avLst/>
          </a:prstGeom>
        </p:spPr>
        <p:txBody>
          <a:bodyPr wrap="none">
            <a:spAutoFit/>
          </a:bodyPr>
          <a:lstStyle/>
          <a:p>
            <a:r>
              <a:rPr lang="en-US" altLang="ja-JP" sz="2000" dirty="0" smtClean="0"/>
              <a:t>Move</a:t>
            </a:r>
            <a:endParaRPr lang="ja-JP" altLang="en-US" sz="2000" dirty="0"/>
          </a:p>
        </p:txBody>
      </p:sp>
      <p:pic>
        <p:nvPicPr>
          <p:cNvPr id="18"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21049" y="4490451"/>
            <a:ext cx="987805" cy="1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941562" y="4509240"/>
            <a:ext cx="987805" cy="1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6"/>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760026" y="3795473"/>
            <a:ext cx="987805" cy="1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796730" y="5620825"/>
            <a:ext cx="990489" cy="1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下矢印 23"/>
          <p:cNvSpPr/>
          <p:nvPr/>
        </p:nvSpPr>
        <p:spPr>
          <a:xfrm>
            <a:off x="4193148" y="3947908"/>
            <a:ext cx="484632" cy="48920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409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幅優先探索</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15</a:t>
            </a:fld>
            <a:endParaRPr kumimoji="1" lang="ja-JP" altLang="en-US"/>
          </a:p>
        </p:txBody>
      </p:sp>
      <p:sp>
        <p:nvSpPr>
          <p:cNvPr id="6" name="コンテンツ プレースホルダー 2"/>
          <p:cNvSpPr>
            <a:spLocks noGrp="1"/>
          </p:cNvSpPr>
          <p:nvPr>
            <p:ph idx="1"/>
          </p:nvPr>
        </p:nvSpPr>
        <p:spPr>
          <a:xfrm>
            <a:off x="395536" y="1600201"/>
            <a:ext cx="8352928" cy="2836912"/>
          </a:xfrm>
        </p:spPr>
        <p:txBody>
          <a:bodyPr>
            <a:noAutofit/>
          </a:bodyPr>
          <a:lstStyle/>
          <a:p>
            <a:pPr marL="0" indent="0">
              <a:buNone/>
            </a:pP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 </a:t>
            </a:r>
            <a:r>
              <a:rPr lang="en-US" altLang="ja-JP" sz="2000" dirty="0">
                <a:latin typeface="Consolas" pitchFamily="49" charset="0"/>
                <a:cs typeface="Consolas" pitchFamily="49" charset="0"/>
              </a:rPr>
              <a:t>[State] -&gt; Frontier -&gt; Maybe [Move</a:t>
            </a:r>
            <a:r>
              <a:rPr lang="en-US" altLang="ja-JP" sz="2000" dirty="0" smtClean="0">
                <a:latin typeface="Consolas" pitchFamily="49" charset="0"/>
                <a:cs typeface="Consolas" pitchFamily="49" charset="0"/>
              </a:rPr>
              <a:t>]</a:t>
            </a:r>
          </a:p>
          <a:p>
            <a:pPr marL="0" indent="0">
              <a:buNone/>
            </a:pPr>
            <a:endParaRPr lang="en-US" altLang="ja-JP" sz="2000" dirty="0">
              <a:latin typeface="Consolas" pitchFamily="49" charset="0"/>
              <a:cs typeface="Consolas" pitchFamily="49" charset="0"/>
            </a:endParaRPr>
          </a:p>
          <a:p>
            <a:pPr marL="0" indent="0">
              <a:buNone/>
            </a:pPr>
            <a:endParaRPr lang="en-US" altLang="ja-JP" sz="800" dirty="0">
              <a:latin typeface="Consolas" pitchFamily="49" charset="0"/>
              <a:cs typeface="Consolas" pitchFamily="49" charset="0"/>
            </a:endParaRPr>
          </a:p>
          <a:p>
            <a:pPr marL="0" indent="0">
              <a:buNone/>
            </a:pP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qs</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 Nothing</a:t>
            </a:r>
          </a:p>
          <a:p>
            <a:pPr marL="0" indent="0">
              <a:buNone/>
            </a:pP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qs</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smtClean="0">
                <a:latin typeface="Consolas" pitchFamily="49" charset="0"/>
                <a:cs typeface="Consolas" pitchFamily="49" charset="0"/>
              </a:rPr>
              <a:t>  | </a:t>
            </a:r>
            <a:r>
              <a:rPr lang="en-US" altLang="ja-JP" sz="2000" dirty="0">
                <a:latin typeface="Consolas" pitchFamily="49" charset="0"/>
                <a:cs typeface="Consolas" pitchFamily="49" charset="0"/>
              </a:rPr>
              <a:t>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qs</a:t>
            </a:r>
            <a:r>
              <a:rPr lang="en-US" altLang="ja-JP" sz="2000" dirty="0" smtClean="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otherwise = </a:t>
            </a: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smtClean="0">
                <a:latin typeface="Consolas" pitchFamily="49" charset="0"/>
                <a:cs typeface="Consolas" pitchFamily="49" charset="0"/>
              </a:rPr>
              <a:t>(</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 </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succs</a:t>
            </a:r>
            <a:r>
              <a:rPr lang="en-US" altLang="ja-JP" sz="2000" dirty="0" smtClean="0">
                <a:latin typeface="Consolas" pitchFamily="49" charset="0"/>
                <a:cs typeface="Consolas" pitchFamily="49" charset="0"/>
              </a:rPr>
              <a:t> p)</a:t>
            </a:r>
            <a:endParaRPr lang="en-US" altLang="ja-JP" sz="2000" dirty="0">
              <a:latin typeface="Consolas" pitchFamily="49" charset="0"/>
              <a:cs typeface="Consolas" pitchFamily="49" charset="0"/>
            </a:endParaRPr>
          </a:p>
        </p:txBody>
      </p:sp>
      <p:grpSp>
        <p:nvGrpSpPr>
          <p:cNvPr id="5" name="グループ化 4"/>
          <p:cNvGrpSpPr/>
          <p:nvPr/>
        </p:nvGrpSpPr>
        <p:grpSpPr>
          <a:xfrm>
            <a:off x="1979712" y="1918573"/>
            <a:ext cx="1368152" cy="646331"/>
            <a:chOff x="1979712" y="1918573"/>
            <a:chExt cx="1368152" cy="646331"/>
          </a:xfrm>
        </p:grpSpPr>
        <p:cxnSp>
          <p:nvCxnSpPr>
            <p:cNvPr id="7" name="直線コネクタ 6"/>
            <p:cNvCxnSpPr/>
            <p:nvPr/>
          </p:nvCxnSpPr>
          <p:spPr>
            <a:xfrm>
              <a:off x="2123728" y="1988840"/>
              <a:ext cx="10801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1979712" y="1918573"/>
              <a:ext cx="1368152" cy="646331"/>
            </a:xfrm>
            <a:prstGeom prst="rect">
              <a:avLst/>
            </a:prstGeom>
          </p:spPr>
          <p:txBody>
            <a:bodyPr wrap="square">
              <a:spAutoFit/>
            </a:bodyPr>
            <a:lstStyle/>
            <a:p>
              <a:pPr algn="ctr"/>
              <a:r>
                <a:rPr lang="ja-JP" altLang="en-US" dirty="0" smtClean="0">
                  <a:solidFill>
                    <a:schemeClr val="accent3"/>
                  </a:solidFill>
                  <a:latin typeface="Consolas" pitchFamily="49" charset="0"/>
                  <a:cs typeface="Consolas" pitchFamily="49" charset="0"/>
                </a:rPr>
                <a:t>探索済みの状態リスト</a:t>
              </a:r>
              <a:endParaRPr lang="ja-JP" altLang="en-US" dirty="0">
                <a:solidFill>
                  <a:schemeClr val="accent3"/>
                </a:solidFill>
              </a:endParaRPr>
            </a:p>
          </p:txBody>
        </p:sp>
      </p:grpSp>
      <p:grpSp>
        <p:nvGrpSpPr>
          <p:cNvPr id="9" name="グループ化 8"/>
          <p:cNvGrpSpPr/>
          <p:nvPr/>
        </p:nvGrpSpPr>
        <p:grpSpPr>
          <a:xfrm>
            <a:off x="3546128" y="1918573"/>
            <a:ext cx="1296144" cy="646331"/>
            <a:chOff x="2051720" y="1918573"/>
            <a:chExt cx="1296144" cy="646331"/>
          </a:xfrm>
        </p:grpSpPr>
        <p:cxnSp>
          <p:nvCxnSpPr>
            <p:cNvPr id="10" name="直線コネクタ 9"/>
            <p:cNvCxnSpPr/>
            <p:nvPr/>
          </p:nvCxnSpPr>
          <p:spPr>
            <a:xfrm>
              <a:off x="2123728" y="1988840"/>
              <a:ext cx="12241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2051720" y="1918573"/>
              <a:ext cx="1296144" cy="646331"/>
            </a:xfrm>
            <a:prstGeom prst="rect">
              <a:avLst/>
            </a:prstGeom>
          </p:spPr>
          <p:txBody>
            <a:bodyPr wrap="square">
              <a:spAutoFit/>
            </a:bodyPr>
            <a:lstStyle/>
            <a:p>
              <a:pPr algn="ctr"/>
              <a:r>
                <a:rPr lang="ja-JP" altLang="en-US" dirty="0" smtClean="0">
                  <a:solidFill>
                    <a:schemeClr val="accent3"/>
                  </a:solidFill>
                  <a:latin typeface="Consolas" pitchFamily="49" charset="0"/>
                  <a:cs typeface="Consolas" pitchFamily="49" charset="0"/>
                </a:rPr>
                <a:t>探索待ち</a:t>
              </a:r>
              <a:r>
                <a:rPr lang="en-US" altLang="ja-JP" dirty="0" smtClean="0">
                  <a:solidFill>
                    <a:schemeClr val="accent3"/>
                  </a:solidFill>
                  <a:latin typeface="Consolas" pitchFamily="49" charset="0"/>
                  <a:cs typeface="Consolas" pitchFamily="49" charset="0"/>
                </a:rPr>
                <a:t/>
              </a:r>
              <a:br>
                <a:rPr lang="en-US" altLang="ja-JP" dirty="0" smtClean="0">
                  <a:solidFill>
                    <a:schemeClr val="accent3"/>
                  </a:solidFill>
                  <a:latin typeface="Consolas" pitchFamily="49" charset="0"/>
                  <a:cs typeface="Consolas" pitchFamily="49" charset="0"/>
                </a:rPr>
              </a:br>
              <a:r>
                <a:rPr lang="ja-JP" altLang="en-US" dirty="0" smtClean="0">
                  <a:solidFill>
                    <a:schemeClr val="accent3"/>
                  </a:solidFill>
                  <a:latin typeface="Consolas" pitchFamily="49" charset="0"/>
                  <a:cs typeface="Consolas" pitchFamily="49" charset="0"/>
                </a:rPr>
                <a:t>リスト</a:t>
              </a:r>
              <a:endParaRPr lang="ja-JP" altLang="en-US" dirty="0">
                <a:solidFill>
                  <a:schemeClr val="accent3"/>
                </a:solidFill>
              </a:endParaRPr>
            </a:p>
          </p:txBody>
        </p:sp>
      </p:grpSp>
      <p:grpSp>
        <p:nvGrpSpPr>
          <p:cNvPr id="12" name="グループ化 11"/>
          <p:cNvGrpSpPr/>
          <p:nvPr/>
        </p:nvGrpSpPr>
        <p:grpSpPr>
          <a:xfrm>
            <a:off x="5220072" y="1918573"/>
            <a:ext cx="1872208" cy="369332"/>
            <a:chOff x="2051720" y="1918573"/>
            <a:chExt cx="1296144" cy="369332"/>
          </a:xfrm>
        </p:grpSpPr>
        <p:cxnSp>
          <p:nvCxnSpPr>
            <p:cNvPr id="13" name="直線コネクタ 12"/>
            <p:cNvCxnSpPr/>
            <p:nvPr/>
          </p:nvCxnSpPr>
          <p:spPr>
            <a:xfrm>
              <a:off x="2123728" y="1988840"/>
              <a:ext cx="12241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051720" y="1918573"/>
              <a:ext cx="1296144" cy="369332"/>
            </a:xfrm>
            <a:prstGeom prst="rect">
              <a:avLst/>
            </a:prstGeom>
          </p:spPr>
          <p:txBody>
            <a:bodyPr wrap="square">
              <a:spAutoFit/>
            </a:bodyPr>
            <a:lstStyle/>
            <a:p>
              <a:pPr algn="ctr"/>
              <a:r>
                <a:rPr lang="ja-JP" altLang="en-US" dirty="0" smtClean="0">
                  <a:solidFill>
                    <a:schemeClr val="accent3"/>
                  </a:solidFill>
                </a:rPr>
                <a:t>動きのリスト</a:t>
              </a:r>
              <a:endParaRPr lang="ja-JP" altLang="en-US" dirty="0">
                <a:solidFill>
                  <a:schemeClr val="accent3"/>
                </a:solidFill>
              </a:endParaRPr>
            </a:p>
          </p:txBody>
        </p:sp>
      </p:grpSp>
      <p:sp>
        <p:nvSpPr>
          <p:cNvPr id="16" name="四角形吹き出し 15"/>
          <p:cNvSpPr/>
          <p:nvPr/>
        </p:nvSpPr>
        <p:spPr>
          <a:xfrm>
            <a:off x="359532" y="4869160"/>
            <a:ext cx="8388932" cy="1584176"/>
          </a:xfrm>
          <a:prstGeom prst="wedgeRectCallout">
            <a:avLst>
              <a:gd name="adj1" fmla="val 25398"/>
              <a:gd name="adj2" fmla="val -79812"/>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succs</a:t>
            </a:r>
            <a:r>
              <a:rPr lang="en-US" altLang="ja-JP" dirty="0">
                <a:latin typeface="Consolas" pitchFamily="49" charset="0"/>
                <a:cs typeface="Consolas" pitchFamily="49" charset="0"/>
              </a:rPr>
              <a:t> :: Path -&gt; [Path]</a:t>
            </a:r>
          </a:p>
          <a:p>
            <a:r>
              <a:rPr lang="en-US" altLang="ja-JP" dirty="0" err="1">
                <a:latin typeface="Consolas" pitchFamily="49" charset="0"/>
                <a:cs typeface="Consolas" pitchFamily="49" charset="0"/>
              </a:rPr>
              <a:t>succs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q) = </a:t>
            </a:r>
            <a:r>
              <a:rPr lang="en-US" altLang="ja-JP" dirty="0" smtClean="0">
                <a:latin typeface="Consolas" pitchFamily="49" charset="0"/>
                <a:cs typeface="Consolas" pitchFamily="49" charset="0"/>
              </a:rPr>
              <a:t>[(</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[m], move q m) </a:t>
            </a:r>
            <a:r>
              <a:rPr lang="en-US" altLang="ja-JP" dirty="0" smtClean="0">
                <a:latin typeface="Consolas" pitchFamily="49" charset="0"/>
                <a:cs typeface="Consolas" pitchFamily="49" charset="0"/>
              </a:rPr>
              <a:t>|</a:t>
            </a:r>
            <a:r>
              <a:rPr lang="en-US" altLang="ja-JP" dirty="0">
                <a:latin typeface="Consolas" pitchFamily="49" charset="0"/>
                <a:cs typeface="Consolas" pitchFamily="49" charset="0"/>
              </a:rPr>
              <a:t> </a:t>
            </a:r>
            <a:r>
              <a:rPr lang="en-US" altLang="ja-JP" dirty="0" smtClean="0">
                <a:latin typeface="Consolas" pitchFamily="49" charset="0"/>
                <a:cs typeface="Consolas" pitchFamily="49" charset="0"/>
              </a:rPr>
              <a:t>m </a:t>
            </a:r>
            <a:r>
              <a:rPr lang="en-US" altLang="ja-JP" dirty="0">
                <a:latin typeface="Consolas" pitchFamily="49" charset="0"/>
                <a:cs typeface="Consolas" pitchFamily="49" charset="0"/>
              </a:rPr>
              <a:t>&lt;- moves q]</a:t>
            </a:r>
            <a:endParaRPr kumimoji="1" lang="ja-JP" altLang="en-US" dirty="0">
              <a:latin typeface="Consolas" pitchFamily="49" charset="0"/>
              <a:cs typeface="Consolas" pitchFamily="49" charset="0"/>
            </a:endParaRPr>
          </a:p>
        </p:txBody>
      </p:sp>
    </p:spTree>
    <p:extLst>
      <p:ext uri="{BB962C8B-B14F-4D97-AF65-F5344CB8AC3E}">
        <p14:creationId xmlns:p14="http://schemas.microsoft.com/office/powerpoint/2010/main" val="300968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深さ優先探索</a:t>
            </a:r>
            <a:endParaRPr kumimoji="1" lang="ja-JP" altLang="en-US" dirty="0"/>
          </a:p>
        </p:txBody>
      </p:sp>
      <p:sp>
        <p:nvSpPr>
          <p:cNvPr id="3" name="コンテンツ プレースホルダー 2"/>
          <p:cNvSpPr>
            <a:spLocks noGrp="1"/>
          </p:cNvSpPr>
          <p:nvPr>
            <p:ph idx="1"/>
          </p:nvPr>
        </p:nvSpPr>
        <p:spPr>
          <a:xfrm>
            <a:off x="395536" y="1600200"/>
            <a:ext cx="8352928" cy="4525963"/>
          </a:xfrm>
        </p:spPr>
        <p:txBody>
          <a:bodyPr>
            <a:noAutofit/>
          </a:bodyPr>
          <a:lstStyle/>
          <a:p>
            <a:pPr marL="0" indent="0">
              <a:buNone/>
            </a:pPr>
            <a:r>
              <a:rPr lang="en-US" altLang="ja-JP" sz="2000" dirty="0" err="1" smtClean="0">
                <a:latin typeface="Consolas" pitchFamily="49" charset="0"/>
                <a:cs typeface="Consolas" pitchFamily="49" charset="0"/>
              </a:rPr>
              <a:t>dfsearch</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a:t>
            </a:r>
            <a:r>
              <a:rPr lang="en-US" altLang="ja-JP" sz="2000" dirty="0" smtClean="0">
                <a:latin typeface="Consolas" pitchFamily="49" charset="0"/>
                <a:cs typeface="Consolas" pitchFamily="49" charset="0"/>
              </a:rPr>
              <a:t>State</a:t>
            </a:r>
            <a:r>
              <a:rPr lang="en-US" altLang="ja-JP" sz="2000" dirty="0">
                <a:latin typeface="Consolas" pitchFamily="49" charset="0"/>
                <a:cs typeface="Consolas" pitchFamily="49" charset="0"/>
              </a:rPr>
              <a:t>] -&gt; Frontier -&gt; Maybe [Move</a:t>
            </a:r>
            <a:r>
              <a:rPr lang="en-US" altLang="ja-JP" sz="2000" dirty="0" smtClean="0">
                <a:latin typeface="Consolas" pitchFamily="49" charset="0"/>
                <a:cs typeface="Consolas" pitchFamily="49" charset="0"/>
              </a:rPr>
              <a:t>]</a:t>
            </a:r>
          </a:p>
          <a:p>
            <a:pPr marL="0" indent="0">
              <a:buNone/>
            </a:pPr>
            <a:endParaRPr lang="en-US" altLang="ja-JP" sz="2000" dirty="0" smtClean="0">
              <a:latin typeface="Consolas" pitchFamily="49" charset="0"/>
              <a:cs typeface="Consolas" pitchFamily="49" charset="0"/>
            </a:endParaRPr>
          </a:p>
          <a:p>
            <a:pPr marL="0" indent="0">
              <a:buNone/>
            </a:pPr>
            <a:endParaRPr lang="en-US" altLang="ja-JP" sz="900" dirty="0">
              <a:latin typeface="Consolas" pitchFamily="49" charset="0"/>
              <a:cs typeface="Consolas" pitchFamily="49" charset="0"/>
            </a:endParaRPr>
          </a:p>
          <a:p>
            <a:pPr marL="0" indent="0">
              <a:buNone/>
            </a:pPr>
            <a:r>
              <a:rPr lang="en-US" altLang="ja-JP" sz="2000" dirty="0" err="1" smtClean="0">
                <a:latin typeface="Consolas" pitchFamily="49" charset="0"/>
                <a:cs typeface="Consolas" pitchFamily="49" charset="0"/>
              </a:rPr>
              <a:t>dfsearch</a:t>
            </a:r>
            <a:r>
              <a:rPr lang="en-US" altLang="ja-JP" sz="2000" dirty="0" smtClean="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Nothing</a:t>
            </a:r>
          </a:p>
          <a:p>
            <a:pPr marL="0" indent="0">
              <a:buNone/>
            </a:pPr>
            <a:r>
              <a:rPr lang="en-US" altLang="ja-JP" sz="2000" dirty="0" err="1" smtClean="0">
                <a:latin typeface="Consolas" pitchFamily="49" charset="0"/>
                <a:cs typeface="Consolas" pitchFamily="49" charset="0"/>
              </a:rPr>
              <a:t>dfsearch</a:t>
            </a:r>
            <a:r>
              <a:rPr lang="en-US" altLang="ja-JP" sz="2000" dirty="0" smtClean="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smtClean="0">
                <a:latin typeface="Consolas" pitchFamily="49" charset="0"/>
                <a:cs typeface="Consolas" pitchFamily="49" charset="0"/>
              </a:rPr>
              <a:t>  | </a:t>
            </a:r>
            <a:r>
              <a:rPr lang="en-US" altLang="ja-JP" sz="2000" dirty="0">
                <a:latin typeface="Consolas" pitchFamily="49" charset="0"/>
                <a:cs typeface="Consolas" pitchFamily="49" charset="0"/>
              </a:rPr>
              <a:t>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dfsearch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otherwise = </a:t>
            </a:r>
            <a:r>
              <a:rPr lang="en-US" altLang="ja-JP" sz="2000" dirty="0" err="1">
                <a:latin typeface="Consolas" pitchFamily="49" charset="0"/>
                <a:cs typeface="Consolas" pitchFamily="49" charset="0"/>
              </a:rPr>
              <a:t>dfsearch</a:t>
            </a:r>
            <a:r>
              <a:rPr lang="en-US" altLang="ja-JP" sz="2000" dirty="0">
                <a:latin typeface="Consolas" pitchFamily="49" charset="0"/>
                <a:cs typeface="Consolas" pitchFamily="49" charset="0"/>
              </a:rPr>
              <a:t> (q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succs</a:t>
            </a:r>
            <a:r>
              <a:rPr lang="en-US" altLang="ja-JP" sz="2000" dirty="0">
                <a:latin typeface="Consolas" pitchFamily="49" charset="0"/>
                <a:cs typeface="Consolas" pitchFamily="49" charset="0"/>
              </a:rPr>
              <a:t> p ++ </a:t>
            </a:r>
            <a:r>
              <a:rPr lang="en-US" altLang="ja-JP" sz="2000" dirty="0" err="1">
                <a:latin typeface="Consolas" pitchFamily="49" charset="0"/>
                <a:cs typeface="Consolas" pitchFamily="49" charset="0"/>
              </a:rPr>
              <a:t>ps</a:t>
            </a:r>
            <a:r>
              <a:rPr lang="en-US" altLang="ja-JP" sz="2000" dirty="0" smtClean="0">
                <a:latin typeface="Consolas" pitchFamily="49" charset="0"/>
                <a:cs typeface="Consolas" pitchFamily="49" charset="0"/>
              </a:rPr>
              <a:t>)</a:t>
            </a:r>
            <a:endParaRPr lang="en-US" altLang="ja-JP" sz="20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16</a:t>
            </a:fld>
            <a:endParaRPr kumimoji="1" lang="ja-JP" altLang="en-US"/>
          </a:p>
        </p:txBody>
      </p:sp>
      <p:grpSp>
        <p:nvGrpSpPr>
          <p:cNvPr id="9" name="グループ化 8"/>
          <p:cNvGrpSpPr/>
          <p:nvPr/>
        </p:nvGrpSpPr>
        <p:grpSpPr>
          <a:xfrm>
            <a:off x="2051720" y="1918573"/>
            <a:ext cx="1296144" cy="646331"/>
            <a:chOff x="2051720" y="1918573"/>
            <a:chExt cx="1296144" cy="646331"/>
          </a:xfrm>
        </p:grpSpPr>
        <p:cxnSp>
          <p:nvCxnSpPr>
            <p:cNvPr id="6" name="直線コネクタ 5"/>
            <p:cNvCxnSpPr/>
            <p:nvPr/>
          </p:nvCxnSpPr>
          <p:spPr>
            <a:xfrm>
              <a:off x="2123728" y="1988840"/>
              <a:ext cx="10801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2051720" y="1918573"/>
              <a:ext cx="1296144" cy="646331"/>
            </a:xfrm>
            <a:prstGeom prst="rect">
              <a:avLst/>
            </a:prstGeom>
          </p:spPr>
          <p:txBody>
            <a:bodyPr wrap="square">
              <a:spAutoFit/>
            </a:bodyPr>
            <a:lstStyle/>
            <a:p>
              <a:pPr algn="ctr"/>
              <a:r>
                <a:rPr lang="ja-JP" altLang="en-US" dirty="0" smtClean="0">
                  <a:solidFill>
                    <a:schemeClr val="accent3"/>
                  </a:solidFill>
                  <a:latin typeface="Consolas" pitchFamily="49" charset="0"/>
                  <a:cs typeface="Consolas" pitchFamily="49" charset="0"/>
                </a:rPr>
                <a:t>探索済みの状態</a:t>
              </a:r>
              <a:endParaRPr lang="ja-JP" altLang="en-US" dirty="0">
                <a:solidFill>
                  <a:schemeClr val="accent3"/>
                </a:solidFill>
              </a:endParaRPr>
            </a:p>
          </p:txBody>
        </p:sp>
      </p:grpSp>
      <p:grpSp>
        <p:nvGrpSpPr>
          <p:cNvPr id="10" name="グループ化 9"/>
          <p:cNvGrpSpPr/>
          <p:nvPr/>
        </p:nvGrpSpPr>
        <p:grpSpPr>
          <a:xfrm>
            <a:off x="3546128" y="1918573"/>
            <a:ext cx="1296144" cy="646331"/>
            <a:chOff x="2051720" y="1918573"/>
            <a:chExt cx="1296144" cy="646331"/>
          </a:xfrm>
        </p:grpSpPr>
        <p:cxnSp>
          <p:nvCxnSpPr>
            <p:cNvPr id="11" name="直線コネクタ 10"/>
            <p:cNvCxnSpPr/>
            <p:nvPr/>
          </p:nvCxnSpPr>
          <p:spPr>
            <a:xfrm>
              <a:off x="2123728" y="1988840"/>
              <a:ext cx="12241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2051720" y="1918573"/>
              <a:ext cx="1296144" cy="646331"/>
            </a:xfrm>
            <a:prstGeom prst="rect">
              <a:avLst/>
            </a:prstGeom>
          </p:spPr>
          <p:txBody>
            <a:bodyPr wrap="square">
              <a:spAutoFit/>
            </a:bodyPr>
            <a:lstStyle/>
            <a:p>
              <a:pPr algn="ctr"/>
              <a:r>
                <a:rPr lang="ja-JP" altLang="en-US" dirty="0" smtClean="0">
                  <a:solidFill>
                    <a:schemeClr val="accent3"/>
                  </a:solidFill>
                  <a:latin typeface="Consolas" pitchFamily="49" charset="0"/>
                  <a:cs typeface="Consolas" pitchFamily="49" charset="0"/>
                </a:rPr>
                <a:t>探索待ちのリスト</a:t>
              </a:r>
              <a:endParaRPr lang="ja-JP" altLang="en-US" dirty="0">
                <a:solidFill>
                  <a:schemeClr val="accent3"/>
                </a:solidFill>
              </a:endParaRPr>
            </a:p>
          </p:txBody>
        </p:sp>
      </p:grpSp>
      <p:grpSp>
        <p:nvGrpSpPr>
          <p:cNvPr id="14" name="グループ化 13"/>
          <p:cNvGrpSpPr/>
          <p:nvPr/>
        </p:nvGrpSpPr>
        <p:grpSpPr>
          <a:xfrm>
            <a:off x="5220072" y="1918573"/>
            <a:ext cx="1872208" cy="369332"/>
            <a:chOff x="2051720" y="1918573"/>
            <a:chExt cx="1296144" cy="369332"/>
          </a:xfrm>
        </p:grpSpPr>
        <p:cxnSp>
          <p:nvCxnSpPr>
            <p:cNvPr id="15" name="直線コネクタ 14"/>
            <p:cNvCxnSpPr/>
            <p:nvPr/>
          </p:nvCxnSpPr>
          <p:spPr>
            <a:xfrm>
              <a:off x="2123728" y="1988840"/>
              <a:ext cx="12241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2051720" y="1918573"/>
              <a:ext cx="1296144" cy="369332"/>
            </a:xfrm>
            <a:prstGeom prst="rect">
              <a:avLst/>
            </a:prstGeom>
          </p:spPr>
          <p:txBody>
            <a:bodyPr wrap="square">
              <a:spAutoFit/>
            </a:bodyPr>
            <a:lstStyle/>
            <a:p>
              <a:pPr algn="ctr"/>
              <a:r>
                <a:rPr lang="ja-JP" altLang="en-US" dirty="0" smtClean="0">
                  <a:solidFill>
                    <a:schemeClr val="accent3"/>
                  </a:solidFill>
                </a:rPr>
                <a:t>結果</a:t>
              </a:r>
              <a:endParaRPr lang="ja-JP" altLang="en-US" dirty="0">
                <a:solidFill>
                  <a:schemeClr val="accent3"/>
                </a:solidFill>
              </a:endParaRPr>
            </a:p>
          </p:txBody>
        </p:sp>
      </p:grpSp>
      <p:sp>
        <p:nvSpPr>
          <p:cNvPr id="17" name="正方形/長方形 16"/>
          <p:cNvSpPr/>
          <p:nvPr/>
        </p:nvSpPr>
        <p:spPr>
          <a:xfrm>
            <a:off x="5220072" y="4005064"/>
            <a:ext cx="2160240"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9397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幅優先探索</a:t>
            </a:r>
            <a:endParaRPr kumimoji="1" lang="ja-JP" altLang="en-US" dirty="0"/>
          </a:p>
        </p:txBody>
      </p:sp>
      <p:sp>
        <p:nvSpPr>
          <p:cNvPr id="6" name="コンテンツ プレースホルダー 2"/>
          <p:cNvSpPr>
            <a:spLocks noGrp="1"/>
          </p:cNvSpPr>
          <p:nvPr>
            <p:ph idx="1"/>
          </p:nvPr>
        </p:nvSpPr>
        <p:spPr>
          <a:xfrm>
            <a:off x="395536" y="1268761"/>
            <a:ext cx="8352928" cy="2880320"/>
          </a:xfrm>
        </p:spPr>
        <p:txBody>
          <a:bodyPr>
            <a:noAutofit/>
          </a:bodyPr>
          <a:lstStyle/>
          <a:p>
            <a:pPr marL="0" indent="0">
              <a:buNone/>
            </a:pP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 </a:t>
            </a:r>
            <a:r>
              <a:rPr lang="en-US" altLang="ja-JP" sz="2000" dirty="0">
                <a:latin typeface="Consolas" pitchFamily="49" charset="0"/>
                <a:cs typeface="Consolas" pitchFamily="49" charset="0"/>
              </a:rPr>
              <a:t>[State] -&gt; Frontier -&gt; Maybe [Move</a:t>
            </a:r>
            <a:r>
              <a:rPr lang="en-US" altLang="ja-JP" sz="2000" dirty="0" smtClean="0">
                <a:latin typeface="Consolas" pitchFamily="49" charset="0"/>
                <a:cs typeface="Consolas" pitchFamily="49" charset="0"/>
              </a:rPr>
              <a:t>]</a:t>
            </a:r>
          </a:p>
          <a:p>
            <a:pPr marL="0" indent="0">
              <a:buNone/>
            </a:pPr>
            <a:endParaRPr lang="en-US" altLang="ja-JP" sz="2000" dirty="0">
              <a:latin typeface="Consolas" pitchFamily="49" charset="0"/>
              <a:cs typeface="Consolas" pitchFamily="49" charset="0"/>
            </a:endParaRPr>
          </a:p>
          <a:p>
            <a:pPr marL="0" indent="0">
              <a:buNone/>
            </a:pPr>
            <a:endParaRPr lang="en-US" altLang="ja-JP" sz="800" dirty="0">
              <a:latin typeface="Consolas" pitchFamily="49" charset="0"/>
              <a:cs typeface="Consolas" pitchFamily="49" charset="0"/>
            </a:endParaRPr>
          </a:p>
          <a:p>
            <a:pPr marL="0" indent="0">
              <a:buNone/>
            </a:pP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qs</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 Nothing</a:t>
            </a:r>
          </a:p>
          <a:p>
            <a:pPr marL="0" indent="0">
              <a:buNone/>
            </a:pP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qs</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smtClean="0">
                <a:latin typeface="Consolas" pitchFamily="49" charset="0"/>
                <a:cs typeface="Consolas" pitchFamily="49" charset="0"/>
              </a:rPr>
              <a:t>  | </a:t>
            </a:r>
            <a:r>
              <a:rPr lang="en-US" altLang="ja-JP" sz="2000" dirty="0">
                <a:latin typeface="Consolas" pitchFamily="49" charset="0"/>
                <a:cs typeface="Consolas" pitchFamily="49" charset="0"/>
              </a:rPr>
              <a:t>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qs</a:t>
            </a:r>
            <a:r>
              <a:rPr lang="en-US" altLang="ja-JP" sz="2000" dirty="0" smtClean="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 otherwise = </a:t>
            </a:r>
            <a:r>
              <a:rPr lang="en-US" altLang="ja-JP" sz="2000" dirty="0" err="1" smtClean="0">
                <a:latin typeface="Consolas" pitchFamily="49" charset="0"/>
                <a:cs typeface="Consolas" pitchFamily="49" charset="0"/>
              </a:rPr>
              <a:t>bfsearch</a:t>
            </a:r>
            <a:r>
              <a:rPr lang="en-US" altLang="ja-JP" sz="2000" dirty="0" smtClean="0">
                <a:latin typeface="Consolas" pitchFamily="49" charset="0"/>
                <a:cs typeface="Consolas" pitchFamily="49" charset="0"/>
              </a:rPr>
              <a:t> (</a:t>
            </a:r>
            <a:r>
              <a:rPr lang="en-US" altLang="ja-JP" sz="2000" dirty="0">
                <a:latin typeface="Consolas" pitchFamily="49" charset="0"/>
                <a:cs typeface="Consolas" pitchFamily="49" charset="0"/>
              </a:rPr>
              <a:t>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smtClean="0">
                <a:latin typeface="Consolas" pitchFamily="49" charset="0"/>
                <a:cs typeface="Consolas" pitchFamily="49" charset="0"/>
              </a:rPr>
              <a:t>(</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 </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succs</a:t>
            </a:r>
            <a:r>
              <a:rPr lang="en-US" altLang="ja-JP" sz="2000" dirty="0" smtClean="0">
                <a:latin typeface="Consolas" pitchFamily="49" charset="0"/>
                <a:cs typeface="Consolas" pitchFamily="49" charset="0"/>
              </a:rPr>
              <a:t> p)</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a:t>
            </a:r>
            <a:endParaRPr lang="en-US" altLang="ja-JP" sz="2000" dirty="0" smtClean="0">
              <a:latin typeface="Consolas" pitchFamily="49" charset="0"/>
              <a:cs typeface="Consolas" pitchFamily="49" charset="0"/>
            </a:endParaRPr>
          </a:p>
        </p:txBody>
      </p:sp>
      <p:grpSp>
        <p:nvGrpSpPr>
          <p:cNvPr id="5" name="グループ化 4"/>
          <p:cNvGrpSpPr/>
          <p:nvPr/>
        </p:nvGrpSpPr>
        <p:grpSpPr>
          <a:xfrm>
            <a:off x="1979712" y="1556792"/>
            <a:ext cx="1368152" cy="646331"/>
            <a:chOff x="1979712" y="1918573"/>
            <a:chExt cx="1368152" cy="646331"/>
          </a:xfrm>
        </p:grpSpPr>
        <p:cxnSp>
          <p:nvCxnSpPr>
            <p:cNvPr id="7" name="直線コネクタ 6"/>
            <p:cNvCxnSpPr/>
            <p:nvPr/>
          </p:nvCxnSpPr>
          <p:spPr>
            <a:xfrm>
              <a:off x="2123728" y="1988840"/>
              <a:ext cx="108012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1979712" y="1918573"/>
              <a:ext cx="1368152" cy="646331"/>
            </a:xfrm>
            <a:prstGeom prst="rect">
              <a:avLst/>
            </a:prstGeom>
          </p:spPr>
          <p:txBody>
            <a:bodyPr wrap="square">
              <a:spAutoFit/>
            </a:bodyPr>
            <a:lstStyle/>
            <a:p>
              <a:pPr algn="ctr"/>
              <a:r>
                <a:rPr lang="ja-JP" altLang="en-US" dirty="0" smtClean="0">
                  <a:solidFill>
                    <a:schemeClr val="accent3"/>
                  </a:solidFill>
                  <a:latin typeface="Consolas" pitchFamily="49" charset="0"/>
                  <a:cs typeface="Consolas" pitchFamily="49" charset="0"/>
                </a:rPr>
                <a:t>探索済みの状態リスト</a:t>
              </a:r>
              <a:endParaRPr lang="ja-JP" altLang="en-US" dirty="0">
                <a:solidFill>
                  <a:schemeClr val="accent3"/>
                </a:solidFill>
              </a:endParaRPr>
            </a:p>
          </p:txBody>
        </p:sp>
      </p:grpSp>
      <p:grpSp>
        <p:nvGrpSpPr>
          <p:cNvPr id="9" name="グループ化 8"/>
          <p:cNvGrpSpPr/>
          <p:nvPr/>
        </p:nvGrpSpPr>
        <p:grpSpPr>
          <a:xfrm>
            <a:off x="3546128" y="1556792"/>
            <a:ext cx="1296144" cy="646331"/>
            <a:chOff x="2051720" y="1918573"/>
            <a:chExt cx="1296144" cy="646331"/>
          </a:xfrm>
        </p:grpSpPr>
        <p:cxnSp>
          <p:nvCxnSpPr>
            <p:cNvPr id="10" name="直線コネクタ 9"/>
            <p:cNvCxnSpPr/>
            <p:nvPr/>
          </p:nvCxnSpPr>
          <p:spPr>
            <a:xfrm>
              <a:off x="2123728" y="1988840"/>
              <a:ext cx="12241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2051720" y="1918573"/>
              <a:ext cx="1296144" cy="646331"/>
            </a:xfrm>
            <a:prstGeom prst="rect">
              <a:avLst/>
            </a:prstGeom>
          </p:spPr>
          <p:txBody>
            <a:bodyPr wrap="square">
              <a:spAutoFit/>
            </a:bodyPr>
            <a:lstStyle/>
            <a:p>
              <a:pPr algn="ctr"/>
              <a:r>
                <a:rPr lang="ja-JP" altLang="en-US" dirty="0" smtClean="0">
                  <a:solidFill>
                    <a:schemeClr val="accent3"/>
                  </a:solidFill>
                  <a:latin typeface="Consolas" pitchFamily="49" charset="0"/>
                  <a:cs typeface="Consolas" pitchFamily="49" charset="0"/>
                </a:rPr>
                <a:t>探索待ち</a:t>
              </a:r>
              <a:r>
                <a:rPr lang="en-US" altLang="ja-JP" dirty="0" smtClean="0">
                  <a:solidFill>
                    <a:schemeClr val="accent3"/>
                  </a:solidFill>
                  <a:latin typeface="Consolas" pitchFamily="49" charset="0"/>
                  <a:cs typeface="Consolas" pitchFamily="49" charset="0"/>
                </a:rPr>
                <a:t/>
              </a:r>
              <a:br>
                <a:rPr lang="en-US" altLang="ja-JP" dirty="0" smtClean="0">
                  <a:solidFill>
                    <a:schemeClr val="accent3"/>
                  </a:solidFill>
                  <a:latin typeface="Consolas" pitchFamily="49" charset="0"/>
                  <a:cs typeface="Consolas" pitchFamily="49" charset="0"/>
                </a:rPr>
              </a:br>
              <a:r>
                <a:rPr lang="ja-JP" altLang="en-US" dirty="0" smtClean="0">
                  <a:solidFill>
                    <a:schemeClr val="accent3"/>
                  </a:solidFill>
                  <a:latin typeface="Consolas" pitchFamily="49" charset="0"/>
                  <a:cs typeface="Consolas" pitchFamily="49" charset="0"/>
                </a:rPr>
                <a:t>リスト</a:t>
              </a:r>
              <a:endParaRPr lang="ja-JP" altLang="en-US" dirty="0">
                <a:solidFill>
                  <a:schemeClr val="accent3"/>
                </a:solidFill>
              </a:endParaRPr>
            </a:p>
          </p:txBody>
        </p:sp>
      </p:gr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17</a:t>
            </a:fld>
            <a:endParaRPr kumimoji="1" lang="ja-JP" altLang="en-US" dirty="0"/>
          </a:p>
        </p:txBody>
      </p:sp>
      <p:grpSp>
        <p:nvGrpSpPr>
          <p:cNvPr id="12" name="グループ化 11"/>
          <p:cNvGrpSpPr/>
          <p:nvPr/>
        </p:nvGrpSpPr>
        <p:grpSpPr>
          <a:xfrm>
            <a:off x="5220072" y="1556792"/>
            <a:ext cx="1872208" cy="369332"/>
            <a:chOff x="2051720" y="1918573"/>
            <a:chExt cx="1296144" cy="369332"/>
          </a:xfrm>
        </p:grpSpPr>
        <p:cxnSp>
          <p:nvCxnSpPr>
            <p:cNvPr id="13" name="直線コネクタ 12"/>
            <p:cNvCxnSpPr/>
            <p:nvPr/>
          </p:nvCxnSpPr>
          <p:spPr>
            <a:xfrm>
              <a:off x="2123728" y="1988840"/>
              <a:ext cx="12241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051720" y="1918573"/>
              <a:ext cx="1296144" cy="369332"/>
            </a:xfrm>
            <a:prstGeom prst="rect">
              <a:avLst/>
            </a:prstGeom>
          </p:spPr>
          <p:txBody>
            <a:bodyPr wrap="square">
              <a:spAutoFit/>
            </a:bodyPr>
            <a:lstStyle/>
            <a:p>
              <a:pPr algn="ctr"/>
              <a:r>
                <a:rPr lang="ja-JP" altLang="en-US" dirty="0" smtClean="0">
                  <a:solidFill>
                    <a:schemeClr val="accent3"/>
                  </a:solidFill>
                </a:rPr>
                <a:t>動きのリスト</a:t>
              </a:r>
              <a:endParaRPr lang="ja-JP" altLang="en-US" dirty="0">
                <a:solidFill>
                  <a:schemeClr val="accent3"/>
                </a:solidFill>
              </a:endParaRPr>
            </a:p>
          </p:txBody>
        </p:sp>
      </p:grpSp>
      <p:sp>
        <p:nvSpPr>
          <p:cNvPr id="74" name="正方形/長方形 73"/>
          <p:cNvSpPr/>
          <p:nvPr/>
        </p:nvSpPr>
        <p:spPr>
          <a:xfrm>
            <a:off x="5242357" y="3643590"/>
            <a:ext cx="2160240"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270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幅優先探索の実装を改善</a:t>
            </a:r>
            <a:endParaRPr kumimoji="1" lang="ja-JP" altLang="en-US" dirty="0"/>
          </a:p>
        </p:txBody>
      </p:sp>
      <p:sp>
        <p:nvSpPr>
          <p:cNvPr id="3" name="コンテンツ プレースホルダー 2"/>
          <p:cNvSpPr>
            <a:spLocks noGrp="1"/>
          </p:cNvSpPr>
          <p:nvPr>
            <p:ph idx="1"/>
          </p:nvPr>
        </p:nvSpPr>
        <p:spPr>
          <a:xfrm>
            <a:off x="179512" y="1600200"/>
            <a:ext cx="8784976" cy="4925144"/>
          </a:xfrm>
        </p:spPr>
        <p:txBody>
          <a:bodyPr>
            <a:noAutofit/>
          </a:bodyPr>
          <a:lstStyle/>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 [State] -&gt; Frontier -&gt; Frontier -&gt; </a:t>
            </a:r>
            <a:r>
              <a:rPr lang="en-US" altLang="ja-JP" sz="2000" dirty="0" smtClean="0">
                <a:latin typeface="Consolas" pitchFamily="49" charset="0"/>
                <a:cs typeface="Consolas" pitchFamily="49" charset="0"/>
              </a:rPr>
              <a:t>Maybe </a:t>
            </a:r>
            <a:r>
              <a:rPr lang="en-US" altLang="ja-JP" sz="2000" dirty="0">
                <a:latin typeface="Consolas" pitchFamily="49" charset="0"/>
                <a:cs typeface="Consolas" pitchFamily="49" charset="0"/>
              </a:rPr>
              <a:t>[Move]</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Nothing</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rs</a:t>
            </a:r>
            <a:endParaRPr lang="en-US" altLang="ja-JP" sz="2000" dirty="0">
              <a:latin typeface="Consolas" pitchFamily="49" charset="0"/>
              <a:cs typeface="Consolas" pitchFamily="49" charset="0"/>
            </a:endParaRP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a:latin typeface="Consolas" pitchFamily="49" charset="0"/>
                <a:cs typeface="Consolas" pitchFamily="49" charset="0"/>
              </a:rPr>
              <a:t>  | 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otherwise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succs</a:t>
            </a:r>
            <a:r>
              <a:rPr lang="en-US" altLang="ja-JP" sz="2000" dirty="0">
                <a:latin typeface="Consolas" pitchFamily="49" charset="0"/>
                <a:cs typeface="Consolas" pitchFamily="49" charset="0"/>
              </a:rPr>
              <a:t> p </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smtClean="0">
                <a:latin typeface="Consolas" pitchFamily="49" charset="0"/>
                <a:cs typeface="Consolas" pitchFamily="49" charset="0"/>
              </a:rPr>
              <a:t>ps</a:t>
            </a:r>
            <a:endParaRPr lang="en-US" altLang="ja-JP" sz="20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18</a:t>
            </a:fld>
            <a:endParaRPr kumimoji="1" lang="ja-JP" altLang="en-US"/>
          </a:p>
        </p:txBody>
      </p:sp>
      <p:sp>
        <p:nvSpPr>
          <p:cNvPr id="5" name="正方形/長方形 4"/>
          <p:cNvSpPr/>
          <p:nvPr/>
        </p:nvSpPr>
        <p:spPr>
          <a:xfrm>
            <a:off x="3347864" y="1654079"/>
            <a:ext cx="1368152"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正方形/長方形 5"/>
          <p:cNvSpPr/>
          <p:nvPr/>
        </p:nvSpPr>
        <p:spPr>
          <a:xfrm>
            <a:off x="179512" y="2348880"/>
            <a:ext cx="5472608"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1115616" y="4356206"/>
            <a:ext cx="3244560" cy="2134458"/>
            <a:chOff x="2189267" y="4356206"/>
            <a:chExt cx="3244560" cy="2134458"/>
          </a:xfrm>
        </p:grpSpPr>
        <p:sp>
          <p:nvSpPr>
            <p:cNvPr id="8" name="円/楕円 7"/>
            <p:cNvSpPr/>
            <p:nvPr/>
          </p:nvSpPr>
          <p:spPr>
            <a:xfrm>
              <a:off x="2189267" y="51602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1</a:t>
              </a:r>
              <a:endParaRPr kumimoji="1" lang="ja-JP" altLang="en-US" sz="1100" dirty="0"/>
            </a:p>
          </p:txBody>
        </p:sp>
        <p:cxnSp>
          <p:nvCxnSpPr>
            <p:cNvPr id="9" name="直線矢印コネクタ 8"/>
            <p:cNvCxnSpPr>
              <a:stCxn id="8" idx="7"/>
              <a:endCxn id="10" idx="2"/>
            </p:cNvCxnSpPr>
            <p:nvPr/>
          </p:nvCxnSpPr>
          <p:spPr>
            <a:xfrm flipV="1">
              <a:off x="2563902" y="4577579"/>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3618136" y="435812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2</a:t>
              </a:r>
              <a:endParaRPr kumimoji="1" lang="ja-JP" altLang="en-US" sz="1100" dirty="0"/>
            </a:p>
          </p:txBody>
        </p:sp>
        <p:sp>
          <p:nvSpPr>
            <p:cNvPr id="11" name="円/楕円 10"/>
            <p:cNvSpPr/>
            <p:nvPr/>
          </p:nvSpPr>
          <p:spPr>
            <a:xfrm>
              <a:off x="3618136" y="515547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3</a:t>
              </a:r>
              <a:endParaRPr kumimoji="1" lang="ja-JP" altLang="en-US" sz="1100" dirty="0"/>
            </a:p>
          </p:txBody>
        </p:sp>
        <p:cxnSp>
          <p:nvCxnSpPr>
            <p:cNvPr id="12" name="直線矢印コネクタ 11"/>
            <p:cNvCxnSpPr>
              <a:stCxn id="8" idx="6"/>
              <a:endCxn id="11" idx="2"/>
            </p:cNvCxnSpPr>
            <p:nvPr/>
          </p:nvCxnSpPr>
          <p:spPr>
            <a:xfrm flipV="1">
              <a:off x="2628179" y="5374929"/>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930021" y="5395039"/>
              <a:ext cx="602153" cy="307777"/>
            </a:xfrm>
            <a:prstGeom prst="rect">
              <a:avLst/>
            </a:prstGeom>
          </p:spPr>
          <p:txBody>
            <a:bodyPr wrap="none">
              <a:spAutoFit/>
            </a:bodyPr>
            <a:lstStyle/>
            <a:p>
              <a:r>
                <a:rPr lang="en-US" altLang="ja-JP" sz="1400" dirty="0" smtClean="0"/>
                <a:t>Move</a:t>
              </a:r>
              <a:endParaRPr lang="ja-JP" altLang="en-US" sz="1400" dirty="0"/>
            </a:p>
          </p:txBody>
        </p:sp>
        <p:sp>
          <p:nvSpPr>
            <p:cNvPr id="14" name="正方形/長方形 13"/>
            <p:cNvSpPr/>
            <p:nvPr/>
          </p:nvSpPr>
          <p:spPr>
            <a:xfrm>
              <a:off x="2930021" y="489717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5" name="直線矢印コネクタ 14"/>
            <p:cNvCxnSpPr>
              <a:stCxn id="11" idx="6"/>
              <a:endCxn id="16" idx="2"/>
            </p:cNvCxnSpPr>
            <p:nvPr/>
          </p:nvCxnSpPr>
          <p:spPr>
            <a:xfrm>
              <a:off x="4057048" y="537492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4988616" y="516084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6</a:t>
              </a:r>
              <a:endParaRPr kumimoji="1" lang="ja-JP" altLang="en-US" sz="1100" dirty="0"/>
            </a:p>
          </p:txBody>
        </p:sp>
        <p:sp>
          <p:nvSpPr>
            <p:cNvPr id="17" name="正方形/長方形 16"/>
            <p:cNvSpPr/>
            <p:nvPr/>
          </p:nvSpPr>
          <p:spPr>
            <a:xfrm>
              <a:off x="4303653" y="539503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1" idx="5"/>
              <a:endCxn id="19" idx="2"/>
            </p:cNvCxnSpPr>
            <p:nvPr/>
          </p:nvCxnSpPr>
          <p:spPr>
            <a:xfrm>
              <a:off x="3992771" y="5530108"/>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円/楕円 18"/>
            <p:cNvSpPr/>
            <p:nvPr/>
          </p:nvSpPr>
          <p:spPr>
            <a:xfrm>
              <a:off x="4994915"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7</a:t>
              </a:r>
              <a:endParaRPr kumimoji="1" lang="ja-JP" altLang="en-US" sz="1100" dirty="0"/>
            </a:p>
          </p:txBody>
        </p:sp>
        <p:sp>
          <p:nvSpPr>
            <p:cNvPr id="20" name="正方形/長方形 19"/>
            <p:cNvSpPr/>
            <p:nvPr/>
          </p:nvSpPr>
          <p:spPr>
            <a:xfrm>
              <a:off x="4124958" y="585811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1" name="直線矢印コネクタ 20"/>
            <p:cNvCxnSpPr>
              <a:stCxn id="8" idx="5"/>
              <a:endCxn id="22" idx="2"/>
            </p:cNvCxnSpPr>
            <p:nvPr/>
          </p:nvCxnSpPr>
          <p:spPr>
            <a:xfrm>
              <a:off x="2563902" y="5534912"/>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3618136"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4</a:t>
              </a:r>
              <a:endParaRPr kumimoji="1" lang="ja-JP" altLang="en-US" sz="1100" dirty="0"/>
            </a:p>
          </p:txBody>
        </p:sp>
        <p:sp>
          <p:nvSpPr>
            <p:cNvPr id="23" name="正方形/長方形 22"/>
            <p:cNvSpPr/>
            <p:nvPr/>
          </p:nvSpPr>
          <p:spPr>
            <a:xfrm>
              <a:off x="2789942" y="59684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4" name="直線矢印コネクタ 23"/>
            <p:cNvCxnSpPr>
              <a:endCxn id="25" idx="2"/>
            </p:cNvCxnSpPr>
            <p:nvPr/>
          </p:nvCxnSpPr>
          <p:spPr>
            <a:xfrm>
              <a:off x="4063346" y="4570287"/>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円/楕円 24"/>
            <p:cNvSpPr/>
            <p:nvPr/>
          </p:nvSpPr>
          <p:spPr>
            <a:xfrm>
              <a:off x="4994915" y="435620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5</a:t>
              </a:r>
              <a:endParaRPr kumimoji="1" lang="ja-JP" altLang="en-US" sz="1100" dirty="0"/>
            </a:p>
          </p:txBody>
        </p:sp>
        <p:sp>
          <p:nvSpPr>
            <p:cNvPr id="26" name="正方形/長方形 25"/>
            <p:cNvSpPr/>
            <p:nvPr/>
          </p:nvSpPr>
          <p:spPr>
            <a:xfrm>
              <a:off x="4184514" y="4568315"/>
              <a:ext cx="602153" cy="307777"/>
            </a:xfrm>
            <a:prstGeom prst="rect">
              <a:avLst/>
            </a:prstGeom>
          </p:spPr>
          <p:txBody>
            <a:bodyPr wrap="none">
              <a:spAutoFit/>
            </a:bodyPr>
            <a:lstStyle/>
            <a:p>
              <a:r>
                <a:rPr lang="en-US" altLang="ja-JP" sz="1400" dirty="0" smtClean="0"/>
                <a:t>Move</a:t>
              </a:r>
              <a:endParaRPr lang="ja-JP" altLang="en-US" sz="1400" dirty="0"/>
            </a:p>
          </p:txBody>
        </p:sp>
      </p:grpSp>
      <p:sp>
        <p:nvSpPr>
          <p:cNvPr id="27" name="正方形/長方形 26"/>
          <p:cNvSpPr/>
          <p:nvPr/>
        </p:nvSpPr>
        <p:spPr>
          <a:xfrm>
            <a:off x="4992698" y="3846219"/>
            <a:ext cx="2184851"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8" name="角丸四角形 27"/>
          <p:cNvSpPr/>
          <p:nvPr/>
        </p:nvSpPr>
        <p:spPr>
          <a:xfrm>
            <a:off x="5220072" y="4293096"/>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9" name="正方形/長方形 28"/>
          <p:cNvSpPr/>
          <p:nvPr/>
        </p:nvSpPr>
        <p:spPr>
          <a:xfrm>
            <a:off x="6020565" y="4871489"/>
            <a:ext cx="1175322" cy="369332"/>
          </a:xfrm>
          <a:prstGeom prst="rect">
            <a:avLst/>
          </a:prstGeom>
          <a:solidFill>
            <a:schemeClr val="bg1"/>
          </a:solidFill>
        </p:spPr>
        <p:txBody>
          <a:bodyPr wrap="none">
            <a:spAutoFit/>
          </a:bodyPr>
          <a:lstStyle/>
          <a:p>
            <a:pPr algn="ctr"/>
            <a:r>
              <a:rPr lang="ja-JP" altLang="en-US" dirty="0" smtClean="0">
                <a:solidFill>
                  <a:schemeClr val="tx2"/>
                </a:solidFill>
              </a:rPr>
              <a:t>蓄積リスト</a:t>
            </a:r>
            <a:endParaRPr lang="ja-JP" altLang="en-US" dirty="0">
              <a:solidFill>
                <a:schemeClr val="tx2"/>
              </a:solidFill>
            </a:endParaRPr>
          </a:p>
        </p:txBody>
      </p:sp>
      <p:sp>
        <p:nvSpPr>
          <p:cNvPr id="30" name="円/楕円 29"/>
          <p:cNvSpPr/>
          <p:nvPr/>
        </p:nvSpPr>
        <p:spPr>
          <a:xfrm>
            <a:off x="7380312" y="442808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1</a:t>
            </a:r>
            <a:endParaRPr kumimoji="1" lang="ja-JP" altLang="en-US" sz="1100" dirty="0"/>
          </a:p>
        </p:txBody>
      </p:sp>
      <p:sp>
        <p:nvSpPr>
          <p:cNvPr id="31" name="角丸四角形 30"/>
          <p:cNvSpPr/>
          <p:nvPr/>
        </p:nvSpPr>
        <p:spPr>
          <a:xfrm>
            <a:off x="5231194" y="5478835"/>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2" name="正方形/長方形 31"/>
          <p:cNvSpPr/>
          <p:nvPr/>
        </p:nvSpPr>
        <p:spPr>
          <a:xfrm>
            <a:off x="5790434" y="6057228"/>
            <a:ext cx="1657825" cy="369332"/>
          </a:xfrm>
          <a:prstGeom prst="rect">
            <a:avLst/>
          </a:prstGeom>
          <a:solidFill>
            <a:schemeClr val="bg1"/>
          </a:solidFill>
        </p:spPr>
        <p:txBody>
          <a:bodyPr wrap="none">
            <a:spAutoFit/>
          </a:bodyPr>
          <a:lstStyle/>
          <a:p>
            <a:pPr algn="ctr"/>
            <a:r>
              <a:rPr lang="ja-JP" altLang="en-US" dirty="0" smtClean="0">
                <a:solidFill>
                  <a:schemeClr val="tx2"/>
                </a:solidFill>
              </a:rPr>
              <a:t>探索待ちリスト</a:t>
            </a:r>
            <a:endParaRPr lang="ja-JP" altLang="en-US" dirty="0">
              <a:solidFill>
                <a:schemeClr val="tx2"/>
              </a:solidFill>
            </a:endParaRPr>
          </a:p>
        </p:txBody>
      </p:sp>
      <p:sp>
        <p:nvSpPr>
          <p:cNvPr id="35" name="円/楕円 34"/>
          <p:cNvSpPr/>
          <p:nvPr/>
        </p:nvSpPr>
        <p:spPr>
          <a:xfrm>
            <a:off x="5319772" y="5648358"/>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1</a:t>
            </a:r>
            <a:endParaRPr kumimoji="1" lang="ja-JP" altLang="en-US" sz="1100" dirty="0"/>
          </a:p>
        </p:txBody>
      </p:sp>
    </p:spTree>
    <p:extLst>
      <p:ext uri="{BB962C8B-B14F-4D97-AF65-F5344CB8AC3E}">
        <p14:creationId xmlns:p14="http://schemas.microsoft.com/office/powerpoint/2010/main" val="202702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7" grpId="0" animBg="1"/>
      <p:bldP spid="30"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幅優先探索の実装を改善</a:t>
            </a:r>
            <a:endParaRPr kumimoji="1" lang="ja-JP" altLang="en-US" dirty="0"/>
          </a:p>
        </p:txBody>
      </p:sp>
      <p:sp>
        <p:nvSpPr>
          <p:cNvPr id="3" name="コンテンツ プレースホルダー 2"/>
          <p:cNvSpPr>
            <a:spLocks noGrp="1"/>
          </p:cNvSpPr>
          <p:nvPr>
            <p:ph idx="1"/>
          </p:nvPr>
        </p:nvSpPr>
        <p:spPr>
          <a:xfrm>
            <a:off x="179512" y="1600200"/>
            <a:ext cx="8784976" cy="4925144"/>
          </a:xfrm>
        </p:spPr>
        <p:txBody>
          <a:bodyPr>
            <a:noAutofit/>
          </a:bodyPr>
          <a:lstStyle/>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 [State] -&gt; Frontier -&gt; Frontier -&gt; </a:t>
            </a:r>
            <a:r>
              <a:rPr lang="en-US" altLang="ja-JP" sz="2000" dirty="0" smtClean="0">
                <a:latin typeface="Consolas" pitchFamily="49" charset="0"/>
                <a:cs typeface="Consolas" pitchFamily="49" charset="0"/>
              </a:rPr>
              <a:t>Maybe </a:t>
            </a:r>
            <a:r>
              <a:rPr lang="en-US" altLang="ja-JP" sz="2000" dirty="0">
                <a:latin typeface="Consolas" pitchFamily="49" charset="0"/>
                <a:cs typeface="Consolas" pitchFamily="49" charset="0"/>
              </a:rPr>
              <a:t>[Move]</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Nothing</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rs</a:t>
            </a:r>
            <a:endParaRPr lang="en-US" altLang="ja-JP" sz="2000" dirty="0">
              <a:latin typeface="Consolas" pitchFamily="49" charset="0"/>
              <a:cs typeface="Consolas" pitchFamily="49" charset="0"/>
            </a:endParaRP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a:latin typeface="Consolas" pitchFamily="49" charset="0"/>
                <a:cs typeface="Consolas" pitchFamily="49" charset="0"/>
              </a:rPr>
              <a:t>  | 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otherwise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succs</a:t>
            </a:r>
            <a:r>
              <a:rPr lang="en-US" altLang="ja-JP" sz="2000" dirty="0">
                <a:latin typeface="Consolas" pitchFamily="49" charset="0"/>
                <a:cs typeface="Consolas" pitchFamily="49" charset="0"/>
              </a:rPr>
              <a:t> p </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smtClean="0">
                <a:latin typeface="Consolas" pitchFamily="49" charset="0"/>
                <a:cs typeface="Consolas" pitchFamily="49" charset="0"/>
              </a:rPr>
              <a:t>ps</a:t>
            </a:r>
            <a:endParaRPr lang="en-US" altLang="ja-JP" sz="20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19</a:t>
            </a:fld>
            <a:endParaRPr kumimoji="1" lang="ja-JP" altLang="en-US"/>
          </a:p>
        </p:txBody>
      </p:sp>
      <p:sp>
        <p:nvSpPr>
          <p:cNvPr id="5" name="正方形/長方形 4"/>
          <p:cNvSpPr/>
          <p:nvPr/>
        </p:nvSpPr>
        <p:spPr>
          <a:xfrm>
            <a:off x="3347864" y="1654079"/>
            <a:ext cx="1368152"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正方形/長方形 5"/>
          <p:cNvSpPr/>
          <p:nvPr/>
        </p:nvSpPr>
        <p:spPr>
          <a:xfrm>
            <a:off x="179512" y="2348880"/>
            <a:ext cx="5472608"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1115616" y="4356206"/>
            <a:ext cx="3244560" cy="2134458"/>
            <a:chOff x="2189267" y="4356206"/>
            <a:chExt cx="3244560" cy="2134458"/>
          </a:xfrm>
        </p:grpSpPr>
        <p:sp>
          <p:nvSpPr>
            <p:cNvPr id="8" name="円/楕円 7"/>
            <p:cNvSpPr/>
            <p:nvPr/>
          </p:nvSpPr>
          <p:spPr>
            <a:xfrm>
              <a:off x="2189267" y="51602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1</a:t>
              </a:r>
              <a:endParaRPr kumimoji="1" lang="ja-JP" altLang="en-US" sz="1100" dirty="0"/>
            </a:p>
          </p:txBody>
        </p:sp>
        <p:cxnSp>
          <p:nvCxnSpPr>
            <p:cNvPr id="9" name="直線矢印コネクタ 8"/>
            <p:cNvCxnSpPr>
              <a:stCxn id="8" idx="7"/>
              <a:endCxn id="10" idx="2"/>
            </p:cNvCxnSpPr>
            <p:nvPr/>
          </p:nvCxnSpPr>
          <p:spPr>
            <a:xfrm flipV="1">
              <a:off x="2563902" y="4577579"/>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3618136" y="435812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2</a:t>
              </a:r>
              <a:endParaRPr kumimoji="1" lang="ja-JP" altLang="en-US" sz="1100" dirty="0"/>
            </a:p>
          </p:txBody>
        </p:sp>
        <p:sp>
          <p:nvSpPr>
            <p:cNvPr id="11" name="円/楕円 10"/>
            <p:cNvSpPr/>
            <p:nvPr/>
          </p:nvSpPr>
          <p:spPr>
            <a:xfrm>
              <a:off x="3618136" y="515547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3</a:t>
              </a:r>
              <a:endParaRPr kumimoji="1" lang="ja-JP" altLang="en-US" sz="1100" dirty="0"/>
            </a:p>
          </p:txBody>
        </p:sp>
        <p:cxnSp>
          <p:nvCxnSpPr>
            <p:cNvPr id="12" name="直線矢印コネクタ 11"/>
            <p:cNvCxnSpPr>
              <a:stCxn id="8" idx="6"/>
              <a:endCxn id="11" idx="2"/>
            </p:cNvCxnSpPr>
            <p:nvPr/>
          </p:nvCxnSpPr>
          <p:spPr>
            <a:xfrm flipV="1">
              <a:off x="2628179" y="5374929"/>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930021" y="5395039"/>
              <a:ext cx="602153" cy="307777"/>
            </a:xfrm>
            <a:prstGeom prst="rect">
              <a:avLst/>
            </a:prstGeom>
          </p:spPr>
          <p:txBody>
            <a:bodyPr wrap="none">
              <a:spAutoFit/>
            </a:bodyPr>
            <a:lstStyle/>
            <a:p>
              <a:r>
                <a:rPr lang="en-US" altLang="ja-JP" sz="1400" dirty="0" smtClean="0"/>
                <a:t>Move</a:t>
              </a:r>
              <a:endParaRPr lang="ja-JP" altLang="en-US" sz="1400" dirty="0"/>
            </a:p>
          </p:txBody>
        </p:sp>
        <p:sp>
          <p:nvSpPr>
            <p:cNvPr id="14" name="正方形/長方形 13"/>
            <p:cNvSpPr/>
            <p:nvPr/>
          </p:nvSpPr>
          <p:spPr>
            <a:xfrm>
              <a:off x="2930021" y="489717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5" name="直線矢印コネクタ 14"/>
            <p:cNvCxnSpPr>
              <a:stCxn id="11" idx="6"/>
              <a:endCxn id="16" idx="2"/>
            </p:cNvCxnSpPr>
            <p:nvPr/>
          </p:nvCxnSpPr>
          <p:spPr>
            <a:xfrm>
              <a:off x="4057048" y="537492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4988616" y="516084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6</a:t>
              </a:r>
              <a:endParaRPr kumimoji="1" lang="ja-JP" altLang="en-US" sz="1100" dirty="0"/>
            </a:p>
          </p:txBody>
        </p:sp>
        <p:sp>
          <p:nvSpPr>
            <p:cNvPr id="17" name="正方形/長方形 16"/>
            <p:cNvSpPr/>
            <p:nvPr/>
          </p:nvSpPr>
          <p:spPr>
            <a:xfrm>
              <a:off x="4303653" y="539503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1" idx="5"/>
              <a:endCxn id="19" idx="2"/>
            </p:cNvCxnSpPr>
            <p:nvPr/>
          </p:nvCxnSpPr>
          <p:spPr>
            <a:xfrm>
              <a:off x="3992771" y="5530108"/>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円/楕円 18"/>
            <p:cNvSpPr/>
            <p:nvPr/>
          </p:nvSpPr>
          <p:spPr>
            <a:xfrm>
              <a:off x="4994915"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7</a:t>
              </a:r>
              <a:endParaRPr kumimoji="1" lang="ja-JP" altLang="en-US" sz="1100" dirty="0"/>
            </a:p>
          </p:txBody>
        </p:sp>
        <p:sp>
          <p:nvSpPr>
            <p:cNvPr id="20" name="正方形/長方形 19"/>
            <p:cNvSpPr/>
            <p:nvPr/>
          </p:nvSpPr>
          <p:spPr>
            <a:xfrm>
              <a:off x="4124958" y="585811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1" name="直線矢印コネクタ 20"/>
            <p:cNvCxnSpPr>
              <a:stCxn id="8" idx="5"/>
              <a:endCxn id="22" idx="2"/>
            </p:cNvCxnSpPr>
            <p:nvPr/>
          </p:nvCxnSpPr>
          <p:spPr>
            <a:xfrm>
              <a:off x="2563902" y="5534912"/>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3618136"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4</a:t>
              </a:r>
              <a:endParaRPr kumimoji="1" lang="ja-JP" altLang="en-US" sz="1100" dirty="0"/>
            </a:p>
          </p:txBody>
        </p:sp>
        <p:sp>
          <p:nvSpPr>
            <p:cNvPr id="23" name="正方形/長方形 22"/>
            <p:cNvSpPr/>
            <p:nvPr/>
          </p:nvSpPr>
          <p:spPr>
            <a:xfrm>
              <a:off x="2789942" y="59684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4" name="直線矢印コネクタ 23"/>
            <p:cNvCxnSpPr>
              <a:endCxn id="25" idx="2"/>
            </p:cNvCxnSpPr>
            <p:nvPr/>
          </p:nvCxnSpPr>
          <p:spPr>
            <a:xfrm>
              <a:off x="4063346" y="4570287"/>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円/楕円 24"/>
            <p:cNvSpPr/>
            <p:nvPr/>
          </p:nvSpPr>
          <p:spPr>
            <a:xfrm>
              <a:off x="4994915" y="435620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5</a:t>
              </a:r>
              <a:endParaRPr kumimoji="1" lang="ja-JP" altLang="en-US" sz="1100" dirty="0"/>
            </a:p>
          </p:txBody>
        </p:sp>
        <p:sp>
          <p:nvSpPr>
            <p:cNvPr id="26" name="正方形/長方形 25"/>
            <p:cNvSpPr/>
            <p:nvPr/>
          </p:nvSpPr>
          <p:spPr>
            <a:xfrm>
              <a:off x="4184514" y="4568315"/>
              <a:ext cx="602153" cy="307777"/>
            </a:xfrm>
            <a:prstGeom prst="rect">
              <a:avLst/>
            </a:prstGeom>
          </p:spPr>
          <p:txBody>
            <a:bodyPr wrap="none">
              <a:spAutoFit/>
            </a:bodyPr>
            <a:lstStyle/>
            <a:p>
              <a:r>
                <a:rPr lang="en-US" altLang="ja-JP" sz="1400" dirty="0" smtClean="0"/>
                <a:t>Move</a:t>
              </a:r>
              <a:endParaRPr lang="ja-JP" altLang="en-US" sz="1400" dirty="0"/>
            </a:p>
          </p:txBody>
        </p:sp>
      </p:grpSp>
      <p:sp>
        <p:nvSpPr>
          <p:cNvPr id="27" name="正方形/長方形 26"/>
          <p:cNvSpPr/>
          <p:nvPr/>
        </p:nvSpPr>
        <p:spPr>
          <a:xfrm>
            <a:off x="4992698" y="3846219"/>
            <a:ext cx="2184851"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8" name="角丸四角形 27"/>
          <p:cNvSpPr/>
          <p:nvPr/>
        </p:nvSpPr>
        <p:spPr>
          <a:xfrm>
            <a:off x="5220072" y="4293096"/>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9" name="正方形/長方形 28"/>
          <p:cNvSpPr/>
          <p:nvPr/>
        </p:nvSpPr>
        <p:spPr>
          <a:xfrm>
            <a:off x="6020564" y="4871489"/>
            <a:ext cx="1175322" cy="369332"/>
          </a:xfrm>
          <a:prstGeom prst="rect">
            <a:avLst/>
          </a:prstGeom>
          <a:solidFill>
            <a:schemeClr val="bg1"/>
          </a:solidFill>
        </p:spPr>
        <p:txBody>
          <a:bodyPr wrap="none">
            <a:spAutoFit/>
          </a:bodyPr>
          <a:lstStyle/>
          <a:p>
            <a:pPr algn="ctr"/>
            <a:r>
              <a:rPr lang="ja-JP" altLang="en-US" dirty="0">
                <a:solidFill>
                  <a:schemeClr val="tx2"/>
                </a:solidFill>
              </a:rPr>
              <a:t>蓄積</a:t>
            </a:r>
            <a:r>
              <a:rPr lang="ja-JP" altLang="en-US" dirty="0" smtClean="0">
                <a:solidFill>
                  <a:schemeClr val="tx2"/>
                </a:solidFill>
              </a:rPr>
              <a:t>リスト</a:t>
            </a:r>
            <a:endParaRPr lang="ja-JP" altLang="en-US" dirty="0">
              <a:solidFill>
                <a:schemeClr val="tx2"/>
              </a:solidFill>
            </a:endParaRPr>
          </a:p>
        </p:txBody>
      </p:sp>
      <p:sp>
        <p:nvSpPr>
          <p:cNvPr id="31" name="角丸四角形 30"/>
          <p:cNvSpPr/>
          <p:nvPr/>
        </p:nvSpPr>
        <p:spPr>
          <a:xfrm>
            <a:off x="5231194" y="5478835"/>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2" name="正方形/長方形 31"/>
          <p:cNvSpPr/>
          <p:nvPr/>
        </p:nvSpPr>
        <p:spPr>
          <a:xfrm>
            <a:off x="5790434" y="6057228"/>
            <a:ext cx="1657825" cy="369332"/>
          </a:xfrm>
          <a:prstGeom prst="rect">
            <a:avLst/>
          </a:prstGeom>
          <a:solidFill>
            <a:schemeClr val="bg1"/>
          </a:solidFill>
        </p:spPr>
        <p:txBody>
          <a:bodyPr wrap="none">
            <a:spAutoFit/>
          </a:bodyPr>
          <a:lstStyle/>
          <a:p>
            <a:pPr algn="ctr"/>
            <a:r>
              <a:rPr lang="ja-JP" altLang="en-US" dirty="0">
                <a:solidFill>
                  <a:schemeClr val="tx2"/>
                </a:solidFill>
              </a:rPr>
              <a:t>探索待ち</a:t>
            </a:r>
            <a:r>
              <a:rPr lang="ja-JP" altLang="en-US" dirty="0" smtClean="0">
                <a:solidFill>
                  <a:schemeClr val="tx2"/>
                </a:solidFill>
              </a:rPr>
              <a:t>リスト</a:t>
            </a:r>
            <a:endParaRPr lang="ja-JP" altLang="en-US" dirty="0">
              <a:solidFill>
                <a:schemeClr val="tx2"/>
              </a:solidFill>
            </a:endParaRPr>
          </a:p>
        </p:txBody>
      </p:sp>
      <p:sp>
        <p:nvSpPr>
          <p:cNvPr id="33" name="円/楕円 32"/>
          <p:cNvSpPr/>
          <p:nvPr/>
        </p:nvSpPr>
        <p:spPr>
          <a:xfrm>
            <a:off x="7398524" y="445099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4</a:t>
            </a:r>
            <a:endParaRPr kumimoji="1" lang="ja-JP" altLang="en-US" sz="1100" dirty="0"/>
          </a:p>
        </p:txBody>
      </p:sp>
      <p:sp>
        <p:nvSpPr>
          <p:cNvPr id="34" name="円/楕円 33"/>
          <p:cNvSpPr/>
          <p:nvPr/>
        </p:nvSpPr>
        <p:spPr>
          <a:xfrm>
            <a:off x="6875742" y="445099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3</a:t>
            </a:r>
            <a:endParaRPr kumimoji="1" lang="ja-JP" altLang="en-US" sz="1100" dirty="0"/>
          </a:p>
        </p:txBody>
      </p:sp>
      <p:sp>
        <p:nvSpPr>
          <p:cNvPr id="35" name="円/楕円 34"/>
          <p:cNvSpPr/>
          <p:nvPr/>
        </p:nvSpPr>
        <p:spPr>
          <a:xfrm>
            <a:off x="6352960" y="445099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2</a:t>
            </a:r>
            <a:endParaRPr kumimoji="1" lang="ja-JP" altLang="en-US" sz="1100" dirty="0"/>
          </a:p>
        </p:txBody>
      </p:sp>
      <p:sp>
        <p:nvSpPr>
          <p:cNvPr id="30" name="円/楕円 29"/>
          <p:cNvSpPr/>
          <p:nvPr/>
        </p:nvSpPr>
        <p:spPr>
          <a:xfrm>
            <a:off x="5293012" y="565805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1</a:t>
            </a:r>
            <a:endParaRPr kumimoji="1" lang="ja-JP" altLang="en-US" sz="1100" dirty="0"/>
          </a:p>
        </p:txBody>
      </p:sp>
    </p:spTree>
    <p:extLst>
      <p:ext uri="{BB962C8B-B14F-4D97-AF65-F5344CB8AC3E}">
        <p14:creationId xmlns:p14="http://schemas.microsoft.com/office/powerpoint/2010/main" val="288510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200" fill="hold"/>
                                        <p:tgtEl>
                                          <p:spTgt spid="30"/>
                                        </p:tgtEl>
                                        <p:attrNameLst>
                                          <p:attrName>style.color</p:attrName>
                                        </p:attrNameLst>
                                      </p:cBhvr>
                                      <p:by>
                                        <p:hsl h="0" s="-12549" l="-25098"/>
                                      </p:by>
                                    </p:animClr>
                                    <p:animClr clrSpc="hsl" dir="cw">
                                      <p:cBhvr>
                                        <p:cTn id="7" dur="200" fill="hold"/>
                                        <p:tgtEl>
                                          <p:spTgt spid="30"/>
                                        </p:tgtEl>
                                        <p:attrNameLst>
                                          <p:attrName>fillcolor</p:attrName>
                                        </p:attrNameLst>
                                      </p:cBhvr>
                                      <p:by>
                                        <p:hsl h="0" s="-12549" l="-25098"/>
                                      </p:by>
                                    </p:animClr>
                                    <p:animClr clrSpc="hsl" dir="cw">
                                      <p:cBhvr>
                                        <p:cTn id="8" dur="200" fill="hold"/>
                                        <p:tgtEl>
                                          <p:spTgt spid="30"/>
                                        </p:tgtEl>
                                        <p:attrNameLst>
                                          <p:attrName>stroke.color</p:attrName>
                                        </p:attrNameLst>
                                      </p:cBhvr>
                                      <p:by>
                                        <p:hsl h="0" s="-12549" l="-25098"/>
                                      </p:by>
                                    </p:animClr>
                                    <p:set>
                                      <p:cBhvr>
                                        <p:cTn id="9" dur="200" fill="hold"/>
                                        <p:tgtEl>
                                          <p:spTgt spid="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lang="en-US" altLang="ja-JP" dirty="0"/>
              <a:t>Rush Hour </a:t>
            </a:r>
            <a:r>
              <a:rPr lang="ja-JP" altLang="en-US" dirty="0" smtClean="0"/>
              <a:t>パズル</a:t>
            </a:r>
            <a:endParaRPr lang="en-US" altLang="ja-JP" dirty="0" smtClean="0"/>
          </a:p>
          <a:p>
            <a:r>
              <a:rPr kumimoji="1" lang="ja-JP" altLang="en-US" dirty="0" smtClean="0"/>
              <a:t>解法の概要</a:t>
            </a:r>
            <a:endParaRPr kumimoji="1" lang="en-US" altLang="ja-JP" dirty="0" smtClean="0"/>
          </a:p>
          <a:p>
            <a:pPr lvl="1"/>
            <a:r>
              <a:rPr lang="ja-JP" altLang="en-US" dirty="0" smtClean="0"/>
              <a:t>総当たり探索</a:t>
            </a:r>
            <a:endParaRPr kumimoji="1" lang="en-US" altLang="ja-JP" dirty="0" smtClean="0"/>
          </a:p>
          <a:p>
            <a:pPr lvl="1"/>
            <a:r>
              <a:rPr kumimoji="1" lang="ja-JP" altLang="en-US" dirty="0" smtClean="0"/>
              <a:t>計画的探索</a:t>
            </a:r>
            <a:endParaRPr kumimoji="1" lang="en-US" altLang="ja-JP" dirty="0" smtClean="0"/>
          </a:p>
          <a:p>
            <a:r>
              <a:rPr lang="ja-JP" altLang="en-US" dirty="0" smtClean="0"/>
              <a:t>実装</a:t>
            </a:r>
            <a:endParaRPr lang="en-US" altLang="ja-JP" dirty="0" smtClean="0"/>
          </a:p>
          <a:p>
            <a:r>
              <a:rPr kumimoji="1" lang="ja-JP" altLang="en-US" dirty="0"/>
              <a:t>まとめ</a:t>
            </a: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a:t>
            </a:fld>
            <a:endParaRPr kumimoji="1" lang="ja-JP" altLang="en-US"/>
          </a:p>
        </p:txBody>
      </p:sp>
    </p:spTree>
    <p:extLst>
      <p:ext uri="{BB962C8B-B14F-4D97-AF65-F5344CB8AC3E}">
        <p14:creationId xmlns:p14="http://schemas.microsoft.com/office/powerpoint/2010/main" val="1290089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幅優先探索の実装を改善</a:t>
            </a:r>
            <a:endParaRPr kumimoji="1" lang="ja-JP" altLang="en-US" dirty="0"/>
          </a:p>
        </p:txBody>
      </p:sp>
      <p:sp>
        <p:nvSpPr>
          <p:cNvPr id="3" name="コンテンツ プレースホルダー 2"/>
          <p:cNvSpPr>
            <a:spLocks noGrp="1"/>
          </p:cNvSpPr>
          <p:nvPr>
            <p:ph idx="1"/>
          </p:nvPr>
        </p:nvSpPr>
        <p:spPr>
          <a:xfrm>
            <a:off x="179512" y="1600200"/>
            <a:ext cx="8784976" cy="4925144"/>
          </a:xfrm>
        </p:spPr>
        <p:txBody>
          <a:bodyPr>
            <a:noAutofit/>
          </a:bodyPr>
          <a:lstStyle/>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 [State] -&gt; Frontier -&gt; Frontier -&gt; </a:t>
            </a:r>
            <a:r>
              <a:rPr lang="en-US" altLang="ja-JP" sz="2000" dirty="0" smtClean="0">
                <a:latin typeface="Consolas" pitchFamily="49" charset="0"/>
                <a:cs typeface="Consolas" pitchFamily="49" charset="0"/>
              </a:rPr>
              <a:t>Maybe </a:t>
            </a:r>
            <a:r>
              <a:rPr lang="en-US" altLang="ja-JP" sz="2000" dirty="0">
                <a:latin typeface="Consolas" pitchFamily="49" charset="0"/>
                <a:cs typeface="Consolas" pitchFamily="49" charset="0"/>
              </a:rPr>
              <a:t>[Move]</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Nothing</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rs</a:t>
            </a:r>
            <a:endParaRPr lang="en-US" altLang="ja-JP" sz="2000" dirty="0">
              <a:latin typeface="Consolas" pitchFamily="49" charset="0"/>
              <a:cs typeface="Consolas" pitchFamily="49" charset="0"/>
            </a:endParaRP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a:latin typeface="Consolas" pitchFamily="49" charset="0"/>
                <a:cs typeface="Consolas" pitchFamily="49" charset="0"/>
              </a:rPr>
              <a:t>  | 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otherwise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succs</a:t>
            </a:r>
            <a:r>
              <a:rPr lang="en-US" altLang="ja-JP" sz="2000" dirty="0">
                <a:latin typeface="Consolas" pitchFamily="49" charset="0"/>
                <a:cs typeface="Consolas" pitchFamily="49" charset="0"/>
              </a:rPr>
              <a:t> p </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smtClean="0">
                <a:latin typeface="Consolas" pitchFamily="49" charset="0"/>
                <a:cs typeface="Consolas" pitchFamily="49" charset="0"/>
              </a:rPr>
              <a:t>ps</a:t>
            </a:r>
            <a:endParaRPr lang="en-US" altLang="ja-JP" sz="20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20</a:t>
            </a:fld>
            <a:endParaRPr kumimoji="1" lang="ja-JP" altLang="en-US"/>
          </a:p>
        </p:txBody>
      </p:sp>
      <p:sp>
        <p:nvSpPr>
          <p:cNvPr id="5" name="正方形/長方形 4"/>
          <p:cNvSpPr/>
          <p:nvPr/>
        </p:nvSpPr>
        <p:spPr>
          <a:xfrm>
            <a:off x="3347864" y="1654079"/>
            <a:ext cx="1368152"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正方形/長方形 5"/>
          <p:cNvSpPr/>
          <p:nvPr/>
        </p:nvSpPr>
        <p:spPr>
          <a:xfrm>
            <a:off x="179512" y="2348880"/>
            <a:ext cx="5472608"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1115616" y="4356206"/>
            <a:ext cx="3244560" cy="2134458"/>
            <a:chOff x="2189267" y="4356206"/>
            <a:chExt cx="3244560" cy="2134458"/>
          </a:xfrm>
        </p:grpSpPr>
        <p:sp>
          <p:nvSpPr>
            <p:cNvPr id="8" name="円/楕円 7"/>
            <p:cNvSpPr/>
            <p:nvPr/>
          </p:nvSpPr>
          <p:spPr>
            <a:xfrm>
              <a:off x="2189267" y="51602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1</a:t>
              </a:r>
              <a:endParaRPr kumimoji="1" lang="ja-JP" altLang="en-US" sz="1100" dirty="0"/>
            </a:p>
          </p:txBody>
        </p:sp>
        <p:cxnSp>
          <p:nvCxnSpPr>
            <p:cNvPr id="9" name="直線矢印コネクタ 8"/>
            <p:cNvCxnSpPr>
              <a:stCxn id="8" idx="7"/>
              <a:endCxn id="10" idx="2"/>
            </p:cNvCxnSpPr>
            <p:nvPr/>
          </p:nvCxnSpPr>
          <p:spPr>
            <a:xfrm flipV="1">
              <a:off x="2563902" y="4577579"/>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3618136" y="435812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2</a:t>
              </a:r>
              <a:endParaRPr kumimoji="1" lang="ja-JP" altLang="en-US" sz="1100" dirty="0"/>
            </a:p>
          </p:txBody>
        </p:sp>
        <p:sp>
          <p:nvSpPr>
            <p:cNvPr id="11" name="円/楕円 10"/>
            <p:cNvSpPr/>
            <p:nvPr/>
          </p:nvSpPr>
          <p:spPr>
            <a:xfrm>
              <a:off x="3618136" y="515547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3</a:t>
              </a:r>
              <a:endParaRPr kumimoji="1" lang="ja-JP" altLang="en-US" sz="1100" dirty="0"/>
            </a:p>
          </p:txBody>
        </p:sp>
        <p:cxnSp>
          <p:nvCxnSpPr>
            <p:cNvPr id="12" name="直線矢印コネクタ 11"/>
            <p:cNvCxnSpPr>
              <a:stCxn id="8" idx="6"/>
              <a:endCxn id="11" idx="2"/>
            </p:cNvCxnSpPr>
            <p:nvPr/>
          </p:nvCxnSpPr>
          <p:spPr>
            <a:xfrm flipV="1">
              <a:off x="2628179" y="5374929"/>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930021" y="5395039"/>
              <a:ext cx="602153" cy="307777"/>
            </a:xfrm>
            <a:prstGeom prst="rect">
              <a:avLst/>
            </a:prstGeom>
          </p:spPr>
          <p:txBody>
            <a:bodyPr wrap="none">
              <a:spAutoFit/>
            </a:bodyPr>
            <a:lstStyle/>
            <a:p>
              <a:r>
                <a:rPr lang="en-US" altLang="ja-JP" sz="1400" dirty="0" smtClean="0"/>
                <a:t>Move</a:t>
              </a:r>
              <a:endParaRPr lang="ja-JP" altLang="en-US" sz="1400" dirty="0"/>
            </a:p>
          </p:txBody>
        </p:sp>
        <p:sp>
          <p:nvSpPr>
            <p:cNvPr id="14" name="正方形/長方形 13"/>
            <p:cNvSpPr/>
            <p:nvPr/>
          </p:nvSpPr>
          <p:spPr>
            <a:xfrm>
              <a:off x="2930021" y="489717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5" name="直線矢印コネクタ 14"/>
            <p:cNvCxnSpPr>
              <a:stCxn id="11" idx="6"/>
              <a:endCxn id="16" idx="2"/>
            </p:cNvCxnSpPr>
            <p:nvPr/>
          </p:nvCxnSpPr>
          <p:spPr>
            <a:xfrm>
              <a:off x="4057048" y="537492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4988616" y="516084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6</a:t>
              </a:r>
              <a:endParaRPr kumimoji="1" lang="ja-JP" altLang="en-US" sz="1100" dirty="0"/>
            </a:p>
          </p:txBody>
        </p:sp>
        <p:sp>
          <p:nvSpPr>
            <p:cNvPr id="17" name="正方形/長方形 16"/>
            <p:cNvSpPr/>
            <p:nvPr/>
          </p:nvSpPr>
          <p:spPr>
            <a:xfrm>
              <a:off x="4303653" y="539503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1" idx="5"/>
              <a:endCxn id="19" idx="2"/>
            </p:cNvCxnSpPr>
            <p:nvPr/>
          </p:nvCxnSpPr>
          <p:spPr>
            <a:xfrm>
              <a:off x="3992771" y="5530108"/>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円/楕円 18"/>
            <p:cNvSpPr/>
            <p:nvPr/>
          </p:nvSpPr>
          <p:spPr>
            <a:xfrm>
              <a:off x="4994915"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7</a:t>
              </a:r>
              <a:endParaRPr kumimoji="1" lang="ja-JP" altLang="en-US" sz="1100" dirty="0"/>
            </a:p>
          </p:txBody>
        </p:sp>
        <p:sp>
          <p:nvSpPr>
            <p:cNvPr id="20" name="正方形/長方形 19"/>
            <p:cNvSpPr/>
            <p:nvPr/>
          </p:nvSpPr>
          <p:spPr>
            <a:xfrm>
              <a:off x="4124958" y="585811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1" name="直線矢印コネクタ 20"/>
            <p:cNvCxnSpPr>
              <a:stCxn id="8" idx="5"/>
              <a:endCxn id="22" idx="2"/>
            </p:cNvCxnSpPr>
            <p:nvPr/>
          </p:nvCxnSpPr>
          <p:spPr>
            <a:xfrm>
              <a:off x="2563902" y="5534912"/>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3618136"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4</a:t>
              </a:r>
              <a:endParaRPr kumimoji="1" lang="ja-JP" altLang="en-US" sz="1100" dirty="0"/>
            </a:p>
          </p:txBody>
        </p:sp>
        <p:sp>
          <p:nvSpPr>
            <p:cNvPr id="23" name="正方形/長方形 22"/>
            <p:cNvSpPr/>
            <p:nvPr/>
          </p:nvSpPr>
          <p:spPr>
            <a:xfrm>
              <a:off x="2789942" y="59684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4" name="直線矢印コネクタ 23"/>
            <p:cNvCxnSpPr>
              <a:endCxn id="25" idx="2"/>
            </p:cNvCxnSpPr>
            <p:nvPr/>
          </p:nvCxnSpPr>
          <p:spPr>
            <a:xfrm>
              <a:off x="4063346" y="4570287"/>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円/楕円 24"/>
            <p:cNvSpPr/>
            <p:nvPr/>
          </p:nvSpPr>
          <p:spPr>
            <a:xfrm>
              <a:off x="4994915" y="435620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5</a:t>
              </a:r>
              <a:endParaRPr kumimoji="1" lang="ja-JP" altLang="en-US" sz="1100" dirty="0"/>
            </a:p>
          </p:txBody>
        </p:sp>
        <p:sp>
          <p:nvSpPr>
            <p:cNvPr id="26" name="正方形/長方形 25"/>
            <p:cNvSpPr/>
            <p:nvPr/>
          </p:nvSpPr>
          <p:spPr>
            <a:xfrm>
              <a:off x="4184514" y="4568315"/>
              <a:ext cx="602153" cy="307777"/>
            </a:xfrm>
            <a:prstGeom prst="rect">
              <a:avLst/>
            </a:prstGeom>
          </p:spPr>
          <p:txBody>
            <a:bodyPr wrap="none">
              <a:spAutoFit/>
            </a:bodyPr>
            <a:lstStyle/>
            <a:p>
              <a:r>
                <a:rPr lang="en-US" altLang="ja-JP" sz="1400" dirty="0" smtClean="0"/>
                <a:t>Move</a:t>
              </a:r>
              <a:endParaRPr lang="ja-JP" altLang="en-US" sz="1400" dirty="0"/>
            </a:p>
          </p:txBody>
        </p:sp>
      </p:grpSp>
      <p:sp>
        <p:nvSpPr>
          <p:cNvPr id="27" name="正方形/長方形 26"/>
          <p:cNvSpPr/>
          <p:nvPr/>
        </p:nvSpPr>
        <p:spPr>
          <a:xfrm>
            <a:off x="4992698" y="3846219"/>
            <a:ext cx="2184851"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8" name="角丸四角形 27"/>
          <p:cNvSpPr/>
          <p:nvPr/>
        </p:nvSpPr>
        <p:spPr>
          <a:xfrm>
            <a:off x="5220072" y="4293096"/>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9" name="正方形/長方形 28"/>
          <p:cNvSpPr/>
          <p:nvPr/>
        </p:nvSpPr>
        <p:spPr>
          <a:xfrm>
            <a:off x="6020564" y="4871489"/>
            <a:ext cx="1175322" cy="369332"/>
          </a:xfrm>
          <a:prstGeom prst="rect">
            <a:avLst/>
          </a:prstGeom>
          <a:solidFill>
            <a:schemeClr val="bg1"/>
          </a:solidFill>
        </p:spPr>
        <p:txBody>
          <a:bodyPr wrap="none">
            <a:spAutoFit/>
          </a:bodyPr>
          <a:lstStyle/>
          <a:p>
            <a:pPr algn="ctr"/>
            <a:r>
              <a:rPr lang="ja-JP" altLang="en-US" dirty="0">
                <a:solidFill>
                  <a:schemeClr val="tx2"/>
                </a:solidFill>
              </a:rPr>
              <a:t>蓄積</a:t>
            </a:r>
            <a:r>
              <a:rPr lang="ja-JP" altLang="en-US" dirty="0" smtClean="0">
                <a:solidFill>
                  <a:schemeClr val="tx2"/>
                </a:solidFill>
              </a:rPr>
              <a:t>リスト</a:t>
            </a:r>
            <a:endParaRPr lang="ja-JP" altLang="en-US" dirty="0">
              <a:solidFill>
                <a:schemeClr val="tx2"/>
              </a:solidFill>
            </a:endParaRPr>
          </a:p>
        </p:txBody>
      </p:sp>
      <p:sp>
        <p:nvSpPr>
          <p:cNvPr id="31" name="角丸四角形 30"/>
          <p:cNvSpPr/>
          <p:nvPr/>
        </p:nvSpPr>
        <p:spPr>
          <a:xfrm>
            <a:off x="5231194" y="5478835"/>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2" name="正方形/長方形 31"/>
          <p:cNvSpPr/>
          <p:nvPr/>
        </p:nvSpPr>
        <p:spPr>
          <a:xfrm>
            <a:off x="5790434" y="6057228"/>
            <a:ext cx="1657825" cy="369332"/>
          </a:xfrm>
          <a:prstGeom prst="rect">
            <a:avLst/>
          </a:prstGeom>
          <a:solidFill>
            <a:schemeClr val="bg1"/>
          </a:solidFill>
        </p:spPr>
        <p:txBody>
          <a:bodyPr wrap="none">
            <a:spAutoFit/>
          </a:bodyPr>
          <a:lstStyle/>
          <a:p>
            <a:pPr algn="ctr"/>
            <a:r>
              <a:rPr lang="ja-JP" altLang="en-US" dirty="0">
                <a:solidFill>
                  <a:schemeClr val="tx2"/>
                </a:solidFill>
              </a:rPr>
              <a:t>探索待ち</a:t>
            </a:r>
            <a:r>
              <a:rPr lang="ja-JP" altLang="en-US" dirty="0" smtClean="0">
                <a:solidFill>
                  <a:schemeClr val="tx2"/>
                </a:solidFill>
              </a:rPr>
              <a:t>リスト</a:t>
            </a:r>
            <a:endParaRPr lang="ja-JP" altLang="en-US" dirty="0">
              <a:solidFill>
                <a:schemeClr val="tx2"/>
              </a:solidFill>
            </a:endParaRPr>
          </a:p>
        </p:txBody>
      </p:sp>
      <p:sp>
        <p:nvSpPr>
          <p:cNvPr id="34" name="円/楕円 33"/>
          <p:cNvSpPr/>
          <p:nvPr/>
        </p:nvSpPr>
        <p:spPr>
          <a:xfrm>
            <a:off x="5894703" y="564421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3</a:t>
            </a:r>
            <a:endParaRPr kumimoji="1" lang="ja-JP" altLang="en-US" sz="1100" dirty="0"/>
          </a:p>
        </p:txBody>
      </p:sp>
      <p:sp>
        <p:nvSpPr>
          <p:cNvPr id="35" name="円/楕円 34"/>
          <p:cNvSpPr/>
          <p:nvPr/>
        </p:nvSpPr>
        <p:spPr>
          <a:xfrm>
            <a:off x="5371921" y="564421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2</a:t>
            </a:r>
            <a:endParaRPr kumimoji="1" lang="ja-JP" altLang="en-US" sz="1100" dirty="0"/>
          </a:p>
        </p:txBody>
      </p:sp>
      <p:sp>
        <p:nvSpPr>
          <p:cNvPr id="36" name="円/楕円 35"/>
          <p:cNvSpPr/>
          <p:nvPr/>
        </p:nvSpPr>
        <p:spPr>
          <a:xfrm>
            <a:off x="7380312" y="444662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5</a:t>
            </a:r>
            <a:endParaRPr kumimoji="1" lang="ja-JP" altLang="en-US" sz="1100" dirty="0"/>
          </a:p>
        </p:txBody>
      </p:sp>
      <p:grpSp>
        <p:nvGrpSpPr>
          <p:cNvPr id="40" name="グループ化 39"/>
          <p:cNvGrpSpPr/>
          <p:nvPr/>
        </p:nvGrpSpPr>
        <p:grpSpPr>
          <a:xfrm>
            <a:off x="6333615" y="4446624"/>
            <a:ext cx="956676" cy="438912"/>
            <a:chOff x="6333615" y="4446624"/>
            <a:chExt cx="956676" cy="438912"/>
          </a:xfrm>
        </p:grpSpPr>
        <p:sp>
          <p:nvSpPr>
            <p:cNvPr id="38" name="円/楕円 37"/>
            <p:cNvSpPr/>
            <p:nvPr/>
          </p:nvSpPr>
          <p:spPr>
            <a:xfrm>
              <a:off x="6851379" y="444662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7</a:t>
              </a:r>
              <a:endParaRPr kumimoji="1" lang="ja-JP" altLang="en-US" sz="1100" dirty="0"/>
            </a:p>
          </p:txBody>
        </p:sp>
        <p:sp>
          <p:nvSpPr>
            <p:cNvPr id="39" name="円/楕円 38"/>
            <p:cNvSpPr/>
            <p:nvPr/>
          </p:nvSpPr>
          <p:spPr>
            <a:xfrm>
              <a:off x="6333615" y="444662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6</a:t>
              </a:r>
              <a:endParaRPr kumimoji="1" lang="ja-JP" altLang="en-US" sz="1100" dirty="0"/>
            </a:p>
          </p:txBody>
        </p:sp>
      </p:grpSp>
      <p:sp>
        <p:nvSpPr>
          <p:cNvPr id="41" name="円/楕円 40"/>
          <p:cNvSpPr/>
          <p:nvPr/>
        </p:nvSpPr>
        <p:spPr>
          <a:xfrm>
            <a:off x="6412467" y="565805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４</a:t>
            </a:r>
            <a:endParaRPr kumimoji="1" lang="ja-JP" altLang="en-US" sz="1100" dirty="0"/>
          </a:p>
        </p:txBody>
      </p:sp>
    </p:spTree>
    <p:extLst>
      <p:ext uri="{BB962C8B-B14F-4D97-AF65-F5344CB8AC3E}">
        <p14:creationId xmlns:p14="http://schemas.microsoft.com/office/powerpoint/2010/main" val="415226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35"/>
                                        </p:tgtEl>
                                        <p:attrNameLst>
                                          <p:attrName>style.color</p:attrName>
                                        </p:attrNameLst>
                                      </p:cBhvr>
                                      <p:by>
                                        <p:hsl h="0" s="-12549" l="-25098"/>
                                      </p:by>
                                    </p:animClr>
                                    <p:animClr clrSpc="hsl" dir="cw">
                                      <p:cBhvr>
                                        <p:cTn id="7" dur="500" fill="hold"/>
                                        <p:tgtEl>
                                          <p:spTgt spid="35"/>
                                        </p:tgtEl>
                                        <p:attrNameLst>
                                          <p:attrName>fillcolor</p:attrName>
                                        </p:attrNameLst>
                                      </p:cBhvr>
                                      <p:by>
                                        <p:hsl h="0" s="-12549" l="-25098"/>
                                      </p:by>
                                    </p:animClr>
                                    <p:animClr clrSpc="hsl" dir="cw">
                                      <p:cBhvr>
                                        <p:cTn id="8" dur="500" fill="hold"/>
                                        <p:tgtEl>
                                          <p:spTgt spid="35"/>
                                        </p:tgtEl>
                                        <p:attrNameLst>
                                          <p:attrName>stroke.color</p:attrName>
                                        </p:attrNameLst>
                                      </p:cBhvr>
                                      <p:by>
                                        <p:hsl h="0" s="-12549" l="-25098"/>
                                      </p:by>
                                    </p:animClr>
                                    <p:set>
                                      <p:cBhvr>
                                        <p:cTn id="9" dur="500" fill="hold"/>
                                        <p:tgtEl>
                                          <p:spTgt spid="35"/>
                                        </p:tgtEl>
                                        <p:attrNameLst>
                                          <p:attrName>fill.type</p:attrName>
                                        </p:attrNameLst>
                                      </p:cBhvr>
                                      <p:to>
                                        <p:strVal val="solid"/>
                                      </p:to>
                                    </p:set>
                                  </p:childTnLst>
                                </p:cTn>
                              </p:par>
                              <p:par>
                                <p:cTn id="10" presetID="1"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4" presetClass="emph" presetSubtype="0" fill="hold" grpId="0" nodeType="clickEffect">
                                  <p:stCondLst>
                                    <p:cond delay="0"/>
                                  </p:stCondLst>
                                  <p:childTnLst>
                                    <p:animClr clrSpc="hsl" dir="cw">
                                      <p:cBhvr override="childStyle">
                                        <p:cTn id="15" dur="500" fill="hold"/>
                                        <p:tgtEl>
                                          <p:spTgt spid="34"/>
                                        </p:tgtEl>
                                        <p:attrNameLst>
                                          <p:attrName>style.color</p:attrName>
                                        </p:attrNameLst>
                                      </p:cBhvr>
                                      <p:by>
                                        <p:hsl h="0" s="-12549" l="-25098"/>
                                      </p:by>
                                    </p:animClr>
                                    <p:animClr clrSpc="hsl" dir="cw">
                                      <p:cBhvr>
                                        <p:cTn id="16" dur="500" fill="hold"/>
                                        <p:tgtEl>
                                          <p:spTgt spid="34"/>
                                        </p:tgtEl>
                                        <p:attrNameLst>
                                          <p:attrName>fillcolor</p:attrName>
                                        </p:attrNameLst>
                                      </p:cBhvr>
                                      <p:by>
                                        <p:hsl h="0" s="-12549" l="-25098"/>
                                      </p:by>
                                    </p:animClr>
                                    <p:animClr clrSpc="hsl" dir="cw">
                                      <p:cBhvr>
                                        <p:cTn id="17" dur="500" fill="hold"/>
                                        <p:tgtEl>
                                          <p:spTgt spid="34"/>
                                        </p:tgtEl>
                                        <p:attrNameLst>
                                          <p:attrName>stroke.color</p:attrName>
                                        </p:attrNameLst>
                                      </p:cBhvr>
                                      <p:by>
                                        <p:hsl h="0" s="-12549" l="-25098"/>
                                      </p:by>
                                    </p:animClr>
                                    <p:set>
                                      <p:cBhvr>
                                        <p:cTn id="18" dur="500" fill="hold"/>
                                        <p:tgtEl>
                                          <p:spTgt spid="34"/>
                                        </p:tgtEl>
                                        <p:attrNameLst>
                                          <p:attrName>fill.type</p:attrName>
                                        </p:attrNameLst>
                                      </p:cBhvr>
                                      <p:to>
                                        <p:strVal val="solid"/>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4" presetClass="emph" presetSubtype="0" fill="hold" grpId="0" nodeType="clickEffect">
                                  <p:stCondLst>
                                    <p:cond delay="0"/>
                                  </p:stCondLst>
                                  <p:childTnLst>
                                    <p:animClr clrSpc="hsl" dir="cw">
                                      <p:cBhvr override="childStyle">
                                        <p:cTn id="24" dur="500" fill="hold"/>
                                        <p:tgtEl>
                                          <p:spTgt spid="41"/>
                                        </p:tgtEl>
                                        <p:attrNameLst>
                                          <p:attrName>style.color</p:attrName>
                                        </p:attrNameLst>
                                      </p:cBhvr>
                                      <p:by>
                                        <p:hsl h="0" s="-12549" l="-25098"/>
                                      </p:by>
                                    </p:animClr>
                                    <p:animClr clrSpc="hsl" dir="cw">
                                      <p:cBhvr>
                                        <p:cTn id="25" dur="500" fill="hold"/>
                                        <p:tgtEl>
                                          <p:spTgt spid="41"/>
                                        </p:tgtEl>
                                        <p:attrNameLst>
                                          <p:attrName>fillcolor</p:attrName>
                                        </p:attrNameLst>
                                      </p:cBhvr>
                                      <p:by>
                                        <p:hsl h="0" s="-12549" l="-25098"/>
                                      </p:by>
                                    </p:animClr>
                                    <p:animClr clrSpc="hsl" dir="cw">
                                      <p:cBhvr>
                                        <p:cTn id="26" dur="500" fill="hold"/>
                                        <p:tgtEl>
                                          <p:spTgt spid="41"/>
                                        </p:tgtEl>
                                        <p:attrNameLst>
                                          <p:attrName>stroke.color</p:attrName>
                                        </p:attrNameLst>
                                      </p:cBhvr>
                                      <p:by>
                                        <p:hsl h="0" s="-12549" l="-25098"/>
                                      </p:by>
                                    </p:animClr>
                                    <p:set>
                                      <p:cBhvr>
                                        <p:cTn id="27" dur="500" fill="hold"/>
                                        <p:tgtEl>
                                          <p:spTgt spid="4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幅優先探索の実装を改善</a:t>
            </a:r>
            <a:endParaRPr kumimoji="1" lang="ja-JP" altLang="en-US" dirty="0"/>
          </a:p>
        </p:txBody>
      </p:sp>
      <p:sp>
        <p:nvSpPr>
          <p:cNvPr id="3" name="コンテンツ プレースホルダー 2"/>
          <p:cNvSpPr>
            <a:spLocks noGrp="1"/>
          </p:cNvSpPr>
          <p:nvPr>
            <p:ph idx="1"/>
          </p:nvPr>
        </p:nvSpPr>
        <p:spPr>
          <a:xfrm>
            <a:off x="179512" y="1600200"/>
            <a:ext cx="8784976" cy="4925144"/>
          </a:xfrm>
        </p:spPr>
        <p:txBody>
          <a:bodyPr>
            <a:noAutofit/>
          </a:bodyPr>
          <a:lstStyle/>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 [State] -&gt; Frontier -&gt; Frontier -&gt; </a:t>
            </a:r>
            <a:r>
              <a:rPr lang="en-US" altLang="ja-JP" sz="2000" dirty="0" smtClean="0">
                <a:latin typeface="Consolas" pitchFamily="49" charset="0"/>
                <a:cs typeface="Consolas" pitchFamily="49" charset="0"/>
              </a:rPr>
              <a:t>Maybe </a:t>
            </a:r>
            <a:r>
              <a:rPr lang="en-US" altLang="ja-JP" sz="2000" dirty="0">
                <a:latin typeface="Consolas" pitchFamily="49" charset="0"/>
                <a:cs typeface="Consolas" pitchFamily="49" charset="0"/>
              </a:rPr>
              <a:t>[Move]</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Nothing</a:t>
            </a: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 </a:t>
            </a:r>
            <a:r>
              <a:rPr lang="en-US" altLang="ja-JP" sz="2000" dirty="0" err="1">
                <a:latin typeface="Consolas" pitchFamily="49" charset="0"/>
                <a:cs typeface="Consolas" pitchFamily="49" charset="0"/>
              </a:rPr>
              <a:t>rs</a:t>
            </a:r>
            <a:endParaRPr lang="en-US" altLang="ja-JP" sz="2000" dirty="0">
              <a:latin typeface="Consolas" pitchFamily="49" charset="0"/>
              <a:cs typeface="Consolas" pitchFamily="49" charset="0"/>
            </a:endParaRPr>
          </a:p>
          <a:p>
            <a:pPr marL="0" indent="0">
              <a:buNone/>
            </a:pP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(p@(</a:t>
            </a:r>
            <a:r>
              <a:rPr lang="en-US" altLang="ja-JP" sz="2000" dirty="0" err="1">
                <a:latin typeface="Consolas" pitchFamily="49" charset="0"/>
                <a:cs typeface="Consolas" pitchFamily="49" charset="0"/>
              </a:rPr>
              <a:t>ms,q</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ps</a:t>
            </a:r>
            <a:r>
              <a:rPr lang="en-US" altLang="ja-JP" sz="2000" dirty="0">
                <a:latin typeface="Consolas" pitchFamily="49" charset="0"/>
                <a:cs typeface="Consolas" pitchFamily="49" charset="0"/>
              </a:rPr>
              <a:t>)</a:t>
            </a:r>
          </a:p>
          <a:p>
            <a:pPr marL="0" indent="0">
              <a:buNone/>
            </a:pPr>
            <a:r>
              <a:rPr lang="en-US" altLang="ja-JP" sz="2000" dirty="0">
                <a:latin typeface="Consolas" pitchFamily="49" charset="0"/>
                <a:cs typeface="Consolas" pitchFamily="49" charset="0"/>
              </a:rPr>
              <a:t>  | solved q = Just </a:t>
            </a:r>
            <a:r>
              <a:rPr lang="en-US" altLang="ja-JP" sz="2000" dirty="0" err="1">
                <a:latin typeface="Consolas" pitchFamily="49" charset="0"/>
                <a:cs typeface="Consolas" pitchFamily="49" charset="0"/>
              </a:rPr>
              <a:t>ms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q `</a:t>
            </a:r>
            <a:r>
              <a:rPr lang="en-US" altLang="ja-JP" sz="2000" dirty="0" err="1">
                <a:latin typeface="Consolas" pitchFamily="49" charset="0"/>
                <a:cs typeface="Consolas" pitchFamily="49" charset="0"/>
              </a:rPr>
              <a:t>elem</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ps</a:t>
            </a:r>
            <a:endParaRPr lang="en-US" altLang="ja-JP" sz="2000" dirty="0">
              <a:latin typeface="Consolas" pitchFamily="49" charset="0"/>
              <a:cs typeface="Consolas" pitchFamily="49" charset="0"/>
            </a:endParaRPr>
          </a:p>
          <a:p>
            <a:pPr marL="0" indent="0">
              <a:buNone/>
            </a:pPr>
            <a:r>
              <a:rPr lang="en-US" altLang="ja-JP" sz="2000" dirty="0">
                <a:latin typeface="Consolas" pitchFamily="49" charset="0"/>
                <a:cs typeface="Consolas" pitchFamily="49" charset="0"/>
              </a:rPr>
              <a:t>  | otherwise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(q : </a:t>
            </a:r>
            <a:r>
              <a:rPr lang="en-US" altLang="ja-JP" sz="2000" dirty="0" err="1">
                <a:latin typeface="Consolas" pitchFamily="49" charset="0"/>
                <a:cs typeface="Consolas" pitchFamily="49" charset="0"/>
              </a:rPr>
              <a:t>qs</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succs</a:t>
            </a:r>
            <a:r>
              <a:rPr lang="en-US" altLang="ja-JP" sz="2000" dirty="0">
                <a:latin typeface="Consolas" pitchFamily="49" charset="0"/>
                <a:cs typeface="Consolas" pitchFamily="49" charset="0"/>
              </a:rPr>
              <a:t> p </a:t>
            </a:r>
            <a:r>
              <a:rPr lang="en-US" altLang="ja-JP" sz="2000" dirty="0" smtClean="0">
                <a:latin typeface="Consolas" pitchFamily="49" charset="0"/>
                <a:cs typeface="Consolas" pitchFamily="49" charset="0"/>
              </a:rPr>
              <a:t>++ </a:t>
            </a:r>
            <a:r>
              <a:rPr lang="en-US" altLang="ja-JP" sz="2000" dirty="0" err="1" smtClean="0">
                <a:latin typeface="Consolas" pitchFamily="49" charset="0"/>
                <a:cs typeface="Consolas" pitchFamily="49" charset="0"/>
              </a:rPr>
              <a:t>rs</a:t>
            </a:r>
            <a:r>
              <a:rPr lang="en-US" altLang="ja-JP" sz="2000" dirty="0">
                <a:latin typeface="Consolas" pitchFamily="49" charset="0"/>
                <a:cs typeface="Consolas" pitchFamily="49" charset="0"/>
              </a:rPr>
              <a:t>) </a:t>
            </a:r>
            <a:r>
              <a:rPr lang="en-US" altLang="ja-JP" sz="2000" dirty="0" err="1" smtClean="0">
                <a:latin typeface="Consolas" pitchFamily="49" charset="0"/>
                <a:cs typeface="Consolas" pitchFamily="49" charset="0"/>
              </a:rPr>
              <a:t>ps</a:t>
            </a:r>
            <a:endParaRPr lang="en-US" altLang="ja-JP" sz="20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21</a:t>
            </a:fld>
            <a:endParaRPr kumimoji="1" lang="ja-JP" altLang="en-US"/>
          </a:p>
        </p:txBody>
      </p:sp>
      <p:sp>
        <p:nvSpPr>
          <p:cNvPr id="5" name="正方形/長方形 4"/>
          <p:cNvSpPr/>
          <p:nvPr/>
        </p:nvSpPr>
        <p:spPr>
          <a:xfrm>
            <a:off x="3347864" y="1654079"/>
            <a:ext cx="1368152"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正方形/長方形 5"/>
          <p:cNvSpPr/>
          <p:nvPr/>
        </p:nvSpPr>
        <p:spPr>
          <a:xfrm>
            <a:off x="179512" y="2348880"/>
            <a:ext cx="5472608"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1115616" y="4356206"/>
            <a:ext cx="3244560" cy="2134458"/>
            <a:chOff x="2189267" y="4356206"/>
            <a:chExt cx="3244560" cy="2134458"/>
          </a:xfrm>
        </p:grpSpPr>
        <p:sp>
          <p:nvSpPr>
            <p:cNvPr id="8" name="円/楕円 7"/>
            <p:cNvSpPr/>
            <p:nvPr/>
          </p:nvSpPr>
          <p:spPr>
            <a:xfrm>
              <a:off x="2189267" y="51602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1</a:t>
              </a:r>
              <a:endParaRPr kumimoji="1" lang="ja-JP" altLang="en-US" sz="1100" dirty="0"/>
            </a:p>
          </p:txBody>
        </p:sp>
        <p:cxnSp>
          <p:nvCxnSpPr>
            <p:cNvPr id="9" name="直線矢印コネクタ 8"/>
            <p:cNvCxnSpPr>
              <a:stCxn id="8" idx="7"/>
              <a:endCxn id="10" idx="2"/>
            </p:cNvCxnSpPr>
            <p:nvPr/>
          </p:nvCxnSpPr>
          <p:spPr>
            <a:xfrm flipV="1">
              <a:off x="2563902" y="4577579"/>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3618136" y="435812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2</a:t>
              </a:r>
              <a:endParaRPr kumimoji="1" lang="ja-JP" altLang="en-US" sz="1100" dirty="0"/>
            </a:p>
          </p:txBody>
        </p:sp>
        <p:sp>
          <p:nvSpPr>
            <p:cNvPr id="11" name="円/楕円 10"/>
            <p:cNvSpPr/>
            <p:nvPr/>
          </p:nvSpPr>
          <p:spPr>
            <a:xfrm>
              <a:off x="3618136" y="515547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3</a:t>
              </a:r>
              <a:endParaRPr kumimoji="1" lang="ja-JP" altLang="en-US" sz="1100" dirty="0"/>
            </a:p>
          </p:txBody>
        </p:sp>
        <p:cxnSp>
          <p:nvCxnSpPr>
            <p:cNvPr id="12" name="直線矢印コネクタ 11"/>
            <p:cNvCxnSpPr>
              <a:stCxn id="8" idx="6"/>
              <a:endCxn id="11" idx="2"/>
            </p:cNvCxnSpPr>
            <p:nvPr/>
          </p:nvCxnSpPr>
          <p:spPr>
            <a:xfrm flipV="1">
              <a:off x="2628179" y="5374929"/>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930021" y="5395039"/>
              <a:ext cx="602153" cy="307777"/>
            </a:xfrm>
            <a:prstGeom prst="rect">
              <a:avLst/>
            </a:prstGeom>
          </p:spPr>
          <p:txBody>
            <a:bodyPr wrap="none">
              <a:spAutoFit/>
            </a:bodyPr>
            <a:lstStyle/>
            <a:p>
              <a:r>
                <a:rPr lang="en-US" altLang="ja-JP" sz="1400" dirty="0" smtClean="0"/>
                <a:t>Move</a:t>
              </a:r>
              <a:endParaRPr lang="ja-JP" altLang="en-US" sz="1400" dirty="0"/>
            </a:p>
          </p:txBody>
        </p:sp>
        <p:sp>
          <p:nvSpPr>
            <p:cNvPr id="14" name="正方形/長方形 13"/>
            <p:cNvSpPr/>
            <p:nvPr/>
          </p:nvSpPr>
          <p:spPr>
            <a:xfrm>
              <a:off x="2930021" y="489717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5" name="直線矢印コネクタ 14"/>
            <p:cNvCxnSpPr>
              <a:stCxn id="11" idx="6"/>
              <a:endCxn id="16" idx="2"/>
            </p:cNvCxnSpPr>
            <p:nvPr/>
          </p:nvCxnSpPr>
          <p:spPr>
            <a:xfrm>
              <a:off x="4057048" y="537492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4988616" y="516084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6</a:t>
              </a:r>
              <a:endParaRPr kumimoji="1" lang="ja-JP" altLang="en-US" sz="1100" dirty="0"/>
            </a:p>
          </p:txBody>
        </p:sp>
        <p:sp>
          <p:nvSpPr>
            <p:cNvPr id="17" name="正方形/長方形 16"/>
            <p:cNvSpPr/>
            <p:nvPr/>
          </p:nvSpPr>
          <p:spPr>
            <a:xfrm>
              <a:off x="4303653" y="539503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1" idx="5"/>
              <a:endCxn id="19" idx="2"/>
            </p:cNvCxnSpPr>
            <p:nvPr/>
          </p:nvCxnSpPr>
          <p:spPr>
            <a:xfrm>
              <a:off x="3992771" y="5530108"/>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円/楕円 18"/>
            <p:cNvSpPr/>
            <p:nvPr/>
          </p:nvSpPr>
          <p:spPr>
            <a:xfrm>
              <a:off x="4994915"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7</a:t>
              </a:r>
              <a:endParaRPr kumimoji="1" lang="ja-JP" altLang="en-US" sz="1100" dirty="0"/>
            </a:p>
          </p:txBody>
        </p:sp>
        <p:sp>
          <p:nvSpPr>
            <p:cNvPr id="20" name="正方形/長方形 19"/>
            <p:cNvSpPr/>
            <p:nvPr/>
          </p:nvSpPr>
          <p:spPr>
            <a:xfrm>
              <a:off x="4124958" y="585811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1" name="直線矢印コネクタ 20"/>
            <p:cNvCxnSpPr>
              <a:stCxn id="8" idx="5"/>
              <a:endCxn id="22" idx="2"/>
            </p:cNvCxnSpPr>
            <p:nvPr/>
          </p:nvCxnSpPr>
          <p:spPr>
            <a:xfrm>
              <a:off x="2563902" y="5534912"/>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円/楕円 21"/>
            <p:cNvSpPr/>
            <p:nvPr/>
          </p:nvSpPr>
          <p:spPr>
            <a:xfrm>
              <a:off x="3618136" y="605175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4</a:t>
              </a:r>
              <a:endParaRPr kumimoji="1" lang="ja-JP" altLang="en-US" sz="1100" dirty="0"/>
            </a:p>
          </p:txBody>
        </p:sp>
        <p:sp>
          <p:nvSpPr>
            <p:cNvPr id="23" name="正方形/長方形 22"/>
            <p:cNvSpPr/>
            <p:nvPr/>
          </p:nvSpPr>
          <p:spPr>
            <a:xfrm>
              <a:off x="2789942" y="59684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4" name="直線矢印コネクタ 23"/>
            <p:cNvCxnSpPr>
              <a:endCxn id="25" idx="2"/>
            </p:cNvCxnSpPr>
            <p:nvPr/>
          </p:nvCxnSpPr>
          <p:spPr>
            <a:xfrm>
              <a:off x="4063346" y="4570287"/>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円/楕円 24"/>
            <p:cNvSpPr/>
            <p:nvPr/>
          </p:nvSpPr>
          <p:spPr>
            <a:xfrm>
              <a:off x="4994915" y="435620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5</a:t>
              </a:r>
              <a:endParaRPr kumimoji="1" lang="ja-JP" altLang="en-US" sz="1100" dirty="0"/>
            </a:p>
          </p:txBody>
        </p:sp>
        <p:sp>
          <p:nvSpPr>
            <p:cNvPr id="26" name="正方形/長方形 25"/>
            <p:cNvSpPr/>
            <p:nvPr/>
          </p:nvSpPr>
          <p:spPr>
            <a:xfrm>
              <a:off x="4184514" y="4568315"/>
              <a:ext cx="602153" cy="307777"/>
            </a:xfrm>
            <a:prstGeom prst="rect">
              <a:avLst/>
            </a:prstGeom>
          </p:spPr>
          <p:txBody>
            <a:bodyPr wrap="none">
              <a:spAutoFit/>
            </a:bodyPr>
            <a:lstStyle/>
            <a:p>
              <a:r>
                <a:rPr lang="en-US" altLang="ja-JP" sz="1400" dirty="0" smtClean="0"/>
                <a:t>Move</a:t>
              </a:r>
              <a:endParaRPr lang="ja-JP" altLang="en-US" sz="1400" dirty="0"/>
            </a:p>
          </p:txBody>
        </p:sp>
      </p:grpSp>
      <p:sp>
        <p:nvSpPr>
          <p:cNvPr id="27" name="正方形/長方形 26"/>
          <p:cNvSpPr/>
          <p:nvPr/>
        </p:nvSpPr>
        <p:spPr>
          <a:xfrm>
            <a:off x="4992698" y="3846219"/>
            <a:ext cx="2184851"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8" name="角丸四角形 27"/>
          <p:cNvSpPr/>
          <p:nvPr/>
        </p:nvSpPr>
        <p:spPr>
          <a:xfrm>
            <a:off x="5220072" y="4293096"/>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9" name="正方形/長方形 28"/>
          <p:cNvSpPr/>
          <p:nvPr/>
        </p:nvSpPr>
        <p:spPr>
          <a:xfrm>
            <a:off x="6020564" y="4871489"/>
            <a:ext cx="1175322" cy="369332"/>
          </a:xfrm>
          <a:prstGeom prst="rect">
            <a:avLst/>
          </a:prstGeom>
          <a:solidFill>
            <a:schemeClr val="bg1"/>
          </a:solidFill>
        </p:spPr>
        <p:txBody>
          <a:bodyPr wrap="none">
            <a:spAutoFit/>
          </a:bodyPr>
          <a:lstStyle/>
          <a:p>
            <a:pPr algn="ctr"/>
            <a:r>
              <a:rPr lang="ja-JP" altLang="en-US" dirty="0">
                <a:solidFill>
                  <a:schemeClr val="tx2"/>
                </a:solidFill>
              </a:rPr>
              <a:t>蓄積</a:t>
            </a:r>
            <a:r>
              <a:rPr lang="ja-JP" altLang="en-US" dirty="0" smtClean="0">
                <a:solidFill>
                  <a:schemeClr val="tx2"/>
                </a:solidFill>
              </a:rPr>
              <a:t>リスト</a:t>
            </a:r>
            <a:endParaRPr lang="ja-JP" altLang="en-US" dirty="0">
              <a:solidFill>
                <a:schemeClr val="tx2"/>
              </a:solidFill>
            </a:endParaRPr>
          </a:p>
        </p:txBody>
      </p:sp>
      <p:sp>
        <p:nvSpPr>
          <p:cNvPr id="31" name="角丸四角形 30"/>
          <p:cNvSpPr/>
          <p:nvPr/>
        </p:nvSpPr>
        <p:spPr>
          <a:xfrm>
            <a:off x="5231194" y="5478835"/>
            <a:ext cx="2776308" cy="7973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2" name="正方形/長方形 31"/>
          <p:cNvSpPr/>
          <p:nvPr/>
        </p:nvSpPr>
        <p:spPr>
          <a:xfrm>
            <a:off x="5790434" y="6057228"/>
            <a:ext cx="1657825" cy="369332"/>
          </a:xfrm>
          <a:prstGeom prst="rect">
            <a:avLst/>
          </a:prstGeom>
          <a:solidFill>
            <a:schemeClr val="bg1"/>
          </a:solidFill>
        </p:spPr>
        <p:txBody>
          <a:bodyPr wrap="none">
            <a:spAutoFit/>
          </a:bodyPr>
          <a:lstStyle/>
          <a:p>
            <a:pPr algn="ctr"/>
            <a:r>
              <a:rPr lang="ja-JP" altLang="en-US" dirty="0">
                <a:solidFill>
                  <a:schemeClr val="tx2"/>
                </a:solidFill>
              </a:rPr>
              <a:t>探索待ち</a:t>
            </a:r>
            <a:r>
              <a:rPr lang="ja-JP" altLang="en-US" dirty="0" smtClean="0">
                <a:solidFill>
                  <a:schemeClr val="tx2"/>
                </a:solidFill>
              </a:rPr>
              <a:t>リスト</a:t>
            </a:r>
            <a:endParaRPr lang="ja-JP" altLang="en-US" dirty="0">
              <a:solidFill>
                <a:schemeClr val="tx2"/>
              </a:solidFill>
            </a:endParaRPr>
          </a:p>
        </p:txBody>
      </p:sp>
      <p:sp>
        <p:nvSpPr>
          <p:cNvPr id="36" name="円/楕円 35"/>
          <p:cNvSpPr/>
          <p:nvPr/>
        </p:nvSpPr>
        <p:spPr>
          <a:xfrm>
            <a:off x="6441294" y="565805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5</a:t>
            </a:r>
            <a:endParaRPr kumimoji="1" lang="ja-JP" altLang="en-US" sz="1100" dirty="0"/>
          </a:p>
        </p:txBody>
      </p:sp>
      <p:grpSp>
        <p:nvGrpSpPr>
          <p:cNvPr id="40" name="グループ化 39"/>
          <p:cNvGrpSpPr/>
          <p:nvPr/>
        </p:nvGrpSpPr>
        <p:grpSpPr>
          <a:xfrm>
            <a:off x="5394597" y="5658054"/>
            <a:ext cx="956676" cy="438912"/>
            <a:chOff x="6333615" y="4446624"/>
            <a:chExt cx="956676" cy="438912"/>
          </a:xfrm>
        </p:grpSpPr>
        <p:sp>
          <p:nvSpPr>
            <p:cNvPr id="38" name="円/楕円 37"/>
            <p:cNvSpPr/>
            <p:nvPr/>
          </p:nvSpPr>
          <p:spPr>
            <a:xfrm>
              <a:off x="6851379" y="444662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7</a:t>
              </a:r>
              <a:endParaRPr kumimoji="1" lang="ja-JP" altLang="en-US" sz="1100" dirty="0"/>
            </a:p>
          </p:txBody>
        </p:sp>
        <p:sp>
          <p:nvSpPr>
            <p:cNvPr id="39" name="円/楕円 38"/>
            <p:cNvSpPr/>
            <p:nvPr/>
          </p:nvSpPr>
          <p:spPr>
            <a:xfrm>
              <a:off x="6333615" y="444662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t>6</a:t>
              </a:r>
              <a:endParaRPr kumimoji="1" lang="ja-JP" altLang="en-US" sz="1100" dirty="0"/>
            </a:p>
          </p:txBody>
        </p:sp>
      </p:grpSp>
    </p:spTree>
    <p:extLst>
      <p:ext uri="{BB962C8B-B14F-4D97-AF65-F5344CB8AC3E}">
        <p14:creationId xmlns:p14="http://schemas.microsoft.com/office/powerpoint/2010/main" val="3439228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計画的探索</a:t>
            </a:r>
            <a:endParaRPr kumimoji="1" lang="ja-JP" altLang="en-US" dirty="0"/>
          </a:p>
        </p:txBody>
      </p:sp>
      <p:sp>
        <p:nvSpPr>
          <p:cNvPr id="3" name="コンテンツ プレースホルダー 2"/>
          <p:cNvSpPr>
            <a:spLocks noGrp="1"/>
          </p:cNvSpPr>
          <p:nvPr>
            <p:ph idx="1"/>
          </p:nvPr>
        </p:nvSpPr>
        <p:spPr>
          <a:xfrm>
            <a:off x="457200" y="1412776"/>
            <a:ext cx="8229600" cy="3888432"/>
          </a:xfrm>
        </p:spPr>
        <p:txBody>
          <a:bodyPr>
            <a:normAutofit/>
          </a:bodyPr>
          <a:lstStyle/>
          <a:p>
            <a:r>
              <a:rPr lang="ja-JP" altLang="en-US" sz="2400" dirty="0" smtClean="0">
                <a:latin typeface="Consolas" pitchFamily="49" charset="0"/>
                <a:cs typeface="Consolas" pitchFamily="49" charset="0"/>
              </a:rPr>
              <a:t>ゴールから考える</a:t>
            </a:r>
            <a:endParaRPr lang="en-US" altLang="ja-JP" sz="2400" dirty="0" smtClean="0">
              <a:latin typeface="Consolas" pitchFamily="49" charset="0"/>
              <a:cs typeface="Consolas" pitchFamily="49" charset="0"/>
            </a:endParaRPr>
          </a:p>
          <a:p>
            <a:endParaRPr lang="en-US" altLang="ja-JP" sz="2400" dirty="0" smtClean="0">
              <a:latin typeface="Consolas" pitchFamily="49" charset="0"/>
              <a:cs typeface="Consolas" pitchFamily="49" charset="0"/>
            </a:endParaRPr>
          </a:p>
          <a:p>
            <a:r>
              <a:rPr lang="ja-JP" altLang="en-US" sz="2400" dirty="0" smtClean="0">
                <a:latin typeface="Consolas" pitchFamily="49" charset="0"/>
                <a:cs typeface="Consolas" pitchFamily="49" charset="0"/>
              </a:rPr>
              <a:t>データタイプ</a:t>
            </a:r>
            <a:endParaRPr lang="en-US" altLang="ja-JP" sz="2400" dirty="0" smtClean="0">
              <a:latin typeface="Consolas" pitchFamily="49" charset="0"/>
              <a:cs typeface="Consolas" pitchFamily="49" charset="0"/>
            </a:endParaRPr>
          </a:p>
          <a:p>
            <a:pPr lvl="1"/>
            <a:r>
              <a:rPr lang="en-US" altLang="ja-JP" sz="2000" dirty="0" smtClean="0">
                <a:latin typeface="Consolas" pitchFamily="49" charset="0"/>
                <a:cs typeface="Consolas" pitchFamily="49" charset="0"/>
              </a:rPr>
              <a:t>Plan      </a:t>
            </a:r>
            <a:r>
              <a:rPr lang="en-US" altLang="ja-JP" sz="2000" dirty="0">
                <a:latin typeface="Consolas" pitchFamily="49" charset="0"/>
                <a:cs typeface="Consolas" pitchFamily="49" charset="0"/>
              </a:rPr>
              <a:t>= [Move]</a:t>
            </a:r>
          </a:p>
          <a:p>
            <a:pPr lvl="1"/>
            <a:r>
              <a:rPr lang="en-US" altLang="ja-JP" sz="2000" dirty="0" err="1">
                <a:latin typeface="Consolas" pitchFamily="49" charset="0"/>
                <a:cs typeface="Consolas" pitchFamily="49" charset="0"/>
              </a:rPr>
              <a:t>APath</a:t>
            </a:r>
            <a:r>
              <a:rPr lang="en-US" altLang="ja-JP" sz="2000" dirty="0">
                <a:latin typeface="Consolas" pitchFamily="49" charset="0"/>
                <a:cs typeface="Consolas" pitchFamily="49" charset="0"/>
              </a:rPr>
              <a:t>     = ([Move], State,</a:t>
            </a:r>
            <a:r>
              <a:rPr lang="en-US" altLang="ja-JP" sz="2000" dirty="0">
                <a:solidFill>
                  <a:schemeClr val="accent3"/>
                </a:solidFill>
                <a:latin typeface="Consolas" pitchFamily="49" charset="0"/>
                <a:cs typeface="Consolas" pitchFamily="49" charset="0"/>
              </a:rPr>
              <a:t> Plan</a:t>
            </a:r>
            <a:r>
              <a:rPr lang="en-US" altLang="ja-JP" sz="2000" dirty="0">
                <a:latin typeface="Consolas" pitchFamily="49" charset="0"/>
                <a:cs typeface="Consolas" pitchFamily="49" charset="0"/>
              </a:rPr>
              <a:t>)</a:t>
            </a:r>
          </a:p>
          <a:p>
            <a:pPr lvl="1"/>
            <a:r>
              <a:rPr lang="en-US" altLang="ja-JP" sz="2000" dirty="0" err="1">
                <a:latin typeface="Consolas" pitchFamily="49" charset="0"/>
                <a:cs typeface="Consolas" pitchFamily="49" charset="0"/>
              </a:rPr>
              <a:t>AFrontier</a:t>
            </a:r>
            <a:r>
              <a:rPr lang="en-US" altLang="ja-JP" sz="2000" dirty="0">
                <a:latin typeface="Consolas" pitchFamily="49" charset="0"/>
                <a:cs typeface="Consolas" pitchFamily="49" charset="0"/>
              </a:rPr>
              <a:t> = [</a:t>
            </a:r>
            <a:r>
              <a:rPr lang="en-US" altLang="ja-JP" sz="2000" dirty="0" err="1">
                <a:latin typeface="Consolas" pitchFamily="49" charset="0"/>
                <a:cs typeface="Consolas" pitchFamily="49" charset="0"/>
              </a:rPr>
              <a:t>APath</a:t>
            </a:r>
            <a:r>
              <a:rPr lang="en-US" altLang="ja-JP" sz="2000" dirty="0" smtClean="0">
                <a:latin typeface="Consolas" pitchFamily="49" charset="0"/>
                <a:cs typeface="Consolas" pitchFamily="49" charset="0"/>
              </a:rPr>
              <a:t>]</a:t>
            </a:r>
          </a:p>
          <a:p>
            <a:pPr lvl="1"/>
            <a:endParaRPr lang="en-US" altLang="ja-JP" sz="2000" dirty="0">
              <a:latin typeface="Consolas" pitchFamily="49" charset="0"/>
              <a:cs typeface="Consolas" pitchFamily="49" charset="0"/>
            </a:endParaRPr>
          </a:p>
          <a:p>
            <a:pPr lvl="1"/>
            <a:r>
              <a:rPr lang="en-US" altLang="ja-JP" sz="2000" dirty="0">
                <a:solidFill>
                  <a:schemeClr val="tx1">
                    <a:lumMod val="50000"/>
                    <a:lumOff val="50000"/>
                  </a:schemeClr>
                </a:solidFill>
                <a:latin typeface="Consolas" pitchFamily="49" charset="0"/>
                <a:cs typeface="Consolas" pitchFamily="49" charset="0"/>
              </a:rPr>
              <a:t>Path     = ([Move], State)</a:t>
            </a:r>
          </a:p>
          <a:p>
            <a:pPr lvl="1"/>
            <a:r>
              <a:rPr lang="en-US" altLang="ja-JP" sz="2000" dirty="0">
                <a:solidFill>
                  <a:schemeClr val="tx1">
                    <a:lumMod val="50000"/>
                    <a:lumOff val="50000"/>
                  </a:schemeClr>
                </a:solidFill>
                <a:latin typeface="Consolas" pitchFamily="49" charset="0"/>
                <a:cs typeface="Consolas" pitchFamily="49" charset="0"/>
              </a:rPr>
              <a:t>Frontier = [Path]</a:t>
            </a:r>
          </a:p>
          <a:p>
            <a:pPr lvl="1"/>
            <a:endParaRPr lang="ja-JP" altLang="en-US" sz="2000" dirty="0">
              <a:latin typeface="Consolas" pitchFamily="49" charset="0"/>
              <a:cs typeface="Consolas" pitchFamily="49" charset="0"/>
            </a:endParaRPr>
          </a:p>
          <a:p>
            <a:endParaRPr lang="en-US" altLang="ja-JP" sz="2400" dirty="0" smtClean="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22</a:t>
            </a:fld>
            <a:endParaRPr kumimoji="1" lang="ja-JP" altLang="en-US"/>
          </a:p>
        </p:txBody>
      </p:sp>
    </p:spTree>
    <p:extLst>
      <p:ext uri="{BB962C8B-B14F-4D97-AF65-F5344CB8AC3E}">
        <p14:creationId xmlns:p14="http://schemas.microsoft.com/office/powerpoint/2010/main" val="2593761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計画的探索</a:t>
            </a:r>
            <a:endParaRPr kumimoji="1" lang="ja-JP" altLang="en-US" dirty="0"/>
          </a:p>
        </p:txBody>
      </p:sp>
      <p:sp>
        <p:nvSpPr>
          <p:cNvPr id="3" name="コンテンツ プレースホルダー 2"/>
          <p:cNvSpPr>
            <a:spLocks noGrp="1"/>
          </p:cNvSpPr>
          <p:nvPr>
            <p:ph idx="1"/>
          </p:nvPr>
        </p:nvSpPr>
        <p:spPr>
          <a:xfrm>
            <a:off x="251520" y="1268760"/>
            <a:ext cx="8712968" cy="2808312"/>
          </a:xfrm>
        </p:spPr>
        <p:txBody>
          <a:bodyPr>
            <a:normAutofit/>
          </a:bodyPr>
          <a:lstStyle/>
          <a:p>
            <a:pPr marL="0" indent="0">
              <a:buNone/>
            </a:pP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 [State] </a:t>
            </a:r>
            <a:r>
              <a:rPr lang="en-US" altLang="ja-JP" sz="1800" dirty="0" smtClean="0">
                <a:latin typeface="Consolas" pitchFamily="49" charset="0"/>
                <a:cs typeface="Consolas" pitchFamily="49" charset="0"/>
              </a:rPr>
              <a:t>-&gt; </a:t>
            </a:r>
            <a:r>
              <a:rPr lang="en-US" altLang="ja-JP" sz="1800" dirty="0" err="1">
                <a:latin typeface="Consolas" pitchFamily="49" charset="0"/>
                <a:cs typeface="Consolas" pitchFamily="49" charset="0"/>
              </a:rPr>
              <a:t>AFrontier</a:t>
            </a:r>
            <a:r>
              <a:rPr lang="en-US" altLang="ja-JP" sz="1800" dirty="0">
                <a:latin typeface="Consolas" pitchFamily="49" charset="0"/>
                <a:cs typeface="Consolas" pitchFamily="49" charset="0"/>
              </a:rPr>
              <a:t> </a:t>
            </a:r>
            <a:r>
              <a:rPr lang="en-US" altLang="ja-JP" sz="1800" dirty="0" smtClean="0">
                <a:latin typeface="Consolas" pitchFamily="49" charset="0"/>
                <a:cs typeface="Consolas" pitchFamily="49" charset="0"/>
              </a:rPr>
              <a:t>-&gt; </a:t>
            </a:r>
            <a:r>
              <a:rPr lang="en-US" altLang="ja-JP" sz="1800" dirty="0">
                <a:latin typeface="Consolas" pitchFamily="49" charset="0"/>
                <a:cs typeface="Consolas" pitchFamily="49" charset="0"/>
              </a:rPr>
              <a:t>Maybe [Move</a:t>
            </a:r>
            <a:r>
              <a:rPr lang="en-US" altLang="ja-JP" sz="1800" dirty="0" smtClean="0">
                <a:latin typeface="Consolas" pitchFamily="49" charset="0"/>
                <a:cs typeface="Consolas" pitchFamily="49" charset="0"/>
              </a:rPr>
              <a:t>]</a:t>
            </a:r>
          </a:p>
          <a:p>
            <a:pPr marL="0" indent="0">
              <a:buNone/>
            </a:pPr>
            <a:r>
              <a:rPr lang="en-US" altLang="ja-JP" sz="1800" dirty="0" err="1" smtClean="0">
                <a:latin typeface="Consolas" pitchFamily="49" charset="0"/>
                <a:cs typeface="Consolas" pitchFamily="49" charset="0"/>
              </a:rPr>
              <a:t>psearch</a:t>
            </a:r>
            <a:r>
              <a:rPr lang="en-US" altLang="ja-JP" sz="1800" dirty="0" smtClean="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 ] = Nothing</a:t>
            </a:r>
          </a:p>
          <a:p>
            <a:pPr marL="0" indent="0">
              <a:buNone/>
            </a:pP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(p@(</a:t>
            </a:r>
            <a:r>
              <a:rPr lang="en-US" altLang="ja-JP" sz="1800" dirty="0" err="1">
                <a:latin typeface="Consolas" pitchFamily="49" charset="0"/>
                <a:cs typeface="Consolas" pitchFamily="49" charset="0"/>
              </a:rPr>
              <a:t>ms</a:t>
            </a:r>
            <a:r>
              <a:rPr lang="en-US" altLang="ja-JP" sz="1800" dirty="0">
                <a:latin typeface="Consolas" pitchFamily="49" charset="0"/>
                <a:cs typeface="Consolas" pitchFamily="49" charset="0"/>
              </a:rPr>
              <a:t>, q, plan) : </a:t>
            </a:r>
            <a:r>
              <a:rPr lang="en-US" altLang="ja-JP" sz="1800" dirty="0" err="1">
                <a:latin typeface="Consolas" pitchFamily="49" charset="0"/>
                <a:cs typeface="Consolas" pitchFamily="49" charset="0"/>
              </a:rPr>
              <a:t>ps</a:t>
            </a:r>
            <a:r>
              <a:rPr lang="en-US" altLang="ja-JP" sz="1800" dirty="0">
                <a:latin typeface="Consolas" pitchFamily="49" charset="0"/>
                <a:cs typeface="Consolas" pitchFamily="49" charset="0"/>
              </a:rPr>
              <a:t>)</a:t>
            </a:r>
          </a:p>
          <a:p>
            <a:pPr marL="0" indent="0">
              <a:buNone/>
            </a:pPr>
            <a:r>
              <a:rPr lang="en-US" altLang="ja-JP" sz="1800" dirty="0">
                <a:latin typeface="Consolas" pitchFamily="49" charset="0"/>
                <a:cs typeface="Consolas" pitchFamily="49" charset="0"/>
              </a:rPr>
              <a:t>  | solved q = Just </a:t>
            </a:r>
            <a:r>
              <a:rPr lang="en-US" altLang="ja-JP" sz="1800" dirty="0" err="1">
                <a:latin typeface="Consolas" pitchFamily="49" charset="0"/>
                <a:cs typeface="Consolas" pitchFamily="49" charset="0"/>
              </a:rPr>
              <a:t>ms</a:t>
            </a:r>
            <a:endParaRPr lang="en-US" altLang="ja-JP" sz="1800" dirty="0">
              <a:latin typeface="Consolas" pitchFamily="49" charset="0"/>
              <a:cs typeface="Consolas" pitchFamily="49" charset="0"/>
            </a:endParaRPr>
          </a:p>
          <a:p>
            <a:pPr marL="0" indent="0">
              <a:buNone/>
            </a:pPr>
            <a:r>
              <a:rPr lang="en-US" altLang="ja-JP" sz="1800" dirty="0">
                <a:latin typeface="Consolas" pitchFamily="49" charset="0"/>
                <a:cs typeface="Consolas" pitchFamily="49" charset="0"/>
              </a:rPr>
              <a:t>  | q `</a:t>
            </a:r>
            <a:r>
              <a:rPr lang="en-US" altLang="ja-JP" sz="1800" dirty="0" err="1">
                <a:latin typeface="Consolas" pitchFamily="49" charset="0"/>
                <a:cs typeface="Consolas" pitchFamily="49" charset="0"/>
              </a:rPr>
              <a:t>elem</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 </a:t>
            </a: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ps</a:t>
            </a:r>
            <a:endParaRPr lang="en-US" altLang="ja-JP" sz="1800" dirty="0">
              <a:latin typeface="Consolas" pitchFamily="49" charset="0"/>
              <a:cs typeface="Consolas" pitchFamily="49" charset="0"/>
            </a:endParaRPr>
          </a:p>
          <a:p>
            <a:pPr marL="0" indent="0">
              <a:buNone/>
            </a:pPr>
            <a:r>
              <a:rPr lang="en-US" altLang="ja-JP" sz="1800" dirty="0">
                <a:latin typeface="Consolas" pitchFamily="49" charset="0"/>
                <a:cs typeface="Consolas" pitchFamily="49" charset="0"/>
              </a:rPr>
              <a:t>  | otherwise = </a:t>
            </a: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(q :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asuccs</a:t>
            </a:r>
            <a:r>
              <a:rPr lang="en-US" altLang="ja-JP" sz="1800" dirty="0">
                <a:latin typeface="Consolas" pitchFamily="49" charset="0"/>
                <a:cs typeface="Consolas" pitchFamily="49" charset="0"/>
              </a:rPr>
              <a:t> p ++ </a:t>
            </a:r>
            <a:r>
              <a:rPr lang="en-US" altLang="ja-JP" sz="1800" dirty="0" err="1">
                <a:latin typeface="Consolas" pitchFamily="49" charset="0"/>
                <a:cs typeface="Consolas" pitchFamily="49" charset="0"/>
              </a:rPr>
              <a:t>ps</a:t>
            </a:r>
            <a:r>
              <a:rPr lang="en-US" altLang="ja-JP" sz="1800" dirty="0">
                <a:latin typeface="Consolas" pitchFamily="49" charset="0"/>
                <a:cs typeface="Consolas" pitchFamily="49" charset="0"/>
              </a:rPr>
              <a:t> ++ </a:t>
            </a:r>
            <a:r>
              <a:rPr lang="en-US" altLang="ja-JP" sz="1800" dirty="0" err="1">
                <a:latin typeface="Consolas" pitchFamily="49" charset="0"/>
                <a:cs typeface="Consolas" pitchFamily="49" charset="0"/>
              </a:rPr>
              <a:t>bsuccs</a:t>
            </a:r>
            <a:r>
              <a:rPr lang="en-US" altLang="ja-JP" sz="1800" dirty="0">
                <a:latin typeface="Consolas" pitchFamily="49" charset="0"/>
                <a:cs typeface="Consolas" pitchFamily="49" charset="0"/>
              </a:rPr>
              <a:t> p</a:t>
            </a:r>
            <a:r>
              <a:rPr lang="en-US" altLang="ja-JP" sz="1800" dirty="0" smtClean="0">
                <a:latin typeface="Consolas" pitchFamily="49" charset="0"/>
                <a:cs typeface="Consolas" pitchFamily="49" charset="0"/>
              </a:rPr>
              <a:t>)</a:t>
            </a:r>
          </a:p>
        </p:txBody>
      </p:sp>
      <p:sp>
        <p:nvSpPr>
          <p:cNvPr id="6" name="四角形吹き出し 5"/>
          <p:cNvSpPr/>
          <p:nvPr/>
        </p:nvSpPr>
        <p:spPr>
          <a:xfrm>
            <a:off x="395536" y="3429000"/>
            <a:ext cx="8496944" cy="1080120"/>
          </a:xfrm>
          <a:prstGeom prst="wedgeRectCallout">
            <a:avLst>
              <a:gd name="adj1" fmla="val 6309"/>
              <a:gd name="adj2" fmla="val -59323"/>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asuccs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APath</a:t>
            </a:r>
            <a:r>
              <a:rPr lang="en-US" altLang="ja-JP" dirty="0">
                <a:latin typeface="Consolas" pitchFamily="49" charset="0"/>
                <a:cs typeface="Consolas" pitchFamily="49" charset="0"/>
              </a:rPr>
              <a:t> -&gt; [</a:t>
            </a:r>
            <a:r>
              <a:rPr lang="en-US" altLang="ja-JP" dirty="0" err="1">
                <a:latin typeface="Consolas" pitchFamily="49" charset="0"/>
                <a:cs typeface="Consolas" pitchFamily="49" charset="0"/>
              </a:rPr>
              <a:t>APath</a:t>
            </a:r>
            <a:r>
              <a:rPr lang="en-US" altLang="ja-JP" dirty="0">
                <a:latin typeface="Consolas" pitchFamily="49" charset="0"/>
                <a:cs typeface="Consolas" pitchFamily="49" charset="0"/>
              </a:rPr>
              <a:t>]</a:t>
            </a:r>
          </a:p>
          <a:p>
            <a:r>
              <a:rPr lang="en-US" altLang="ja-JP" dirty="0" err="1">
                <a:latin typeface="Consolas" pitchFamily="49" charset="0"/>
                <a:cs typeface="Consolas" pitchFamily="49" charset="0"/>
              </a:rPr>
              <a:t>asuccs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q, plan)</a:t>
            </a:r>
          </a:p>
          <a:p>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[m], move q m, plan_) | m : plan_ &lt;-</a:t>
            </a:r>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q plan]</a:t>
            </a:r>
          </a:p>
        </p:txBody>
      </p:sp>
      <p:sp>
        <p:nvSpPr>
          <p:cNvPr id="7" name="四角形吹き出し 6"/>
          <p:cNvSpPr/>
          <p:nvPr/>
        </p:nvSpPr>
        <p:spPr>
          <a:xfrm>
            <a:off x="388680" y="4509120"/>
            <a:ext cx="8496944" cy="2204864"/>
          </a:xfrm>
          <a:prstGeom prst="wedgeRectCallout">
            <a:avLst>
              <a:gd name="adj1" fmla="val 25321"/>
              <a:gd name="adj2" fmla="val -5487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 Grid -&gt; Plan -&gt; [Plan]</a:t>
            </a:r>
          </a:p>
          <a:p>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g [] = []</a:t>
            </a:r>
          </a:p>
          <a:p>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g (m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mkplans</a:t>
            </a:r>
            <a:r>
              <a:rPr lang="en-US" altLang="ja-JP" dirty="0">
                <a:latin typeface="Consolas" pitchFamily="49" charset="0"/>
                <a:cs typeface="Consolas" pitchFamily="49" charset="0"/>
              </a:rPr>
              <a:t> (expand g m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  where </a:t>
            </a:r>
            <a:r>
              <a:rPr lang="en-US" altLang="ja-JP" dirty="0" err="1">
                <a:latin typeface="Consolas" pitchFamily="49" charset="0"/>
                <a:cs typeface="Consolas" pitchFamily="49" charset="0"/>
              </a:rPr>
              <a:t>mkplans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if m `</a:t>
            </a:r>
            <a:r>
              <a:rPr lang="en-US" altLang="ja-JP" dirty="0" err="1">
                <a:latin typeface="Consolas" pitchFamily="49" charset="0"/>
                <a:cs typeface="Consolas" pitchFamily="49" charset="0"/>
              </a:rPr>
              <a:t>elem</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gms</a:t>
            </a:r>
            <a:r>
              <a:rPr lang="en-US" altLang="ja-JP" dirty="0">
                <a:latin typeface="Consolas" pitchFamily="49" charset="0"/>
                <a:cs typeface="Consolas" pitchFamily="49" charset="0"/>
              </a:rPr>
              <a:t> then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else</a:t>
            </a:r>
          </a:p>
          <a:p>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concat</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mkplans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pms</a:t>
            </a:r>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a:t>
            </a:r>
          </a:p>
          <a:p>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pms</a:t>
            </a:r>
            <a:r>
              <a:rPr lang="en-US" altLang="ja-JP" dirty="0">
                <a:latin typeface="Consolas" pitchFamily="49" charset="0"/>
                <a:cs typeface="Consolas" pitchFamily="49" charset="0"/>
              </a:rPr>
              <a:t> &lt;-</a:t>
            </a:r>
            <a:r>
              <a:rPr lang="en-US" altLang="ja-JP" dirty="0" err="1">
                <a:latin typeface="Consolas" pitchFamily="49" charset="0"/>
                <a:cs typeface="Consolas" pitchFamily="49" charset="0"/>
              </a:rPr>
              <a:t>premoves</a:t>
            </a:r>
            <a:r>
              <a:rPr lang="en-US" altLang="ja-JP" dirty="0">
                <a:latin typeface="Consolas" pitchFamily="49" charset="0"/>
                <a:cs typeface="Consolas" pitchFamily="49" charset="0"/>
              </a:rPr>
              <a:t> g m,</a:t>
            </a:r>
          </a:p>
          <a:p>
            <a:r>
              <a:rPr lang="en-US" altLang="ja-JP" dirty="0">
                <a:latin typeface="Consolas" pitchFamily="49" charset="0"/>
                <a:cs typeface="Consolas" pitchFamily="49" charset="0"/>
              </a:rPr>
              <a:t>                      all (\x -&gt; not $ </a:t>
            </a:r>
            <a:r>
              <a:rPr lang="en-US" altLang="ja-JP" dirty="0" err="1">
                <a:latin typeface="Consolas" pitchFamily="49" charset="0"/>
                <a:cs typeface="Consolas" pitchFamily="49" charset="0"/>
              </a:rPr>
              <a:t>elem</a:t>
            </a:r>
            <a:r>
              <a:rPr lang="en-US" altLang="ja-JP" dirty="0">
                <a:latin typeface="Consolas" pitchFamily="49" charset="0"/>
                <a:cs typeface="Consolas" pitchFamily="49" charset="0"/>
              </a:rPr>
              <a:t> x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pms</a:t>
            </a:r>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                      where m = head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gms</a:t>
            </a:r>
            <a:r>
              <a:rPr lang="en-US" altLang="ja-JP" dirty="0">
                <a:latin typeface="Consolas" pitchFamily="49" charset="0"/>
                <a:cs typeface="Consolas" pitchFamily="49" charset="0"/>
              </a:rPr>
              <a:t> = moves g</a:t>
            </a: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23</a:t>
            </a:fld>
            <a:endParaRPr kumimoji="1" lang="ja-JP" altLang="en-US" dirty="0"/>
          </a:p>
        </p:txBody>
      </p:sp>
      <p:sp>
        <p:nvSpPr>
          <p:cNvPr id="8" name="正方形/長方形 7"/>
          <p:cNvSpPr/>
          <p:nvPr/>
        </p:nvSpPr>
        <p:spPr>
          <a:xfrm>
            <a:off x="4427984" y="2924944"/>
            <a:ext cx="3744416"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479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Consolas" pitchFamily="49" charset="0"/>
                <a:cs typeface="Consolas" pitchFamily="49" charset="0"/>
              </a:rPr>
              <a:t>処理</a:t>
            </a:r>
            <a:r>
              <a:rPr lang="ja-JP" altLang="en-US" dirty="0" smtClean="0">
                <a:latin typeface="Consolas" pitchFamily="49" charset="0"/>
                <a:cs typeface="Consolas" pitchFamily="49" charset="0"/>
              </a:rPr>
              <a:t>の流れ</a:t>
            </a:r>
            <a:endParaRPr kumimoji="1" lang="ja-JP" altLang="en-US" dirty="0"/>
          </a:p>
        </p:txBody>
      </p:sp>
      <p:sp>
        <p:nvSpPr>
          <p:cNvPr id="5" name="円/楕円 4"/>
          <p:cNvSpPr>
            <a:spLocks noChangeAspect="1"/>
          </p:cNvSpPr>
          <p:nvPr/>
        </p:nvSpPr>
        <p:spPr>
          <a:xfrm>
            <a:off x="7688912" y="3284984"/>
            <a:ext cx="411480" cy="4114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cxnSp>
        <p:nvCxnSpPr>
          <p:cNvPr id="6" name="直線矢印コネクタ 5"/>
          <p:cNvCxnSpPr>
            <a:cxnSpLocks noChangeAspect="1"/>
          </p:cNvCxnSpPr>
          <p:nvPr/>
        </p:nvCxnSpPr>
        <p:spPr>
          <a:xfrm>
            <a:off x="6660232" y="3490724"/>
            <a:ext cx="10409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a:spLocks noChangeAspect="1"/>
          </p:cNvSpPr>
          <p:nvPr/>
        </p:nvSpPr>
        <p:spPr>
          <a:xfrm>
            <a:off x="683568" y="3284984"/>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矢印コネクタ 10"/>
          <p:cNvCxnSpPr>
            <a:cxnSpLocks noChangeAspect="1"/>
          </p:cNvCxnSpPr>
          <p:nvPr/>
        </p:nvCxnSpPr>
        <p:spPr>
          <a:xfrm>
            <a:off x="5033648" y="3490724"/>
            <a:ext cx="10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円/楕円 12"/>
          <p:cNvSpPr>
            <a:spLocks noChangeAspect="1"/>
          </p:cNvSpPr>
          <p:nvPr/>
        </p:nvSpPr>
        <p:spPr>
          <a:xfrm>
            <a:off x="2319072" y="3284984"/>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1" name="直線矢印コネクタ 20"/>
          <p:cNvCxnSpPr>
            <a:cxnSpLocks noChangeAspect="1"/>
          </p:cNvCxnSpPr>
          <p:nvPr/>
        </p:nvCxnSpPr>
        <p:spPr>
          <a:xfrm>
            <a:off x="1311072" y="3490724"/>
            <a:ext cx="10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cxnSpLocks noChangeAspect="1"/>
            <a:endCxn id="45" idx="0"/>
          </p:cNvCxnSpPr>
          <p:nvPr/>
        </p:nvCxnSpPr>
        <p:spPr>
          <a:xfrm>
            <a:off x="4370720" y="3707468"/>
            <a:ext cx="0" cy="3146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cxnSpLocks noChangeAspect="1"/>
          </p:cNvCxnSpPr>
          <p:nvPr/>
        </p:nvCxnSpPr>
        <p:spPr>
          <a:xfrm>
            <a:off x="3156980" y="3490724"/>
            <a:ext cx="10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4" name="円/楕円 43"/>
          <p:cNvSpPr>
            <a:spLocks noChangeAspect="1"/>
          </p:cNvSpPr>
          <p:nvPr/>
        </p:nvSpPr>
        <p:spPr>
          <a:xfrm>
            <a:off x="4164980" y="3284984"/>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円/楕円 44"/>
          <p:cNvSpPr>
            <a:spLocks noChangeAspect="1"/>
          </p:cNvSpPr>
          <p:nvPr/>
        </p:nvSpPr>
        <p:spPr>
          <a:xfrm>
            <a:off x="4164980" y="4022130"/>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円/楕円 45"/>
          <p:cNvSpPr>
            <a:spLocks noChangeAspect="1"/>
          </p:cNvSpPr>
          <p:nvPr/>
        </p:nvSpPr>
        <p:spPr>
          <a:xfrm>
            <a:off x="4728860" y="3284984"/>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7" name="直線矢印コネクタ 46"/>
          <p:cNvCxnSpPr>
            <a:cxnSpLocks noChangeAspect="1"/>
            <a:endCxn id="49" idx="2"/>
          </p:cNvCxnSpPr>
          <p:nvPr/>
        </p:nvCxnSpPr>
        <p:spPr>
          <a:xfrm>
            <a:off x="4529648" y="4227870"/>
            <a:ext cx="19921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 name="円/楕円 48"/>
          <p:cNvSpPr>
            <a:spLocks noChangeAspect="1"/>
          </p:cNvSpPr>
          <p:nvPr/>
        </p:nvSpPr>
        <p:spPr>
          <a:xfrm>
            <a:off x="4728860" y="4022130"/>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1" name="直線矢印コネクタ 50"/>
          <p:cNvCxnSpPr>
            <a:cxnSpLocks noChangeAspect="1"/>
            <a:stCxn id="49" idx="0"/>
            <a:endCxn id="46" idx="4"/>
          </p:cNvCxnSpPr>
          <p:nvPr/>
        </p:nvCxnSpPr>
        <p:spPr>
          <a:xfrm flipV="1">
            <a:off x="4934600" y="3696464"/>
            <a:ext cx="0" cy="3256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円/楕円 53"/>
          <p:cNvSpPr>
            <a:spLocks noChangeAspect="1"/>
          </p:cNvSpPr>
          <p:nvPr/>
        </p:nvSpPr>
        <p:spPr>
          <a:xfrm>
            <a:off x="6041648" y="3284984"/>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5" name="直線矢印コネクタ 54"/>
          <p:cNvCxnSpPr>
            <a:cxnSpLocks noChangeAspect="1"/>
          </p:cNvCxnSpPr>
          <p:nvPr/>
        </p:nvCxnSpPr>
        <p:spPr>
          <a:xfrm>
            <a:off x="2524812" y="3490724"/>
            <a:ext cx="162722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noChangeAspect="1"/>
          </p:cNvCxnSpPr>
          <p:nvPr/>
        </p:nvCxnSpPr>
        <p:spPr>
          <a:xfrm>
            <a:off x="6453128" y="3481003"/>
            <a:ext cx="1235784" cy="194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noChangeAspect="1"/>
          </p:cNvCxnSpPr>
          <p:nvPr/>
        </p:nvCxnSpPr>
        <p:spPr>
          <a:xfrm>
            <a:off x="1095048" y="3490724"/>
            <a:ext cx="122402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 name="四角形吹き出し 66"/>
          <p:cNvSpPr/>
          <p:nvPr/>
        </p:nvSpPr>
        <p:spPr>
          <a:xfrm>
            <a:off x="4788024" y="1556792"/>
            <a:ext cx="4271888" cy="1296144"/>
          </a:xfrm>
          <a:prstGeom prst="wedgeRectCallout">
            <a:avLst>
              <a:gd name="adj1" fmla="val 2819"/>
              <a:gd name="adj2" fmla="val 81313"/>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smtClean="0">
                <a:latin typeface="Consolas" pitchFamily="49" charset="0"/>
                <a:cs typeface="Consolas" pitchFamily="49" charset="0"/>
              </a:rPr>
              <a:t>goalmoves</a:t>
            </a:r>
            <a:r>
              <a:rPr lang="en-US" altLang="ja-JP" dirty="0" smtClean="0">
                <a:latin typeface="Consolas" pitchFamily="49" charset="0"/>
                <a:cs typeface="Consolas" pitchFamily="49" charset="0"/>
              </a:rPr>
              <a:t> :: Grid -&gt; Plan</a:t>
            </a:r>
          </a:p>
          <a:p>
            <a:r>
              <a:rPr lang="en-US" altLang="ja-JP" dirty="0" err="1" smtClean="0">
                <a:latin typeface="Consolas" pitchFamily="49" charset="0"/>
                <a:cs typeface="Consolas" pitchFamily="49" charset="0"/>
              </a:rPr>
              <a:t>goalmoves</a:t>
            </a:r>
            <a:r>
              <a:rPr lang="en-US" altLang="ja-JP" dirty="0" smtClean="0">
                <a:latin typeface="Consolas" pitchFamily="49" charset="0"/>
                <a:cs typeface="Consolas" pitchFamily="49" charset="0"/>
              </a:rPr>
              <a:t> g = </a:t>
            </a:r>
          </a:p>
          <a:p>
            <a:r>
              <a:rPr lang="en-US" altLang="ja-JP" dirty="0" smtClean="0">
                <a:latin typeface="Consolas" pitchFamily="49" charset="0"/>
                <a:cs typeface="Consolas" pitchFamily="49" charset="0"/>
              </a:rPr>
              <a:t>  [(0, c) | </a:t>
            </a:r>
          </a:p>
          <a:p>
            <a:r>
              <a:rPr lang="en-US" altLang="ja-JP" dirty="0" smtClean="0">
                <a:latin typeface="Consolas" pitchFamily="49" charset="0"/>
                <a:cs typeface="Consolas" pitchFamily="49" charset="0"/>
              </a:rPr>
              <a:t>  c &lt;- [</a:t>
            </a:r>
            <a:r>
              <a:rPr lang="en-US" altLang="ja-JP" dirty="0" err="1" smtClean="0">
                <a:latin typeface="Consolas" pitchFamily="49" charset="0"/>
                <a:cs typeface="Consolas" pitchFamily="49" charset="0"/>
              </a:rPr>
              <a:t>snd</a:t>
            </a:r>
            <a:r>
              <a:rPr lang="en-US" altLang="ja-JP" dirty="0" smtClean="0">
                <a:latin typeface="Consolas" pitchFamily="49" charset="0"/>
                <a:cs typeface="Consolas" pitchFamily="49" charset="0"/>
              </a:rPr>
              <a:t> (head g) + 1 .. 20]]</a:t>
            </a:r>
            <a:endParaRPr kumimoji="1" lang="ja-JP" altLang="en-US" dirty="0">
              <a:latin typeface="Consolas" pitchFamily="49" charset="0"/>
              <a:cs typeface="Consolas" pitchFamily="49" charset="0"/>
            </a:endParaRPr>
          </a:p>
        </p:txBody>
      </p:sp>
      <p:sp>
        <p:nvSpPr>
          <p:cNvPr id="68" name="四角形吹き出し 67"/>
          <p:cNvSpPr/>
          <p:nvPr/>
        </p:nvSpPr>
        <p:spPr>
          <a:xfrm>
            <a:off x="1707060" y="1556792"/>
            <a:ext cx="4706236" cy="1296144"/>
          </a:xfrm>
          <a:prstGeom prst="wedgeRectCallout">
            <a:avLst>
              <a:gd name="adj1" fmla="val 49836"/>
              <a:gd name="adj2" fmla="val 77784"/>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premoves</a:t>
            </a:r>
            <a:r>
              <a:rPr lang="en-US" altLang="ja-JP" dirty="0">
                <a:latin typeface="Consolas" pitchFamily="49" charset="0"/>
                <a:cs typeface="Consolas" pitchFamily="49" charset="0"/>
              </a:rPr>
              <a:t> :: Grid -&gt; Move -&gt; [[Move]]</a:t>
            </a:r>
          </a:p>
          <a:p>
            <a:r>
              <a:rPr lang="en-US" altLang="ja-JP" dirty="0" err="1">
                <a:latin typeface="Consolas" pitchFamily="49" charset="0"/>
                <a:cs typeface="Consolas" pitchFamily="49" charset="0"/>
              </a:rPr>
              <a:t>premoves</a:t>
            </a:r>
            <a:r>
              <a:rPr lang="en-US" altLang="ja-JP" dirty="0">
                <a:latin typeface="Consolas" pitchFamily="49" charset="0"/>
                <a:cs typeface="Consolas" pitchFamily="49" charset="0"/>
              </a:rPr>
              <a:t> g (v, c) = </a:t>
            </a:r>
            <a:endParaRPr lang="en-US" altLang="ja-JP" dirty="0" smtClean="0">
              <a:latin typeface="Consolas" pitchFamily="49" charset="0"/>
              <a:cs typeface="Consolas" pitchFamily="49" charset="0"/>
            </a:endParaRPr>
          </a:p>
          <a:p>
            <a:r>
              <a:rPr lang="en-US" altLang="ja-JP" dirty="0">
                <a:latin typeface="Consolas" pitchFamily="49" charset="0"/>
                <a:cs typeface="Consolas" pitchFamily="49" charset="0"/>
              </a:rPr>
              <a:t> </a:t>
            </a:r>
            <a:r>
              <a:rPr lang="en-US" altLang="ja-JP" dirty="0" smtClean="0">
                <a:latin typeface="Consolas" pitchFamily="49" charset="0"/>
                <a:cs typeface="Consolas" pitchFamily="49" charset="0"/>
              </a:rPr>
              <a:t> </a:t>
            </a:r>
            <a:r>
              <a:rPr lang="en-US" altLang="ja-JP" dirty="0" err="1" smtClean="0">
                <a:latin typeface="Consolas" pitchFamily="49" charset="0"/>
                <a:cs typeface="Consolas" pitchFamily="49" charset="0"/>
              </a:rPr>
              <a:t>freeingmoves</a:t>
            </a:r>
            <a:r>
              <a:rPr lang="en-US" altLang="ja-JP" dirty="0" smtClean="0">
                <a:latin typeface="Consolas" pitchFamily="49" charset="0"/>
                <a:cs typeface="Consolas" pitchFamily="49" charset="0"/>
              </a:rPr>
              <a:t> </a:t>
            </a:r>
            <a:r>
              <a:rPr lang="en-US" altLang="ja-JP" dirty="0">
                <a:latin typeface="Consolas" pitchFamily="49" charset="0"/>
                <a:cs typeface="Consolas" pitchFamily="49" charset="0"/>
              </a:rPr>
              <a:t>c (blocker g c)</a:t>
            </a:r>
            <a:endParaRPr kumimoji="1" lang="ja-JP" altLang="en-US" dirty="0">
              <a:latin typeface="Consolas" pitchFamily="49" charset="0"/>
              <a:cs typeface="Consolas" pitchFamily="49" charset="0"/>
            </a:endParaRPr>
          </a:p>
        </p:txBody>
      </p:sp>
      <p:sp>
        <p:nvSpPr>
          <p:cNvPr id="70" name="正方形/長方形 69"/>
          <p:cNvSpPr/>
          <p:nvPr/>
        </p:nvSpPr>
        <p:spPr>
          <a:xfrm>
            <a:off x="7020273" y="3323536"/>
            <a:ext cx="457764" cy="276999"/>
          </a:xfrm>
          <a:prstGeom prst="rect">
            <a:avLst/>
          </a:prstGeom>
          <a:solidFill>
            <a:schemeClr val="bg1"/>
          </a:solidFill>
        </p:spPr>
        <p:txBody>
          <a:bodyPr wrap="square">
            <a:spAutoFit/>
          </a:bodyPr>
          <a:lstStyle/>
          <a:p>
            <a:pPr algn="ctr"/>
            <a:r>
              <a:rPr lang="ja-JP" altLang="en-US" sz="1200" dirty="0" smtClean="0"/>
              <a:t>・・・</a:t>
            </a:r>
            <a:endParaRPr lang="ja-JP" altLang="en-US" sz="1200" dirty="0"/>
          </a:p>
        </p:txBody>
      </p:sp>
      <p:sp>
        <p:nvSpPr>
          <p:cNvPr id="71" name="四角形吹き出し 70"/>
          <p:cNvSpPr/>
          <p:nvPr/>
        </p:nvSpPr>
        <p:spPr>
          <a:xfrm>
            <a:off x="35496" y="4581128"/>
            <a:ext cx="9024416" cy="2160240"/>
          </a:xfrm>
          <a:prstGeom prst="wedgeRectCallout">
            <a:avLst>
              <a:gd name="adj1" fmla="val 14523"/>
              <a:gd name="adj2" fmla="val -44239"/>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g [] = []</a:t>
            </a:r>
          </a:p>
          <a:p>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g (m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mkplans</a:t>
            </a:r>
            <a:r>
              <a:rPr lang="en-US" altLang="ja-JP" dirty="0">
                <a:latin typeface="Consolas" pitchFamily="49" charset="0"/>
                <a:cs typeface="Consolas" pitchFamily="49" charset="0"/>
              </a:rPr>
              <a:t> (expand g m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  where </a:t>
            </a:r>
            <a:r>
              <a:rPr lang="en-US" altLang="ja-JP" dirty="0" err="1">
                <a:latin typeface="Consolas" pitchFamily="49" charset="0"/>
                <a:cs typeface="Consolas" pitchFamily="49" charset="0"/>
              </a:rPr>
              <a:t>mkplans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if m `</a:t>
            </a:r>
            <a:r>
              <a:rPr lang="en-US" altLang="ja-JP" dirty="0" err="1">
                <a:latin typeface="Consolas" pitchFamily="49" charset="0"/>
                <a:cs typeface="Consolas" pitchFamily="49" charset="0"/>
              </a:rPr>
              <a:t>elem</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gms</a:t>
            </a:r>
            <a:r>
              <a:rPr lang="en-US" altLang="ja-JP" dirty="0">
                <a:latin typeface="Consolas" pitchFamily="49" charset="0"/>
                <a:cs typeface="Consolas" pitchFamily="49" charset="0"/>
              </a:rPr>
              <a:t> then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else</a:t>
            </a:r>
          </a:p>
          <a:p>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concat</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mkplans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pms</a:t>
            </a:r>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a:t>
            </a:r>
          </a:p>
          <a:p>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pms</a:t>
            </a:r>
            <a:r>
              <a:rPr lang="en-US" altLang="ja-JP" dirty="0">
                <a:latin typeface="Consolas" pitchFamily="49" charset="0"/>
                <a:cs typeface="Consolas" pitchFamily="49" charset="0"/>
              </a:rPr>
              <a:t> &lt;-</a:t>
            </a:r>
            <a:r>
              <a:rPr lang="en-US" altLang="ja-JP" dirty="0" err="1">
                <a:latin typeface="Consolas" pitchFamily="49" charset="0"/>
                <a:cs typeface="Consolas" pitchFamily="49" charset="0"/>
              </a:rPr>
              <a:t>premoves</a:t>
            </a:r>
            <a:r>
              <a:rPr lang="en-US" altLang="ja-JP" dirty="0">
                <a:latin typeface="Consolas" pitchFamily="49" charset="0"/>
                <a:cs typeface="Consolas" pitchFamily="49" charset="0"/>
              </a:rPr>
              <a:t> g m,</a:t>
            </a:r>
          </a:p>
          <a:p>
            <a:r>
              <a:rPr lang="en-US" altLang="ja-JP" dirty="0">
                <a:latin typeface="Consolas" pitchFamily="49" charset="0"/>
                <a:cs typeface="Consolas" pitchFamily="49" charset="0"/>
              </a:rPr>
              <a:t>                      all (\x -&gt; not $ </a:t>
            </a:r>
            <a:r>
              <a:rPr lang="en-US" altLang="ja-JP" dirty="0" err="1">
                <a:latin typeface="Consolas" pitchFamily="49" charset="0"/>
                <a:cs typeface="Consolas" pitchFamily="49" charset="0"/>
              </a:rPr>
              <a:t>elem</a:t>
            </a:r>
            <a:r>
              <a:rPr lang="en-US" altLang="ja-JP" dirty="0">
                <a:latin typeface="Consolas" pitchFamily="49" charset="0"/>
                <a:cs typeface="Consolas" pitchFamily="49" charset="0"/>
              </a:rPr>
              <a:t> x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pms</a:t>
            </a:r>
            <a:r>
              <a:rPr lang="en-US" altLang="ja-JP" dirty="0">
                <a:latin typeface="Consolas" pitchFamily="49" charset="0"/>
                <a:cs typeface="Consolas" pitchFamily="49" charset="0"/>
              </a:rPr>
              <a:t>]</a:t>
            </a:r>
          </a:p>
          <a:p>
            <a:r>
              <a:rPr lang="en-US" altLang="ja-JP" dirty="0">
                <a:latin typeface="Consolas" pitchFamily="49" charset="0"/>
                <a:cs typeface="Consolas" pitchFamily="49" charset="0"/>
              </a:rPr>
              <a:t>                      where m = head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gms</a:t>
            </a:r>
            <a:r>
              <a:rPr lang="en-US" altLang="ja-JP" dirty="0">
                <a:latin typeface="Consolas" pitchFamily="49" charset="0"/>
                <a:cs typeface="Consolas" pitchFamily="49" charset="0"/>
              </a:rPr>
              <a:t> = moves g</a:t>
            </a: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24</a:t>
            </a:fld>
            <a:endParaRPr kumimoji="1" lang="ja-JP" altLang="en-US"/>
          </a:p>
        </p:txBody>
      </p:sp>
      <p:sp>
        <p:nvSpPr>
          <p:cNvPr id="73" name="四角形吹き出し 72"/>
          <p:cNvSpPr/>
          <p:nvPr/>
        </p:nvSpPr>
        <p:spPr>
          <a:xfrm>
            <a:off x="1707060" y="1556792"/>
            <a:ext cx="4706236" cy="1296144"/>
          </a:xfrm>
          <a:prstGeom prst="wedgeRectCallout">
            <a:avLst>
              <a:gd name="adj1" fmla="val -12987"/>
              <a:gd name="adj2" fmla="val 83663"/>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premoves</a:t>
            </a:r>
            <a:r>
              <a:rPr lang="en-US" altLang="ja-JP" dirty="0">
                <a:latin typeface="Consolas" pitchFamily="49" charset="0"/>
                <a:cs typeface="Consolas" pitchFamily="49" charset="0"/>
              </a:rPr>
              <a:t> :: Grid -&gt; Move -&gt; [[Move]]</a:t>
            </a:r>
          </a:p>
          <a:p>
            <a:r>
              <a:rPr lang="en-US" altLang="ja-JP" dirty="0" err="1">
                <a:latin typeface="Consolas" pitchFamily="49" charset="0"/>
                <a:cs typeface="Consolas" pitchFamily="49" charset="0"/>
              </a:rPr>
              <a:t>premoves</a:t>
            </a:r>
            <a:r>
              <a:rPr lang="en-US" altLang="ja-JP" dirty="0">
                <a:latin typeface="Consolas" pitchFamily="49" charset="0"/>
                <a:cs typeface="Consolas" pitchFamily="49" charset="0"/>
              </a:rPr>
              <a:t> g (v, c) = </a:t>
            </a:r>
            <a:endParaRPr lang="en-US" altLang="ja-JP" dirty="0" smtClean="0">
              <a:latin typeface="Consolas" pitchFamily="49" charset="0"/>
              <a:cs typeface="Consolas" pitchFamily="49" charset="0"/>
            </a:endParaRPr>
          </a:p>
          <a:p>
            <a:r>
              <a:rPr lang="en-US" altLang="ja-JP" dirty="0">
                <a:latin typeface="Consolas" pitchFamily="49" charset="0"/>
                <a:cs typeface="Consolas" pitchFamily="49" charset="0"/>
              </a:rPr>
              <a:t> </a:t>
            </a:r>
            <a:r>
              <a:rPr lang="en-US" altLang="ja-JP" dirty="0" smtClean="0">
                <a:latin typeface="Consolas" pitchFamily="49" charset="0"/>
                <a:cs typeface="Consolas" pitchFamily="49" charset="0"/>
              </a:rPr>
              <a:t> </a:t>
            </a:r>
            <a:r>
              <a:rPr lang="en-US" altLang="ja-JP" dirty="0" err="1" smtClean="0">
                <a:latin typeface="Consolas" pitchFamily="49" charset="0"/>
                <a:cs typeface="Consolas" pitchFamily="49" charset="0"/>
              </a:rPr>
              <a:t>freeingmoves</a:t>
            </a:r>
            <a:r>
              <a:rPr lang="en-US" altLang="ja-JP" dirty="0" smtClean="0">
                <a:latin typeface="Consolas" pitchFamily="49" charset="0"/>
                <a:cs typeface="Consolas" pitchFamily="49" charset="0"/>
              </a:rPr>
              <a:t> </a:t>
            </a:r>
            <a:r>
              <a:rPr lang="en-US" altLang="ja-JP" dirty="0">
                <a:latin typeface="Consolas" pitchFamily="49" charset="0"/>
                <a:cs typeface="Consolas" pitchFamily="49" charset="0"/>
              </a:rPr>
              <a:t>c (blocker g c)</a:t>
            </a:r>
            <a:endParaRPr kumimoji="1" lang="ja-JP" altLang="en-US" dirty="0">
              <a:latin typeface="Consolas" pitchFamily="49" charset="0"/>
              <a:cs typeface="Consolas" pitchFamily="49" charset="0"/>
            </a:endParaRPr>
          </a:p>
        </p:txBody>
      </p:sp>
      <p:sp>
        <p:nvSpPr>
          <p:cNvPr id="27" name="四角形吹き出し 26"/>
          <p:cNvSpPr/>
          <p:nvPr/>
        </p:nvSpPr>
        <p:spPr>
          <a:xfrm>
            <a:off x="480388" y="1664804"/>
            <a:ext cx="8496944" cy="1080120"/>
          </a:xfrm>
          <a:prstGeom prst="wedgeRectCallout">
            <a:avLst>
              <a:gd name="adj1" fmla="val -25976"/>
              <a:gd name="adj2" fmla="val 80361"/>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asuccs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APath</a:t>
            </a:r>
            <a:r>
              <a:rPr lang="en-US" altLang="ja-JP" dirty="0">
                <a:latin typeface="Consolas" pitchFamily="49" charset="0"/>
                <a:cs typeface="Consolas" pitchFamily="49" charset="0"/>
              </a:rPr>
              <a:t> -&gt; [</a:t>
            </a:r>
            <a:r>
              <a:rPr lang="en-US" altLang="ja-JP" dirty="0" err="1">
                <a:latin typeface="Consolas" pitchFamily="49" charset="0"/>
                <a:cs typeface="Consolas" pitchFamily="49" charset="0"/>
              </a:rPr>
              <a:t>APath</a:t>
            </a:r>
            <a:r>
              <a:rPr lang="en-US" altLang="ja-JP" dirty="0">
                <a:latin typeface="Consolas" pitchFamily="49" charset="0"/>
                <a:cs typeface="Consolas" pitchFamily="49" charset="0"/>
              </a:rPr>
              <a:t>]</a:t>
            </a:r>
          </a:p>
          <a:p>
            <a:r>
              <a:rPr lang="en-US" altLang="ja-JP" dirty="0" err="1">
                <a:latin typeface="Consolas" pitchFamily="49" charset="0"/>
                <a:cs typeface="Consolas" pitchFamily="49" charset="0"/>
              </a:rPr>
              <a:t>asuccs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q, plan)</a:t>
            </a:r>
          </a:p>
          <a:p>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 [m], move q m, plan_) | m : plan_ &lt;-</a:t>
            </a:r>
            <a:r>
              <a:rPr lang="en-US" altLang="ja-JP" dirty="0" err="1">
                <a:latin typeface="Consolas" pitchFamily="49" charset="0"/>
                <a:cs typeface="Consolas" pitchFamily="49" charset="0"/>
              </a:rPr>
              <a:t>newplans</a:t>
            </a:r>
            <a:r>
              <a:rPr lang="en-US" altLang="ja-JP" dirty="0">
                <a:latin typeface="Consolas" pitchFamily="49" charset="0"/>
                <a:cs typeface="Consolas" pitchFamily="49" charset="0"/>
              </a:rPr>
              <a:t> q plan]</a:t>
            </a:r>
          </a:p>
        </p:txBody>
      </p:sp>
    </p:spTree>
    <p:extLst>
      <p:ext uri="{BB962C8B-B14F-4D97-AF65-F5344CB8AC3E}">
        <p14:creationId xmlns:p14="http://schemas.microsoft.com/office/powerpoint/2010/main" val="273057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7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6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55"/>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44"/>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2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4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9"/>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51"/>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46"/>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54"/>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44" grpId="0" animBg="1"/>
      <p:bldP spid="44" grpId="1" animBg="1"/>
      <p:bldP spid="45" grpId="0" animBg="1"/>
      <p:bldP spid="45" grpId="1" animBg="1"/>
      <p:bldP spid="46" grpId="0" animBg="1"/>
      <p:bldP spid="46" grpId="1" animBg="1"/>
      <p:bldP spid="49" grpId="0" animBg="1"/>
      <p:bldP spid="49" grpId="1" animBg="1"/>
      <p:bldP spid="54" grpId="0" animBg="1"/>
      <p:bldP spid="54" grpId="1" animBg="1"/>
      <p:bldP spid="67" grpId="0" animBg="1"/>
      <p:bldP spid="67" grpId="1" animBg="1"/>
      <p:bldP spid="68" grpId="0" animBg="1"/>
      <p:bldP spid="68" grpId="1" animBg="1"/>
      <p:bldP spid="70" grpId="0" animBg="1"/>
      <p:bldP spid="73" grpId="0" animBg="1"/>
      <p:bldP spid="73" grpId="1"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Consolas" pitchFamily="49" charset="0"/>
                <a:cs typeface="Consolas" pitchFamily="49" charset="0"/>
              </a:rPr>
              <a:t>expand</a:t>
            </a:r>
            <a:endParaRPr kumimoji="1" lang="ja-JP" altLang="en-US" dirty="0"/>
          </a:p>
        </p:txBody>
      </p:sp>
      <p:sp>
        <p:nvSpPr>
          <p:cNvPr id="3" name="コンテンツ プレースホルダー 2"/>
          <p:cNvSpPr>
            <a:spLocks noGrp="1"/>
          </p:cNvSpPr>
          <p:nvPr>
            <p:ph idx="1"/>
          </p:nvPr>
        </p:nvSpPr>
        <p:spPr>
          <a:xfrm>
            <a:off x="457200" y="1600201"/>
            <a:ext cx="8229600" cy="2620888"/>
          </a:xfrm>
        </p:spPr>
        <p:txBody>
          <a:bodyPr>
            <a:noAutofit/>
          </a:bodyPr>
          <a:lstStyle/>
          <a:p>
            <a:pPr marL="0" indent="0">
              <a:buNone/>
            </a:pPr>
            <a:r>
              <a:rPr lang="en-US" altLang="ja-JP" sz="1800" dirty="0">
                <a:latin typeface="Consolas" pitchFamily="49" charset="0"/>
                <a:cs typeface="Consolas" pitchFamily="49" charset="0"/>
              </a:rPr>
              <a:t>expand :: Grid -&gt; Move -&gt; [Move]</a:t>
            </a:r>
          </a:p>
          <a:p>
            <a:pPr marL="0" indent="0">
              <a:buNone/>
            </a:pPr>
            <a:r>
              <a:rPr lang="en-US" altLang="ja-JP" sz="1800" dirty="0">
                <a:latin typeface="Consolas" pitchFamily="49" charset="0"/>
                <a:cs typeface="Consolas" pitchFamily="49" charset="0"/>
              </a:rPr>
              <a:t>expand g (</a:t>
            </a:r>
            <a:r>
              <a:rPr lang="en-US" altLang="ja-JP" sz="1800" dirty="0" err="1">
                <a:latin typeface="Consolas" pitchFamily="49" charset="0"/>
                <a:cs typeface="Consolas" pitchFamily="49" charset="0"/>
              </a:rPr>
              <a:t>v,c</a:t>
            </a:r>
            <a:r>
              <a:rPr lang="en-US" altLang="ja-JP" sz="1800" dirty="0">
                <a:latin typeface="Consolas" pitchFamily="49" charset="0"/>
                <a:cs typeface="Consolas" pitchFamily="49" charset="0"/>
              </a:rPr>
              <a:t>)</a:t>
            </a:r>
          </a:p>
          <a:p>
            <a:pPr marL="0" indent="0">
              <a:buNone/>
            </a:pPr>
            <a:r>
              <a:rPr lang="en-US" altLang="ja-JP" sz="1800" dirty="0">
                <a:latin typeface="Consolas" pitchFamily="49" charset="0"/>
                <a:cs typeface="Consolas" pitchFamily="49" charset="0"/>
              </a:rPr>
              <a:t>  | r &gt; f-7 = if c &gt; f then [(</a:t>
            </a:r>
            <a:r>
              <a:rPr lang="en-US" altLang="ja-JP" sz="1800" dirty="0" err="1">
                <a:latin typeface="Consolas" pitchFamily="49" charset="0"/>
                <a:cs typeface="Consolas" pitchFamily="49" charset="0"/>
              </a:rPr>
              <a:t>v,p</a:t>
            </a:r>
            <a:r>
              <a:rPr lang="en-US" altLang="ja-JP" sz="1800" dirty="0">
                <a:latin typeface="Consolas" pitchFamily="49" charset="0"/>
                <a:cs typeface="Consolas" pitchFamily="49" charset="0"/>
              </a:rPr>
              <a:t>) | p &lt;-[f+1 .. c]]</a:t>
            </a:r>
          </a:p>
          <a:p>
            <a:pPr marL="0" indent="0">
              <a:buNone/>
            </a:pPr>
            <a:r>
              <a:rPr lang="en-US" altLang="ja-JP" sz="1800" dirty="0">
                <a:latin typeface="Consolas" pitchFamily="49" charset="0"/>
                <a:cs typeface="Consolas" pitchFamily="49" charset="0"/>
              </a:rPr>
              <a:t>              else [(</a:t>
            </a:r>
            <a:r>
              <a:rPr lang="en-US" altLang="ja-JP" sz="1800" dirty="0" err="1">
                <a:latin typeface="Consolas" pitchFamily="49" charset="0"/>
                <a:cs typeface="Consolas" pitchFamily="49" charset="0"/>
              </a:rPr>
              <a:t>v,p</a:t>
            </a:r>
            <a:r>
              <a:rPr lang="en-US" altLang="ja-JP" sz="1800" dirty="0">
                <a:latin typeface="Consolas" pitchFamily="49" charset="0"/>
                <a:cs typeface="Consolas" pitchFamily="49" charset="0"/>
              </a:rPr>
              <a:t>) | p &lt;-[r-1, r-2 .. c]]</a:t>
            </a:r>
          </a:p>
          <a:p>
            <a:pPr marL="0" indent="0">
              <a:buNone/>
            </a:pPr>
            <a:r>
              <a:rPr lang="en-US" altLang="ja-JP" sz="1800" dirty="0">
                <a:latin typeface="Consolas" pitchFamily="49" charset="0"/>
                <a:cs typeface="Consolas" pitchFamily="49" charset="0"/>
              </a:rPr>
              <a:t>  | otherwise = if c &gt; f then [(</a:t>
            </a:r>
            <a:r>
              <a:rPr lang="en-US" altLang="ja-JP" sz="1800" dirty="0" err="1">
                <a:latin typeface="Consolas" pitchFamily="49" charset="0"/>
                <a:cs typeface="Consolas" pitchFamily="49" charset="0"/>
              </a:rPr>
              <a:t>v,p</a:t>
            </a:r>
            <a:r>
              <a:rPr lang="en-US" altLang="ja-JP" sz="1800" dirty="0">
                <a:latin typeface="Consolas" pitchFamily="49" charset="0"/>
                <a:cs typeface="Consolas" pitchFamily="49" charset="0"/>
              </a:rPr>
              <a:t>) | p &lt;-[f+7,f+14 .. c]]</a:t>
            </a:r>
          </a:p>
          <a:p>
            <a:pPr marL="0" indent="0">
              <a:buNone/>
            </a:pPr>
            <a:r>
              <a:rPr lang="en-US" altLang="ja-JP" sz="1800" dirty="0">
                <a:latin typeface="Consolas" pitchFamily="49" charset="0"/>
                <a:cs typeface="Consolas" pitchFamily="49" charset="0"/>
              </a:rPr>
              <a:t>                else [(</a:t>
            </a:r>
            <a:r>
              <a:rPr lang="en-US" altLang="ja-JP" sz="1800" dirty="0" err="1">
                <a:latin typeface="Consolas" pitchFamily="49" charset="0"/>
                <a:cs typeface="Consolas" pitchFamily="49" charset="0"/>
              </a:rPr>
              <a:t>v,p</a:t>
            </a:r>
            <a:r>
              <a:rPr lang="en-US" altLang="ja-JP" sz="1800" dirty="0">
                <a:latin typeface="Consolas" pitchFamily="49" charset="0"/>
                <a:cs typeface="Consolas" pitchFamily="49" charset="0"/>
              </a:rPr>
              <a:t>) | p &lt;-[r-7, r-14 .. c]]</a:t>
            </a:r>
          </a:p>
          <a:p>
            <a:pPr marL="0" indent="0">
              <a:buNone/>
            </a:pPr>
            <a:r>
              <a:rPr lang="en-US" altLang="ja-JP" sz="1800" dirty="0">
                <a:latin typeface="Consolas" pitchFamily="49" charset="0"/>
                <a:cs typeface="Consolas" pitchFamily="49" charset="0"/>
              </a:rPr>
              <a:t>    where (</a:t>
            </a:r>
            <a:r>
              <a:rPr lang="en-US" altLang="ja-JP" sz="1800" dirty="0" err="1">
                <a:latin typeface="Consolas" pitchFamily="49" charset="0"/>
                <a:cs typeface="Consolas" pitchFamily="49" charset="0"/>
              </a:rPr>
              <a:t>r,f</a:t>
            </a:r>
            <a:r>
              <a:rPr lang="en-US" altLang="ja-JP" sz="1800" dirty="0">
                <a:latin typeface="Consolas" pitchFamily="49" charset="0"/>
                <a:cs typeface="Consolas" pitchFamily="49" charset="0"/>
              </a:rPr>
              <a:t>) = g !! v</a:t>
            </a:r>
            <a:endParaRPr kumimoji="1" lang="ja-JP" altLang="en-US" sz="18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25</a:t>
            </a:fld>
            <a:endParaRPr kumimoji="1" lang="ja-JP" altLang="en-US"/>
          </a:p>
        </p:txBody>
      </p:sp>
      <p:pic>
        <p:nvPicPr>
          <p:cNvPr id="5"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12063" t="13816" r="2839" b="-1"/>
          <a:stretch/>
        </p:blipFill>
        <p:spPr bwMode="auto">
          <a:xfrm rot="10800000">
            <a:off x="2430604" y="4732498"/>
            <a:ext cx="974090" cy="41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矢印 5"/>
          <p:cNvSpPr/>
          <p:nvPr/>
        </p:nvSpPr>
        <p:spPr>
          <a:xfrm>
            <a:off x="3582732" y="4732498"/>
            <a:ext cx="2448272" cy="412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086788" y="4363166"/>
            <a:ext cx="1440160" cy="369332"/>
          </a:xfrm>
          <a:prstGeom prst="rect">
            <a:avLst/>
          </a:prstGeom>
          <a:noFill/>
        </p:spPr>
        <p:txBody>
          <a:bodyPr wrap="square" rtlCol="0">
            <a:spAutoFit/>
          </a:bodyPr>
          <a:lstStyle/>
          <a:p>
            <a:pPr algn="ctr"/>
            <a:r>
              <a:rPr kumimoji="1" lang="en-US" altLang="ja-JP" dirty="0" smtClean="0"/>
              <a:t>2 </a:t>
            </a:r>
            <a:r>
              <a:rPr kumimoji="1" lang="ja-JP" altLang="en-US" dirty="0" smtClean="0"/>
              <a:t>マス移動</a:t>
            </a:r>
            <a:endParaRPr kumimoji="1" lang="ja-JP" altLang="en-US" dirty="0"/>
          </a:p>
        </p:txBody>
      </p:sp>
      <p:pic>
        <p:nvPicPr>
          <p:cNvPr id="8"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12063" t="13816" r="2839" b="-1"/>
          <a:stretch/>
        </p:blipFill>
        <p:spPr bwMode="auto">
          <a:xfrm rot="10800000">
            <a:off x="2430604" y="5968803"/>
            <a:ext cx="974090" cy="41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矢印 8"/>
          <p:cNvSpPr/>
          <p:nvPr/>
        </p:nvSpPr>
        <p:spPr>
          <a:xfrm>
            <a:off x="3582732" y="5968803"/>
            <a:ext cx="1224136" cy="412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834760" y="5599471"/>
            <a:ext cx="1944216" cy="369332"/>
          </a:xfrm>
          <a:prstGeom prst="rect">
            <a:avLst/>
          </a:prstGeom>
          <a:noFill/>
        </p:spPr>
        <p:txBody>
          <a:bodyPr wrap="square" rtlCol="0">
            <a:spAutoFit/>
          </a:bodyPr>
          <a:lstStyle/>
          <a:p>
            <a:pPr algn="ctr"/>
            <a:r>
              <a:rPr kumimoji="1" lang="en-US" altLang="ja-JP" dirty="0" smtClean="0"/>
              <a:t>1 </a:t>
            </a:r>
            <a:r>
              <a:rPr kumimoji="1" lang="ja-JP" altLang="en-US" dirty="0" smtClean="0"/>
              <a:t>マスずつ移動</a:t>
            </a:r>
            <a:endParaRPr kumimoji="1" lang="ja-JP" altLang="en-US" dirty="0"/>
          </a:p>
        </p:txBody>
      </p:sp>
      <p:sp>
        <p:nvSpPr>
          <p:cNvPr id="11" name="右矢印 10"/>
          <p:cNvSpPr/>
          <p:nvPr/>
        </p:nvSpPr>
        <p:spPr>
          <a:xfrm>
            <a:off x="4860032" y="5968803"/>
            <a:ext cx="1224136" cy="412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2451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計画的探索</a:t>
            </a:r>
            <a:endParaRPr kumimoji="1" lang="ja-JP" altLang="en-US" dirty="0"/>
          </a:p>
        </p:txBody>
      </p:sp>
      <p:sp>
        <p:nvSpPr>
          <p:cNvPr id="3" name="コンテンツ プレースホルダー 2"/>
          <p:cNvSpPr>
            <a:spLocks noGrp="1"/>
          </p:cNvSpPr>
          <p:nvPr>
            <p:ph idx="1"/>
          </p:nvPr>
        </p:nvSpPr>
        <p:spPr>
          <a:xfrm>
            <a:off x="251520" y="1268760"/>
            <a:ext cx="8712968" cy="2808312"/>
          </a:xfrm>
        </p:spPr>
        <p:txBody>
          <a:bodyPr>
            <a:normAutofit/>
          </a:bodyPr>
          <a:lstStyle/>
          <a:p>
            <a:pPr marL="0" indent="0">
              <a:buNone/>
            </a:pP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 [State] </a:t>
            </a:r>
            <a:r>
              <a:rPr lang="en-US" altLang="ja-JP" sz="1800" dirty="0" smtClean="0">
                <a:latin typeface="Consolas" pitchFamily="49" charset="0"/>
                <a:cs typeface="Consolas" pitchFamily="49" charset="0"/>
              </a:rPr>
              <a:t>-&gt; </a:t>
            </a:r>
            <a:r>
              <a:rPr lang="en-US" altLang="ja-JP" sz="1800" dirty="0" err="1">
                <a:latin typeface="Consolas" pitchFamily="49" charset="0"/>
                <a:cs typeface="Consolas" pitchFamily="49" charset="0"/>
              </a:rPr>
              <a:t>AFrontier</a:t>
            </a:r>
            <a:r>
              <a:rPr lang="en-US" altLang="ja-JP" sz="1800" dirty="0">
                <a:latin typeface="Consolas" pitchFamily="49" charset="0"/>
                <a:cs typeface="Consolas" pitchFamily="49" charset="0"/>
              </a:rPr>
              <a:t> </a:t>
            </a:r>
            <a:r>
              <a:rPr lang="en-US" altLang="ja-JP" sz="1800" dirty="0" smtClean="0">
                <a:latin typeface="Consolas" pitchFamily="49" charset="0"/>
                <a:cs typeface="Consolas" pitchFamily="49" charset="0"/>
              </a:rPr>
              <a:t>-&gt; </a:t>
            </a:r>
            <a:r>
              <a:rPr lang="en-US" altLang="ja-JP" sz="1800" dirty="0">
                <a:latin typeface="Consolas" pitchFamily="49" charset="0"/>
                <a:cs typeface="Consolas" pitchFamily="49" charset="0"/>
              </a:rPr>
              <a:t>Maybe [Move</a:t>
            </a:r>
            <a:r>
              <a:rPr lang="en-US" altLang="ja-JP" sz="1800" dirty="0" smtClean="0">
                <a:latin typeface="Consolas" pitchFamily="49" charset="0"/>
                <a:cs typeface="Consolas" pitchFamily="49" charset="0"/>
              </a:rPr>
              <a:t>]</a:t>
            </a:r>
          </a:p>
          <a:p>
            <a:pPr marL="0" indent="0">
              <a:buNone/>
            </a:pPr>
            <a:r>
              <a:rPr lang="en-US" altLang="ja-JP" sz="1800" dirty="0" err="1" smtClean="0">
                <a:latin typeface="Consolas" pitchFamily="49" charset="0"/>
                <a:cs typeface="Consolas" pitchFamily="49" charset="0"/>
              </a:rPr>
              <a:t>psearch</a:t>
            </a:r>
            <a:r>
              <a:rPr lang="en-US" altLang="ja-JP" sz="1800" dirty="0" smtClean="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 ] = Nothing</a:t>
            </a:r>
          </a:p>
          <a:p>
            <a:pPr marL="0" indent="0">
              <a:buNone/>
            </a:pP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(p@(</a:t>
            </a:r>
            <a:r>
              <a:rPr lang="en-US" altLang="ja-JP" sz="1800" dirty="0" err="1">
                <a:latin typeface="Consolas" pitchFamily="49" charset="0"/>
                <a:cs typeface="Consolas" pitchFamily="49" charset="0"/>
              </a:rPr>
              <a:t>ms</a:t>
            </a:r>
            <a:r>
              <a:rPr lang="en-US" altLang="ja-JP" sz="1800" dirty="0">
                <a:latin typeface="Consolas" pitchFamily="49" charset="0"/>
                <a:cs typeface="Consolas" pitchFamily="49" charset="0"/>
              </a:rPr>
              <a:t>, q, plan) : </a:t>
            </a:r>
            <a:r>
              <a:rPr lang="en-US" altLang="ja-JP" sz="1800" dirty="0" err="1">
                <a:latin typeface="Consolas" pitchFamily="49" charset="0"/>
                <a:cs typeface="Consolas" pitchFamily="49" charset="0"/>
              </a:rPr>
              <a:t>ps</a:t>
            </a:r>
            <a:r>
              <a:rPr lang="en-US" altLang="ja-JP" sz="1800" dirty="0">
                <a:latin typeface="Consolas" pitchFamily="49" charset="0"/>
                <a:cs typeface="Consolas" pitchFamily="49" charset="0"/>
              </a:rPr>
              <a:t>)</a:t>
            </a:r>
          </a:p>
          <a:p>
            <a:pPr marL="0" indent="0">
              <a:buNone/>
            </a:pPr>
            <a:r>
              <a:rPr lang="en-US" altLang="ja-JP" sz="1800" dirty="0">
                <a:latin typeface="Consolas" pitchFamily="49" charset="0"/>
                <a:cs typeface="Consolas" pitchFamily="49" charset="0"/>
              </a:rPr>
              <a:t>  | solved q = Just </a:t>
            </a:r>
            <a:r>
              <a:rPr lang="en-US" altLang="ja-JP" sz="1800" dirty="0" err="1">
                <a:latin typeface="Consolas" pitchFamily="49" charset="0"/>
                <a:cs typeface="Consolas" pitchFamily="49" charset="0"/>
              </a:rPr>
              <a:t>ms</a:t>
            </a:r>
            <a:endParaRPr lang="en-US" altLang="ja-JP" sz="1800" dirty="0">
              <a:latin typeface="Consolas" pitchFamily="49" charset="0"/>
              <a:cs typeface="Consolas" pitchFamily="49" charset="0"/>
            </a:endParaRPr>
          </a:p>
          <a:p>
            <a:pPr marL="0" indent="0">
              <a:buNone/>
            </a:pPr>
            <a:r>
              <a:rPr lang="en-US" altLang="ja-JP" sz="1800" dirty="0">
                <a:latin typeface="Consolas" pitchFamily="49" charset="0"/>
                <a:cs typeface="Consolas" pitchFamily="49" charset="0"/>
              </a:rPr>
              <a:t>  | q `</a:t>
            </a:r>
            <a:r>
              <a:rPr lang="en-US" altLang="ja-JP" sz="1800" dirty="0" err="1">
                <a:latin typeface="Consolas" pitchFamily="49" charset="0"/>
                <a:cs typeface="Consolas" pitchFamily="49" charset="0"/>
              </a:rPr>
              <a:t>elem</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 </a:t>
            </a: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ps</a:t>
            </a:r>
            <a:endParaRPr lang="en-US" altLang="ja-JP" sz="1800" dirty="0">
              <a:latin typeface="Consolas" pitchFamily="49" charset="0"/>
              <a:cs typeface="Consolas" pitchFamily="49" charset="0"/>
            </a:endParaRPr>
          </a:p>
          <a:p>
            <a:pPr marL="0" indent="0">
              <a:buNone/>
            </a:pPr>
            <a:r>
              <a:rPr lang="en-US" altLang="ja-JP" sz="1800" dirty="0">
                <a:latin typeface="Consolas" pitchFamily="49" charset="0"/>
                <a:cs typeface="Consolas" pitchFamily="49" charset="0"/>
              </a:rPr>
              <a:t>  | otherwise = </a:t>
            </a:r>
            <a:r>
              <a:rPr lang="en-US" altLang="ja-JP" sz="1800" dirty="0" err="1">
                <a:latin typeface="Consolas" pitchFamily="49" charset="0"/>
                <a:cs typeface="Consolas" pitchFamily="49" charset="0"/>
              </a:rPr>
              <a:t>psearch</a:t>
            </a:r>
            <a:r>
              <a:rPr lang="en-US" altLang="ja-JP" sz="1800" dirty="0">
                <a:latin typeface="Consolas" pitchFamily="49" charset="0"/>
                <a:cs typeface="Consolas" pitchFamily="49" charset="0"/>
              </a:rPr>
              <a:t> (q : </a:t>
            </a:r>
            <a:r>
              <a:rPr lang="en-US" altLang="ja-JP" sz="1800" dirty="0" err="1">
                <a:latin typeface="Consolas" pitchFamily="49" charset="0"/>
                <a:cs typeface="Consolas" pitchFamily="49" charset="0"/>
              </a:rPr>
              <a:t>qs</a:t>
            </a:r>
            <a:r>
              <a:rPr lang="en-US" altLang="ja-JP" sz="1800" dirty="0">
                <a:latin typeface="Consolas" pitchFamily="49" charset="0"/>
                <a:cs typeface="Consolas" pitchFamily="49" charset="0"/>
              </a:rPr>
              <a:t>) (</a:t>
            </a:r>
            <a:r>
              <a:rPr lang="en-US" altLang="ja-JP" sz="1800" dirty="0" err="1">
                <a:latin typeface="Consolas" pitchFamily="49" charset="0"/>
                <a:cs typeface="Consolas" pitchFamily="49" charset="0"/>
              </a:rPr>
              <a:t>asuccs</a:t>
            </a:r>
            <a:r>
              <a:rPr lang="en-US" altLang="ja-JP" sz="1800" dirty="0">
                <a:latin typeface="Consolas" pitchFamily="49" charset="0"/>
                <a:cs typeface="Consolas" pitchFamily="49" charset="0"/>
              </a:rPr>
              <a:t> p ++ </a:t>
            </a:r>
            <a:r>
              <a:rPr lang="en-US" altLang="ja-JP" sz="1800" dirty="0" err="1">
                <a:latin typeface="Consolas" pitchFamily="49" charset="0"/>
                <a:cs typeface="Consolas" pitchFamily="49" charset="0"/>
              </a:rPr>
              <a:t>ps</a:t>
            </a:r>
            <a:r>
              <a:rPr lang="en-US" altLang="ja-JP" sz="1800" dirty="0">
                <a:latin typeface="Consolas" pitchFamily="49" charset="0"/>
                <a:cs typeface="Consolas" pitchFamily="49" charset="0"/>
              </a:rPr>
              <a:t> ++ </a:t>
            </a:r>
            <a:r>
              <a:rPr lang="en-US" altLang="ja-JP" sz="1800" dirty="0" err="1">
                <a:latin typeface="Consolas" pitchFamily="49" charset="0"/>
                <a:cs typeface="Consolas" pitchFamily="49" charset="0"/>
              </a:rPr>
              <a:t>bsuccs</a:t>
            </a:r>
            <a:r>
              <a:rPr lang="en-US" altLang="ja-JP" sz="1800" dirty="0">
                <a:latin typeface="Consolas" pitchFamily="49" charset="0"/>
                <a:cs typeface="Consolas" pitchFamily="49" charset="0"/>
              </a:rPr>
              <a:t> p</a:t>
            </a:r>
            <a:r>
              <a:rPr lang="en-US" altLang="ja-JP" sz="1800" dirty="0" smtClean="0">
                <a:latin typeface="Consolas" pitchFamily="49" charset="0"/>
                <a:cs typeface="Consolas" pitchFamily="49" charset="0"/>
              </a:rPr>
              <a:t>)</a:t>
            </a:r>
          </a:p>
        </p:txBody>
      </p:sp>
      <p:sp>
        <p:nvSpPr>
          <p:cNvPr id="6" name="四角形吹き出し 5"/>
          <p:cNvSpPr/>
          <p:nvPr/>
        </p:nvSpPr>
        <p:spPr>
          <a:xfrm>
            <a:off x="395536" y="3429000"/>
            <a:ext cx="8496944" cy="1080120"/>
          </a:xfrm>
          <a:prstGeom prst="wedgeRectCallout">
            <a:avLst>
              <a:gd name="adj1" fmla="val 30164"/>
              <a:gd name="adj2" fmla="val -70611"/>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dirty="0" err="1">
                <a:latin typeface="Consolas" pitchFamily="49" charset="0"/>
                <a:cs typeface="Consolas" pitchFamily="49" charset="0"/>
              </a:rPr>
              <a:t>bsuccs</a:t>
            </a:r>
            <a:r>
              <a:rPr lang="en-US" altLang="ja-JP" dirty="0">
                <a:latin typeface="Consolas" pitchFamily="49" charset="0"/>
                <a:cs typeface="Consolas" pitchFamily="49" charset="0"/>
              </a:rPr>
              <a:t>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 q, _)</a:t>
            </a:r>
          </a:p>
          <a:p>
            <a:r>
              <a:rPr lang="en-US" altLang="ja-JP" dirty="0">
                <a:latin typeface="Consolas" pitchFamily="49" charset="0"/>
                <a:cs typeface="Consolas" pitchFamily="49" charset="0"/>
              </a:rPr>
              <a:t> = [(</a:t>
            </a:r>
            <a:r>
              <a:rPr lang="en-US" altLang="ja-JP" dirty="0" err="1">
                <a:latin typeface="Consolas" pitchFamily="49" charset="0"/>
                <a:cs typeface="Consolas" pitchFamily="49" charset="0"/>
              </a:rPr>
              <a:t>ms</a:t>
            </a:r>
            <a:r>
              <a:rPr lang="en-US" altLang="ja-JP" dirty="0">
                <a:latin typeface="Consolas" pitchFamily="49" charset="0"/>
                <a:cs typeface="Consolas" pitchFamily="49" charset="0"/>
              </a:rPr>
              <a:t>++[m], q_, </a:t>
            </a:r>
            <a:r>
              <a:rPr lang="en-US" altLang="ja-JP" dirty="0" err="1">
                <a:latin typeface="Consolas" pitchFamily="49" charset="0"/>
                <a:cs typeface="Consolas" pitchFamily="49" charset="0"/>
              </a:rPr>
              <a:t>goalmoves</a:t>
            </a:r>
            <a:r>
              <a:rPr lang="en-US" altLang="ja-JP" dirty="0">
                <a:latin typeface="Consolas" pitchFamily="49" charset="0"/>
                <a:cs typeface="Consolas" pitchFamily="49" charset="0"/>
              </a:rPr>
              <a:t> q_) | m &lt;-moves q, let q_ = move q m]</a:t>
            </a: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26</a:t>
            </a:fld>
            <a:endParaRPr kumimoji="1" lang="ja-JP" altLang="en-US" dirty="0"/>
          </a:p>
        </p:txBody>
      </p:sp>
      <p:sp>
        <p:nvSpPr>
          <p:cNvPr id="8" name="円/楕円 7"/>
          <p:cNvSpPr>
            <a:spLocks noChangeAspect="1"/>
          </p:cNvSpPr>
          <p:nvPr/>
        </p:nvSpPr>
        <p:spPr>
          <a:xfrm>
            <a:off x="7787960" y="5157192"/>
            <a:ext cx="411480" cy="4114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cxnSp>
        <p:nvCxnSpPr>
          <p:cNvPr id="9" name="直線矢印コネクタ 8"/>
          <p:cNvCxnSpPr>
            <a:cxnSpLocks noChangeAspect="1"/>
          </p:cNvCxnSpPr>
          <p:nvPr/>
        </p:nvCxnSpPr>
        <p:spPr>
          <a:xfrm>
            <a:off x="6759280" y="5362932"/>
            <a:ext cx="10409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円/楕円 9"/>
          <p:cNvSpPr>
            <a:spLocks noChangeAspect="1"/>
          </p:cNvSpPr>
          <p:nvPr/>
        </p:nvSpPr>
        <p:spPr>
          <a:xfrm>
            <a:off x="782616" y="5157192"/>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矢印コネクタ 10"/>
          <p:cNvCxnSpPr>
            <a:cxnSpLocks noChangeAspect="1"/>
          </p:cNvCxnSpPr>
          <p:nvPr/>
        </p:nvCxnSpPr>
        <p:spPr>
          <a:xfrm>
            <a:off x="5132696" y="5362932"/>
            <a:ext cx="10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円/楕円 11"/>
          <p:cNvSpPr>
            <a:spLocks noChangeAspect="1"/>
          </p:cNvSpPr>
          <p:nvPr/>
        </p:nvSpPr>
        <p:spPr>
          <a:xfrm>
            <a:off x="2418120" y="5157192"/>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 name="直線矢印コネクタ 12"/>
          <p:cNvCxnSpPr>
            <a:cxnSpLocks noChangeAspect="1"/>
          </p:cNvCxnSpPr>
          <p:nvPr/>
        </p:nvCxnSpPr>
        <p:spPr>
          <a:xfrm>
            <a:off x="1410120" y="5362932"/>
            <a:ext cx="10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cxnSpLocks noChangeAspect="1"/>
          </p:cNvCxnSpPr>
          <p:nvPr/>
        </p:nvCxnSpPr>
        <p:spPr>
          <a:xfrm>
            <a:off x="3256028" y="5362932"/>
            <a:ext cx="10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cxnSpLocks noChangeAspect="1"/>
          </p:cNvCxnSpPr>
          <p:nvPr/>
        </p:nvCxnSpPr>
        <p:spPr>
          <a:xfrm>
            <a:off x="1194096" y="5362932"/>
            <a:ext cx="122402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7119321" y="5195744"/>
            <a:ext cx="457764" cy="276999"/>
          </a:xfrm>
          <a:prstGeom prst="rect">
            <a:avLst/>
          </a:prstGeom>
          <a:solidFill>
            <a:schemeClr val="bg1"/>
          </a:solidFill>
        </p:spPr>
        <p:txBody>
          <a:bodyPr wrap="square">
            <a:spAutoFit/>
          </a:bodyPr>
          <a:lstStyle/>
          <a:p>
            <a:pPr algn="ctr"/>
            <a:r>
              <a:rPr lang="ja-JP" altLang="en-US" sz="1200" dirty="0" smtClean="0"/>
              <a:t>・・・</a:t>
            </a:r>
            <a:endParaRPr lang="ja-JP" altLang="en-US" sz="1200" dirty="0"/>
          </a:p>
        </p:txBody>
      </p:sp>
      <p:cxnSp>
        <p:nvCxnSpPr>
          <p:cNvPr id="27" name="直線矢印コネクタ 26"/>
          <p:cNvCxnSpPr>
            <a:cxnSpLocks noChangeAspect="1"/>
            <a:stCxn id="10" idx="5"/>
            <a:endCxn id="29" idx="2"/>
          </p:cNvCxnSpPr>
          <p:nvPr/>
        </p:nvCxnSpPr>
        <p:spPr>
          <a:xfrm>
            <a:off x="1133836" y="5508412"/>
            <a:ext cx="1286864" cy="4682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円/楕円 28"/>
          <p:cNvSpPr>
            <a:spLocks noChangeAspect="1"/>
          </p:cNvSpPr>
          <p:nvPr/>
        </p:nvSpPr>
        <p:spPr>
          <a:xfrm>
            <a:off x="2420700" y="5770890"/>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円/楕円 30"/>
          <p:cNvSpPr>
            <a:spLocks noChangeAspect="1"/>
          </p:cNvSpPr>
          <p:nvPr/>
        </p:nvSpPr>
        <p:spPr>
          <a:xfrm>
            <a:off x="2420700" y="6319570"/>
            <a:ext cx="411480" cy="4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2" name="直線矢印コネクタ 31"/>
          <p:cNvCxnSpPr>
            <a:cxnSpLocks noChangeAspect="1"/>
            <a:stCxn id="10" idx="4"/>
            <a:endCxn id="31" idx="2"/>
          </p:cNvCxnSpPr>
          <p:nvPr/>
        </p:nvCxnSpPr>
        <p:spPr>
          <a:xfrm>
            <a:off x="988356" y="5568672"/>
            <a:ext cx="1432344" cy="9566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4499992" y="2924944"/>
            <a:ext cx="3493708"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9808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計画的探索の実装の改善</a:t>
            </a:r>
            <a:endParaRPr kumimoji="1" lang="ja-JP" altLang="en-US" dirty="0"/>
          </a:p>
        </p:txBody>
      </p:sp>
      <p:sp>
        <p:nvSpPr>
          <p:cNvPr id="3" name="コンテンツ プレースホルダー 2"/>
          <p:cNvSpPr>
            <a:spLocks noGrp="1"/>
          </p:cNvSpPr>
          <p:nvPr>
            <p:ph idx="1"/>
          </p:nvPr>
        </p:nvSpPr>
        <p:spPr>
          <a:xfrm>
            <a:off x="251520" y="1600201"/>
            <a:ext cx="8712968" cy="2476871"/>
          </a:xfrm>
        </p:spPr>
        <p:txBody>
          <a:bodyPr>
            <a:normAutofit fontScale="92500"/>
          </a:bodyPr>
          <a:lstStyle/>
          <a:p>
            <a:pPr marL="0" indent="0">
              <a:buNone/>
            </a:pP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[State] -&gt; </a:t>
            </a:r>
            <a:r>
              <a:rPr lang="en-US" altLang="ja-JP" sz="1900" dirty="0" err="1">
                <a:latin typeface="Consolas" pitchFamily="49" charset="0"/>
                <a:cs typeface="Consolas" pitchFamily="49" charset="0"/>
              </a:rPr>
              <a:t>AFrontier</a:t>
            </a:r>
            <a:r>
              <a:rPr lang="en-US" altLang="ja-JP" sz="1900" dirty="0">
                <a:latin typeface="Consolas" pitchFamily="49" charset="0"/>
                <a:cs typeface="Consolas" pitchFamily="49" charset="0"/>
              </a:rPr>
              <a:t> -&gt; </a:t>
            </a:r>
            <a:r>
              <a:rPr lang="en-US" altLang="ja-JP" sz="1900" dirty="0" err="1">
                <a:latin typeface="Consolas" pitchFamily="49" charset="0"/>
                <a:cs typeface="Consolas" pitchFamily="49" charset="0"/>
              </a:rPr>
              <a:t>AFrontier</a:t>
            </a:r>
            <a:r>
              <a:rPr lang="en-US" altLang="ja-JP" sz="1900" dirty="0">
                <a:latin typeface="Consolas" pitchFamily="49" charset="0"/>
                <a:cs typeface="Consolas" pitchFamily="49" charset="0"/>
              </a:rPr>
              <a:t> -&gt; Maybe [Move</a:t>
            </a:r>
            <a:r>
              <a:rPr lang="en-US" altLang="ja-JP" sz="1900" dirty="0" smtClean="0">
                <a:latin typeface="Consolas" pitchFamily="49" charset="0"/>
                <a:cs typeface="Consolas" pitchFamily="49" charset="0"/>
              </a:rPr>
              <a:t>]</a:t>
            </a:r>
            <a:endParaRPr lang="en-US" altLang="ja-JP" sz="1900" dirty="0">
              <a:latin typeface="Consolas" pitchFamily="49" charset="0"/>
              <a:cs typeface="Consolas" pitchFamily="49" charset="0"/>
            </a:endParaRPr>
          </a:p>
          <a:p>
            <a:pPr marL="0" indent="0">
              <a:buNone/>
            </a:pP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 = Nothing</a:t>
            </a:r>
          </a:p>
          <a:p>
            <a:pPr marL="0" indent="0">
              <a:buNone/>
            </a:pP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rs</a:t>
            </a:r>
            <a:r>
              <a:rPr lang="en-US" altLang="ja-JP" sz="1900" dirty="0">
                <a:latin typeface="Consolas" pitchFamily="49" charset="0"/>
                <a:cs typeface="Consolas" pitchFamily="49" charset="0"/>
              </a:rPr>
              <a:t> [] = </a:t>
            </a: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 ] </a:t>
            </a:r>
            <a:r>
              <a:rPr lang="en-US" altLang="ja-JP" sz="1900" dirty="0" err="1">
                <a:latin typeface="Consolas" pitchFamily="49" charset="0"/>
                <a:cs typeface="Consolas" pitchFamily="49" charset="0"/>
              </a:rPr>
              <a:t>rs</a:t>
            </a:r>
            <a:endParaRPr lang="en-US" altLang="ja-JP" sz="1900" dirty="0">
              <a:latin typeface="Consolas" pitchFamily="49" charset="0"/>
              <a:cs typeface="Consolas" pitchFamily="49" charset="0"/>
            </a:endParaRPr>
          </a:p>
          <a:p>
            <a:pPr marL="0" indent="0">
              <a:buNone/>
            </a:pP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rs</a:t>
            </a:r>
            <a:r>
              <a:rPr lang="en-US" altLang="ja-JP" sz="1900" dirty="0">
                <a:latin typeface="Consolas" pitchFamily="49" charset="0"/>
                <a:cs typeface="Consolas" pitchFamily="49" charset="0"/>
              </a:rPr>
              <a:t> (p@(</a:t>
            </a:r>
            <a:r>
              <a:rPr lang="en-US" altLang="ja-JP" sz="1900" dirty="0" err="1">
                <a:latin typeface="Consolas" pitchFamily="49" charset="0"/>
                <a:cs typeface="Consolas" pitchFamily="49" charset="0"/>
              </a:rPr>
              <a:t>ms</a:t>
            </a:r>
            <a:r>
              <a:rPr lang="en-US" altLang="ja-JP" sz="1900" dirty="0" smtClean="0">
                <a:latin typeface="Consolas" pitchFamily="49" charset="0"/>
                <a:cs typeface="Consolas" pitchFamily="49" charset="0"/>
              </a:rPr>
              <a:t>, q, plan</a:t>
            </a:r>
            <a:r>
              <a:rPr lang="en-US" altLang="ja-JP" sz="1900" dirty="0">
                <a:latin typeface="Consolas" pitchFamily="49" charset="0"/>
                <a:cs typeface="Consolas" pitchFamily="49" charset="0"/>
              </a:rPr>
              <a:t>) : </a:t>
            </a:r>
            <a:r>
              <a:rPr lang="en-US" altLang="ja-JP" sz="1900" dirty="0" err="1">
                <a:latin typeface="Consolas" pitchFamily="49" charset="0"/>
                <a:cs typeface="Consolas" pitchFamily="49" charset="0"/>
              </a:rPr>
              <a:t>ps</a:t>
            </a:r>
            <a:r>
              <a:rPr lang="en-US" altLang="ja-JP" sz="1900" dirty="0">
                <a:latin typeface="Consolas" pitchFamily="49" charset="0"/>
                <a:cs typeface="Consolas" pitchFamily="49" charset="0"/>
              </a:rPr>
              <a:t>)</a:t>
            </a:r>
          </a:p>
          <a:p>
            <a:pPr marL="0" indent="0">
              <a:buNone/>
            </a:pPr>
            <a:r>
              <a:rPr lang="en-US" altLang="ja-JP" sz="1900" dirty="0">
                <a:latin typeface="Consolas" pitchFamily="49" charset="0"/>
                <a:cs typeface="Consolas" pitchFamily="49" charset="0"/>
              </a:rPr>
              <a:t>  | solved q = Just (reverse </a:t>
            </a:r>
            <a:r>
              <a:rPr lang="en-US" altLang="ja-JP" sz="1900" dirty="0" err="1">
                <a:latin typeface="Consolas" pitchFamily="49" charset="0"/>
                <a:cs typeface="Consolas" pitchFamily="49" charset="0"/>
              </a:rPr>
              <a:t>ms</a:t>
            </a:r>
            <a:r>
              <a:rPr lang="en-US" altLang="ja-JP" sz="1900" dirty="0">
                <a:latin typeface="Consolas" pitchFamily="49" charset="0"/>
                <a:cs typeface="Consolas" pitchFamily="49" charset="0"/>
              </a:rPr>
              <a:t>)</a:t>
            </a:r>
          </a:p>
          <a:p>
            <a:pPr marL="0" indent="0">
              <a:buNone/>
            </a:pPr>
            <a:r>
              <a:rPr lang="en-US" altLang="ja-JP" sz="1900" dirty="0">
                <a:latin typeface="Consolas" pitchFamily="49" charset="0"/>
                <a:cs typeface="Consolas" pitchFamily="49" charset="0"/>
              </a:rPr>
              <a:t>  | q `</a:t>
            </a:r>
            <a:r>
              <a:rPr lang="en-US" altLang="ja-JP" sz="1900" dirty="0" err="1">
                <a:latin typeface="Consolas" pitchFamily="49" charset="0"/>
                <a:cs typeface="Consolas" pitchFamily="49" charset="0"/>
              </a:rPr>
              <a:t>elem</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 </a:t>
            </a: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rs</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ps</a:t>
            </a:r>
            <a:endParaRPr lang="en-US" altLang="ja-JP" sz="1900" dirty="0">
              <a:latin typeface="Consolas" pitchFamily="49" charset="0"/>
              <a:cs typeface="Consolas" pitchFamily="49" charset="0"/>
            </a:endParaRPr>
          </a:p>
          <a:p>
            <a:pPr marL="0" indent="0">
              <a:buNone/>
            </a:pPr>
            <a:r>
              <a:rPr lang="en-US" altLang="ja-JP" sz="1900" dirty="0">
                <a:latin typeface="Consolas" pitchFamily="49" charset="0"/>
                <a:cs typeface="Consolas" pitchFamily="49" charset="0"/>
              </a:rPr>
              <a:t>  | otherwise = </a:t>
            </a:r>
            <a:r>
              <a:rPr lang="en-US" altLang="ja-JP" sz="1900" dirty="0" err="1">
                <a:latin typeface="Consolas" pitchFamily="49" charset="0"/>
                <a:cs typeface="Consolas" pitchFamily="49" charset="0"/>
              </a:rPr>
              <a:t>psearch</a:t>
            </a:r>
            <a:r>
              <a:rPr lang="en-US" altLang="ja-JP" sz="1900" dirty="0">
                <a:latin typeface="Consolas" pitchFamily="49" charset="0"/>
                <a:cs typeface="Consolas" pitchFamily="49" charset="0"/>
              </a:rPr>
              <a:t> (q : </a:t>
            </a:r>
            <a:r>
              <a:rPr lang="en-US" altLang="ja-JP" sz="1900" dirty="0" err="1">
                <a:latin typeface="Consolas" pitchFamily="49" charset="0"/>
                <a:cs typeface="Consolas" pitchFamily="49" charset="0"/>
              </a:rPr>
              <a:t>qs</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bsuccs</a:t>
            </a:r>
            <a:r>
              <a:rPr lang="en-US" altLang="ja-JP" sz="1900" dirty="0">
                <a:latin typeface="Consolas" pitchFamily="49" charset="0"/>
                <a:cs typeface="Consolas" pitchFamily="49" charset="0"/>
              </a:rPr>
              <a:t> p ++ </a:t>
            </a:r>
            <a:r>
              <a:rPr lang="en-US" altLang="ja-JP" sz="1900" dirty="0" err="1">
                <a:latin typeface="Consolas" pitchFamily="49" charset="0"/>
                <a:cs typeface="Consolas" pitchFamily="49" charset="0"/>
              </a:rPr>
              <a:t>rs</a:t>
            </a:r>
            <a:r>
              <a:rPr lang="en-US" altLang="ja-JP" sz="1900" dirty="0">
                <a:latin typeface="Consolas" pitchFamily="49" charset="0"/>
                <a:cs typeface="Consolas" pitchFamily="49" charset="0"/>
              </a:rPr>
              <a:t>) (</a:t>
            </a:r>
            <a:r>
              <a:rPr lang="en-US" altLang="ja-JP" sz="1900" dirty="0" err="1">
                <a:latin typeface="Consolas" pitchFamily="49" charset="0"/>
                <a:cs typeface="Consolas" pitchFamily="49" charset="0"/>
              </a:rPr>
              <a:t>asuccs</a:t>
            </a:r>
            <a:r>
              <a:rPr lang="en-US" altLang="ja-JP" sz="1900" dirty="0">
                <a:latin typeface="Consolas" pitchFamily="49" charset="0"/>
                <a:cs typeface="Consolas" pitchFamily="49" charset="0"/>
              </a:rPr>
              <a:t> p ++ </a:t>
            </a:r>
            <a:r>
              <a:rPr lang="en-US" altLang="ja-JP" sz="1900" dirty="0" err="1">
                <a:latin typeface="Consolas" pitchFamily="49" charset="0"/>
                <a:cs typeface="Consolas" pitchFamily="49" charset="0"/>
              </a:rPr>
              <a:t>ps</a:t>
            </a:r>
            <a:r>
              <a:rPr lang="en-US" altLang="ja-JP" sz="1900" dirty="0" smtClean="0">
                <a:latin typeface="Consolas" pitchFamily="49" charset="0"/>
                <a:cs typeface="Consolas" pitchFamily="49" charset="0"/>
              </a:rPr>
              <a:t>)</a:t>
            </a:r>
          </a:p>
          <a:p>
            <a:pPr marL="0" indent="0">
              <a:buNone/>
            </a:pPr>
            <a:endParaRPr kumimoji="1" lang="en-US" altLang="ja-JP" sz="1900" dirty="0">
              <a:latin typeface="Consolas" pitchFamily="49" charset="0"/>
              <a:cs typeface="Consolas" pitchFamily="49" charset="0"/>
            </a:endParaRPr>
          </a:p>
          <a:p>
            <a:pPr marL="0" indent="0">
              <a:buNone/>
            </a:pPr>
            <a:endParaRPr lang="en-US" altLang="ja-JP" sz="1900" dirty="0" smtClean="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27</a:t>
            </a:fld>
            <a:endParaRPr kumimoji="1" lang="ja-JP" altLang="en-US"/>
          </a:p>
        </p:txBody>
      </p:sp>
      <p:sp>
        <p:nvSpPr>
          <p:cNvPr id="5" name="正方形/長方形 4"/>
          <p:cNvSpPr/>
          <p:nvPr/>
        </p:nvSpPr>
        <p:spPr>
          <a:xfrm>
            <a:off x="2843808" y="1625570"/>
            <a:ext cx="1368152"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正方形/長方形 5"/>
          <p:cNvSpPr/>
          <p:nvPr/>
        </p:nvSpPr>
        <p:spPr>
          <a:xfrm>
            <a:off x="251520" y="2276872"/>
            <a:ext cx="4680520"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p:cNvSpPr/>
          <p:nvPr/>
        </p:nvSpPr>
        <p:spPr>
          <a:xfrm>
            <a:off x="4499992" y="3573016"/>
            <a:ext cx="4248472" cy="360040"/>
          </a:xfrm>
          <a:prstGeom prst="rect">
            <a:avLst/>
          </a:prstGeom>
          <a:solidFill>
            <a:schemeClr val="accent3">
              <a:alpha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147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28</a:t>
            </a:fld>
            <a:endParaRPr kumimoji="1" lang="ja-JP" altLang="en-US"/>
          </a:p>
        </p:txBody>
      </p:sp>
    </p:spTree>
    <p:extLst>
      <p:ext uri="{BB962C8B-B14F-4D97-AF65-F5344CB8AC3E}">
        <p14:creationId xmlns:p14="http://schemas.microsoft.com/office/powerpoint/2010/main" val="657228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実行</a:t>
            </a:r>
            <a:endParaRPr kumimoji="1" lang="ja-JP" altLang="en-US" dirty="0"/>
          </a:p>
        </p:txBody>
      </p:sp>
      <p:sp>
        <p:nvSpPr>
          <p:cNvPr id="3" name="コンテンツ プレースホルダー 2"/>
          <p:cNvSpPr>
            <a:spLocks noGrp="1"/>
          </p:cNvSpPr>
          <p:nvPr>
            <p:ph idx="1"/>
          </p:nvPr>
        </p:nvSpPr>
        <p:spPr>
          <a:xfrm>
            <a:off x="457200" y="1600200"/>
            <a:ext cx="8229600" cy="4781127"/>
          </a:xfrm>
        </p:spPr>
        <p:txBody>
          <a:bodyPr/>
          <a:lstStyle/>
          <a:p>
            <a:r>
              <a:rPr kumimoji="1" lang="ja-JP" altLang="en-US" dirty="0" smtClean="0"/>
              <a:t>深さ優先探索</a:t>
            </a:r>
            <a:endParaRPr kumimoji="1" lang="en-US" altLang="ja-JP" dirty="0" smtClean="0"/>
          </a:p>
          <a:p>
            <a:pPr marL="400050" lvl="1" indent="0">
              <a:buNone/>
            </a:pPr>
            <a:r>
              <a:rPr lang="en-US" altLang="ja-JP" sz="2000" dirty="0" err="1">
                <a:latin typeface="Consolas" pitchFamily="49" charset="0"/>
                <a:cs typeface="Consolas" pitchFamily="49" charset="0"/>
              </a:rPr>
              <a:t>dfsolve</a:t>
            </a:r>
            <a:r>
              <a:rPr lang="en-US" altLang="ja-JP" sz="2000" dirty="0">
                <a:latin typeface="Consolas" pitchFamily="49" charset="0"/>
                <a:cs typeface="Consolas" pitchFamily="49" charset="0"/>
              </a:rPr>
              <a:t> :: State -&gt; Maybe [Move]</a:t>
            </a:r>
          </a:p>
          <a:p>
            <a:pPr marL="400050" lvl="1" indent="0">
              <a:buNone/>
            </a:pPr>
            <a:r>
              <a:rPr lang="en-US" altLang="ja-JP" sz="2000" dirty="0" err="1">
                <a:latin typeface="Consolas" pitchFamily="49" charset="0"/>
                <a:cs typeface="Consolas" pitchFamily="49" charset="0"/>
              </a:rPr>
              <a:t>dfsolve</a:t>
            </a:r>
            <a:r>
              <a:rPr lang="en-US" altLang="ja-JP" sz="2000" dirty="0">
                <a:latin typeface="Consolas" pitchFamily="49" charset="0"/>
                <a:cs typeface="Consolas" pitchFamily="49" charset="0"/>
              </a:rPr>
              <a:t> g = </a:t>
            </a:r>
            <a:r>
              <a:rPr lang="en-US" altLang="ja-JP" sz="2000" dirty="0" err="1">
                <a:latin typeface="Consolas" pitchFamily="49" charset="0"/>
                <a:cs typeface="Consolas" pitchFamily="49" charset="0"/>
              </a:rPr>
              <a:t>dfsearch</a:t>
            </a:r>
            <a:r>
              <a:rPr lang="en-US" altLang="ja-JP" sz="2000" dirty="0">
                <a:latin typeface="Consolas" pitchFamily="49" charset="0"/>
                <a:cs typeface="Consolas" pitchFamily="49" charset="0"/>
              </a:rPr>
              <a:t> [] [([], g</a:t>
            </a:r>
            <a:r>
              <a:rPr lang="en-US" altLang="ja-JP" sz="2000" dirty="0" smtClean="0">
                <a:latin typeface="Consolas" pitchFamily="49" charset="0"/>
                <a:cs typeface="Consolas" pitchFamily="49" charset="0"/>
              </a:rPr>
              <a:t>)]</a:t>
            </a:r>
          </a:p>
          <a:p>
            <a:pPr marL="400050" lvl="1" indent="0">
              <a:buNone/>
            </a:pPr>
            <a:endParaRPr lang="en-US" altLang="ja-JP" sz="800" dirty="0"/>
          </a:p>
          <a:p>
            <a:r>
              <a:rPr kumimoji="1" lang="ja-JP" altLang="en-US" dirty="0" smtClean="0"/>
              <a:t>幅優先探索</a:t>
            </a:r>
            <a:endParaRPr kumimoji="1" lang="en-US" altLang="ja-JP" dirty="0" smtClean="0"/>
          </a:p>
          <a:p>
            <a:pPr marL="400050" lvl="1" indent="0">
              <a:buNone/>
            </a:pPr>
            <a:r>
              <a:rPr lang="en-US" altLang="ja-JP" sz="2000" dirty="0" err="1">
                <a:latin typeface="Consolas" pitchFamily="49" charset="0"/>
                <a:cs typeface="Consolas" pitchFamily="49" charset="0"/>
              </a:rPr>
              <a:t>bfsolve</a:t>
            </a:r>
            <a:r>
              <a:rPr lang="en-US" altLang="ja-JP" sz="2000" dirty="0">
                <a:latin typeface="Consolas" pitchFamily="49" charset="0"/>
                <a:cs typeface="Consolas" pitchFamily="49" charset="0"/>
              </a:rPr>
              <a:t> :: State -&gt; Maybe [Move]</a:t>
            </a:r>
          </a:p>
          <a:p>
            <a:pPr marL="400050" lvl="1" indent="0">
              <a:buNone/>
            </a:pPr>
            <a:r>
              <a:rPr lang="en-US" altLang="ja-JP" sz="2000" dirty="0" err="1">
                <a:latin typeface="Consolas" pitchFamily="49" charset="0"/>
                <a:cs typeface="Consolas" pitchFamily="49" charset="0"/>
              </a:rPr>
              <a:t>bfsolve</a:t>
            </a:r>
            <a:r>
              <a:rPr lang="en-US" altLang="ja-JP" sz="2000" dirty="0">
                <a:latin typeface="Consolas" pitchFamily="49" charset="0"/>
                <a:cs typeface="Consolas" pitchFamily="49" charset="0"/>
              </a:rPr>
              <a:t> g = </a:t>
            </a:r>
            <a:r>
              <a:rPr lang="en-US" altLang="ja-JP" sz="2000" dirty="0" err="1">
                <a:latin typeface="Consolas" pitchFamily="49" charset="0"/>
                <a:cs typeface="Consolas" pitchFamily="49" charset="0"/>
              </a:rPr>
              <a:t>bfsearch</a:t>
            </a:r>
            <a:r>
              <a:rPr lang="en-US" altLang="ja-JP" sz="2000" dirty="0">
                <a:latin typeface="Consolas" pitchFamily="49" charset="0"/>
                <a:cs typeface="Consolas" pitchFamily="49" charset="0"/>
              </a:rPr>
              <a:t> [] [] [([], g</a:t>
            </a:r>
            <a:r>
              <a:rPr lang="en-US" altLang="ja-JP" sz="2000" dirty="0" smtClean="0">
                <a:latin typeface="Consolas" pitchFamily="49" charset="0"/>
                <a:cs typeface="Consolas" pitchFamily="49" charset="0"/>
              </a:rPr>
              <a:t>)]</a:t>
            </a:r>
          </a:p>
          <a:p>
            <a:pPr marL="400050" lvl="1" indent="0">
              <a:buNone/>
            </a:pPr>
            <a:endParaRPr lang="en-US" altLang="ja-JP" sz="800" dirty="0" smtClean="0"/>
          </a:p>
          <a:p>
            <a:r>
              <a:rPr kumimoji="1" lang="ja-JP" altLang="en-US" dirty="0" smtClean="0"/>
              <a:t>計画的探索</a:t>
            </a:r>
            <a:endParaRPr kumimoji="1" lang="en-US" altLang="ja-JP" dirty="0" smtClean="0"/>
          </a:p>
          <a:p>
            <a:pPr marL="457200" lvl="1" indent="0">
              <a:buNone/>
            </a:pPr>
            <a:r>
              <a:rPr lang="en-US" altLang="ja-JP" sz="2000" dirty="0" err="1">
                <a:latin typeface="Consolas" pitchFamily="49" charset="0"/>
                <a:cs typeface="Consolas" pitchFamily="49" charset="0"/>
              </a:rPr>
              <a:t>psolve</a:t>
            </a:r>
            <a:r>
              <a:rPr lang="en-US" altLang="ja-JP" sz="2000" dirty="0">
                <a:latin typeface="Consolas" pitchFamily="49" charset="0"/>
                <a:cs typeface="Consolas" pitchFamily="49" charset="0"/>
              </a:rPr>
              <a:t> :: State -&gt; Maybe [Move]</a:t>
            </a:r>
          </a:p>
          <a:p>
            <a:pPr marL="457200" lvl="1" indent="0">
              <a:buNone/>
            </a:pPr>
            <a:r>
              <a:rPr lang="en-US" altLang="ja-JP" sz="2000" dirty="0" err="1">
                <a:latin typeface="Consolas" pitchFamily="49" charset="0"/>
                <a:cs typeface="Consolas" pitchFamily="49" charset="0"/>
              </a:rPr>
              <a:t>psolve</a:t>
            </a:r>
            <a:r>
              <a:rPr lang="en-US" altLang="ja-JP" sz="2000" dirty="0">
                <a:latin typeface="Consolas" pitchFamily="49" charset="0"/>
                <a:cs typeface="Consolas" pitchFamily="49" charset="0"/>
              </a:rPr>
              <a:t> </a:t>
            </a:r>
            <a:r>
              <a:rPr lang="en-US" altLang="ja-JP" sz="2000" dirty="0" smtClean="0">
                <a:latin typeface="Consolas" pitchFamily="49" charset="0"/>
                <a:cs typeface="Consolas" pitchFamily="49" charset="0"/>
              </a:rPr>
              <a:t>g </a:t>
            </a:r>
            <a:r>
              <a:rPr lang="en-US" altLang="ja-JP" sz="2000" dirty="0">
                <a:latin typeface="Consolas" pitchFamily="49" charset="0"/>
                <a:cs typeface="Consolas" pitchFamily="49" charset="0"/>
              </a:rPr>
              <a:t>= </a:t>
            </a:r>
            <a:r>
              <a:rPr lang="en-US" altLang="ja-JP" sz="2000" dirty="0" err="1">
                <a:latin typeface="Consolas" pitchFamily="49" charset="0"/>
                <a:cs typeface="Consolas" pitchFamily="49" charset="0"/>
              </a:rPr>
              <a:t>psearch</a:t>
            </a:r>
            <a:r>
              <a:rPr lang="en-US" altLang="ja-JP" sz="2000" dirty="0">
                <a:latin typeface="Consolas" pitchFamily="49" charset="0"/>
                <a:cs typeface="Consolas" pitchFamily="49" charset="0"/>
              </a:rPr>
              <a:t> [ ] [ ] [([ </a:t>
            </a:r>
            <a:r>
              <a:rPr lang="en-US" altLang="ja-JP" sz="2000" dirty="0" smtClean="0">
                <a:latin typeface="Consolas" pitchFamily="49" charset="0"/>
                <a:cs typeface="Consolas" pitchFamily="49" charset="0"/>
              </a:rPr>
              <a:t>], g, </a:t>
            </a:r>
            <a:r>
              <a:rPr lang="en-US" altLang="ja-JP" sz="2000" dirty="0" err="1" smtClean="0">
                <a:latin typeface="Consolas" pitchFamily="49" charset="0"/>
                <a:cs typeface="Consolas" pitchFamily="49" charset="0"/>
              </a:rPr>
              <a:t>goalmoves</a:t>
            </a:r>
            <a:r>
              <a:rPr lang="en-US" altLang="ja-JP" sz="2000" dirty="0" smtClean="0">
                <a:latin typeface="Consolas" pitchFamily="49" charset="0"/>
                <a:cs typeface="Consolas" pitchFamily="49" charset="0"/>
              </a:rPr>
              <a:t> g)]</a:t>
            </a:r>
            <a:endParaRPr kumimoji="1" lang="ja-JP" altLang="en-US" sz="2000" dirty="0">
              <a:latin typeface="Consolas" pitchFamily="49" charset="0"/>
              <a:cs typeface="Consolas" pitchFamily="49" charset="0"/>
            </a:endParaRPr>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29</a:t>
            </a:fld>
            <a:endParaRPr kumimoji="1" lang="ja-JP" altLang="en-US"/>
          </a:p>
        </p:txBody>
      </p:sp>
    </p:spTree>
    <p:extLst>
      <p:ext uri="{BB962C8B-B14F-4D97-AF65-F5344CB8AC3E}">
        <p14:creationId xmlns:p14="http://schemas.microsoft.com/office/powerpoint/2010/main" val="819630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Rush Hour </a:t>
            </a:r>
            <a:r>
              <a:rPr lang="ja-JP" altLang="en-US" dirty="0" smtClean="0"/>
              <a:t>パズル</a:t>
            </a:r>
            <a:endParaRPr kumimoji="1" lang="ja-JP" altLang="en-US" dirty="0"/>
          </a:p>
        </p:txBody>
      </p:sp>
      <p:sp>
        <p:nvSpPr>
          <p:cNvPr id="3" name="コンテンツ プレースホルダー 2"/>
          <p:cNvSpPr>
            <a:spLocks noGrp="1"/>
          </p:cNvSpPr>
          <p:nvPr>
            <p:ph idx="1"/>
          </p:nvPr>
        </p:nvSpPr>
        <p:spPr/>
        <p:txBody>
          <a:bodyPr/>
          <a:lstStyle/>
          <a:p>
            <a:r>
              <a:rPr lang="en-US" altLang="ja-JP" dirty="0"/>
              <a:t>6×6 </a:t>
            </a:r>
            <a:r>
              <a:rPr lang="ja-JP" altLang="en-US" dirty="0"/>
              <a:t>マス</a:t>
            </a:r>
            <a:endParaRPr lang="en-US" altLang="ja-JP" dirty="0"/>
          </a:p>
          <a:p>
            <a:r>
              <a:rPr kumimoji="1" lang="ja-JP" altLang="en-US" dirty="0" smtClean="0"/>
              <a:t>車の脱出</a:t>
            </a:r>
            <a:endParaRPr kumimoji="1" lang="en-US" altLang="ja-JP" dirty="0" smtClean="0"/>
          </a:p>
          <a:p>
            <a:r>
              <a:rPr lang="ja-JP" altLang="en-US" dirty="0" smtClean="0"/>
              <a:t>動きの制限</a:t>
            </a:r>
            <a:endParaRPr lang="en-US" altLang="ja-JP" dirty="0" smtClean="0"/>
          </a:p>
          <a:p>
            <a:pPr lvl="1"/>
            <a:r>
              <a:rPr lang="ja-JP" altLang="en-US" dirty="0"/>
              <a:t>横の車：左右</a:t>
            </a:r>
            <a:endParaRPr lang="en-US" altLang="ja-JP" dirty="0"/>
          </a:p>
          <a:p>
            <a:pPr lvl="1"/>
            <a:r>
              <a:rPr lang="ja-JP" altLang="en-US" dirty="0" smtClean="0"/>
              <a:t>縦の車：上下</a:t>
            </a:r>
            <a:endParaRPr lang="en-US" altLang="ja-JP" dirty="0" smtClean="0"/>
          </a:p>
          <a:p>
            <a:r>
              <a:rPr kumimoji="1" lang="ja-JP" altLang="en-US" dirty="0" smtClean="0"/>
              <a:t>手数</a:t>
            </a:r>
            <a:endParaRPr kumimoji="1" lang="ja-JP" altLang="en-US" dirty="0"/>
          </a:p>
        </p:txBody>
      </p:sp>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4067944" y="1628800"/>
            <a:ext cx="461733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4067944" y="1628800"/>
            <a:ext cx="461733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067944" y="1628800"/>
            <a:ext cx="461733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4067944" y="1628800"/>
            <a:ext cx="461733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a:stretch/>
        </p:blipFill>
        <p:spPr bwMode="auto">
          <a:xfrm>
            <a:off x="4067944" y="1628800"/>
            <a:ext cx="461733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a:stretch/>
        </p:blipFill>
        <p:spPr bwMode="auto">
          <a:xfrm>
            <a:off x="4067944" y="1628800"/>
            <a:ext cx="4617332" cy="453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4067944" y="1628801"/>
            <a:ext cx="4617332"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4067944" y="1628801"/>
            <a:ext cx="4617332"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スライド番号プレースホルダー 3"/>
          <p:cNvSpPr>
            <a:spLocks noGrp="1"/>
          </p:cNvSpPr>
          <p:nvPr>
            <p:ph type="sldNum" sz="quarter" idx="12"/>
          </p:nvPr>
        </p:nvSpPr>
        <p:spPr>
          <a:xfrm>
            <a:off x="6553200" y="6356350"/>
            <a:ext cx="2133600" cy="365125"/>
          </a:xfrm>
        </p:spPr>
        <p:txBody>
          <a:bodyPr/>
          <a:lstStyle/>
          <a:p>
            <a:fld id="{79A3C2FF-5021-4B46-BE03-84F46363C190}" type="slidenum">
              <a:rPr kumimoji="1" lang="ja-JP" altLang="en-US" smtClean="0"/>
              <a:t>3</a:t>
            </a:fld>
            <a:endParaRPr kumimoji="1" lang="ja-JP" altLang="en-US" dirty="0"/>
          </a:p>
        </p:txBody>
      </p:sp>
      <p:sp>
        <p:nvSpPr>
          <p:cNvPr id="6" name="正方形/長方形 5"/>
          <p:cNvSpPr/>
          <p:nvPr/>
        </p:nvSpPr>
        <p:spPr>
          <a:xfrm>
            <a:off x="35496" y="6453336"/>
            <a:ext cx="7056784" cy="369332"/>
          </a:xfrm>
          <a:prstGeom prst="rect">
            <a:avLst/>
          </a:prstGeom>
        </p:spPr>
        <p:txBody>
          <a:bodyPr wrap="square">
            <a:spAutoFit/>
          </a:bodyPr>
          <a:lstStyle/>
          <a:p>
            <a:r>
              <a:rPr lang="en-US" altLang="ja-JP" dirty="0">
                <a:solidFill>
                  <a:schemeClr val="bg1">
                    <a:lumMod val="65000"/>
                  </a:schemeClr>
                </a:solidFill>
              </a:rPr>
              <a:t>http://freegamechannel.web.fc2.com/puzzle/rush-hour-road-rage.html</a:t>
            </a:r>
            <a:endParaRPr lang="ja-JP" altLang="en-US" dirty="0">
              <a:solidFill>
                <a:schemeClr val="bg1">
                  <a:lumMod val="65000"/>
                </a:schemeClr>
              </a:solidFill>
            </a:endParaRPr>
          </a:p>
        </p:txBody>
      </p:sp>
    </p:spTree>
    <p:extLst>
      <p:ext uri="{BB962C8B-B14F-4D97-AF65-F5344CB8AC3E}">
        <p14:creationId xmlns:p14="http://schemas.microsoft.com/office/powerpoint/2010/main" val="270521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500"/>
                                  </p:stCondLst>
                                  <p:childTnLst>
                                    <p:set>
                                      <p:cBhvr>
                                        <p:cTn id="17" dur="1" fill="hold">
                                          <p:stCondLst>
                                            <p:cond delay="0"/>
                                          </p:stCondLst>
                                        </p:cTn>
                                        <p:tgtEl>
                                          <p:spTgt spid="1031"/>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103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500"/>
                                  </p:stCondLst>
                                  <p:childTnLst>
                                    <p:set>
                                      <p:cBhvr>
                                        <p:cTn id="23" dur="1" fill="hold">
                                          <p:stCondLst>
                                            <p:cond delay="0"/>
                                          </p:stCondLst>
                                        </p:cTn>
                                        <p:tgtEl>
                                          <p:spTgt spid="103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500"/>
                                  </p:stCondLst>
                                  <p:childTnLst>
                                    <p:set>
                                      <p:cBhvr>
                                        <p:cTn id="26" dur="1" fill="hold">
                                          <p:stCondLst>
                                            <p:cond delay="0"/>
                                          </p:stCondLst>
                                        </p:cTn>
                                        <p:tgtEl>
                                          <p:spTgt spid="1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パズルの内容</a:t>
            </a:r>
            <a:endParaRPr kumimoji="1" lang="ja-JP" altLang="en-US" dirty="0"/>
          </a:p>
        </p:txBody>
      </p:sp>
      <p:sp>
        <p:nvSpPr>
          <p:cNvPr id="3" name="コンテンツ プレースホルダー 2"/>
          <p:cNvSpPr>
            <a:spLocks noGrp="1"/>
          </p:cNvSpPr>
          <p:nvPr>
            <p:ph idx="1"/>
          </p:nvPr>
        </p:nvSpPr>
        <p:spPr>
          <a:xfrm>
            <a:off x="457200" y="1600201"/>
            <a:ext cx="8229600" cy="1828799"/>
          </a:xfrm>
        </p:spPr>
        <p:txBody>
          <a:bodyPr>
            <a:normAutofit/>
          </a:bodyPr>
          <a:lstStyle/>
          <a:p>
            <a:pPr marL="0" indent="0">
              <a:buNone/>
            </a:pPr>
            <a:r>
              <a:rPr lang="en-US" altLang="ja-JP" sz="2400" dirty="0"/>
              <a:t>puzzle1 :: Grid</a:t>
            </a:r>
          </a:p>
          <a:p>
            <a:pPr marL="0" indent="0">
              <a:buNone/>
            </a:pPr>
            <a:r>
              <a:rPr lang="en-US" altLang="ja-JP" sz="2400" dirty="0"/>
              <a:t>puzzle1 = [(17,18</a:t>
            </a:r>
            <a:r>
              <a:rPr lang="en-US" altLang="ja-JP" sz="2400" dirty="0" smtClean="0"/>
              <a:t>), (</a:t>
            </a:r>
            <a:r>
              <a:rPr lang="en-US" altLang="ja-JP" sz="2400" dirty="0"/>
              <a:t>1,15</a:t>
            </a:r>
            <a:r>
              <a:rPr lang="en-US" altLang="ja-JP" sz="2400" dirty="0" smtClean="0"/>
              <a:t>), (</a:t>
            </a:r>
            <a:r>
              <a:rPr lang="en-US" altLang="ja-JP" sz="2400" dirty="0"/>
              <a:t>2,9</a:t>
            </a:r>
            <a:r>
              <a:rPr lang="en-US" altLang="ja-JP" sz="2400" dirty="0" smtClean="0"/>
              <a:t>), (</a:t>
            </a:r>
            <a:r>
              <a:rPr lang="en-US" altLang="ja-JP" sz="2400" dirty="0"/>
              <a:t>3,10</a:t>
            </a:r>
            <a:r>
              <a:rPr lang="en-US" altLang="ja-JP" sz="2400" dirty="0" smtClean="0"/>
              <a:t>), (</a:t>
            </a:r>
            <a:r>
              <a:rPr lang="en-US" altLang="ja-JP" sz="2400" dirty="0"/>
              <a:t>4,11</a:t>
            </a:r>
            <a:r>
              <a:rPr lang="en-US" altLang="ja-JP" sz="2400" dirty="0" smtClean="0"/>
              <a:t>), (</a:t>
            </a:r>
            <a:r>
              <a:rPr lang="en-US" altLang="ja-JP" sz="2400" dirty="0"/>
              <a:t>5,6</a:t>
            </a:r>
            <a:r>
              <a:rPr lang="en-US" altLang="ja-JP" sz="2400" dirty="0" smtClean="0"/>
              <a:t>), (</a:t>
            </a:r>
            <a:r>
              <a:rPr lang="en-US" altLang="ja-JP" sz="2400" dirty="0"/>
              <a:t>12,19</a:t>
            </a:r>
            <a:r>
              <a:rPr lang="en-US" altLang="ja-JP" sz="2400" dirty="0" smtClean="0"/>
              <a:t>),</a:t>
            </a:r>
            <a:br>
              <a:rPr lang="en-US" altLang="ja-JP" sz="2400" dirty="0" smtClean="0"/>
            </a:br>
            <a:r>
              <a:rPr lang="en-US" altLang="ja-JP" sz="2400" dirty="0" smtClean="0"/>
              <a:t>                   (</a:t>
            </a:r>
            <a:r>
              <a:rPr lang="en-US" altLang="ja-JP" sz="2400" dirty="0"/>
              <a:t>13,27</a:t>
            </a:r>
            <a:r>
              <a:rPr lang="en-US" altLang="ja-JP" sz="2400" dirty="0" smtClean="0"/>
              <a:t>), (</a:t>
            </a:r>
            <a:r>
              <a:rPr lang="en-US" altLang="ja-JP" sz="2400" dirty="0"/>
              <a:t>24,26</a:t>
            </a:r>
            <a:r>
              <a:rPr lang="en-US" altLang="ja-JP" sz="2400" dirty="0" smtClean="0"/>
              <a:t>), (</a:t>
            </a:r>
            <a:r>
              <a:rPr lang="en-US" altLang="ja-JP" sz="2400" dirty="0"/>
              <a:t>31,38</a:t>
            </a:r>
            <a:r>
              <a:rPr lang="en-US" altLang="ja-JP" sz="2400" dirty="0" smtClean="0"/>
              <a:t>), (</a:t>
            </a:r>
            <a:r>
              <a:rPr lang="en-US" altLang="ja-JP" sz="2400" dirty="0"/>
              <a:t>33,34</a:t>
            </a:r>
            <a:r>
              <a:rPr lang="en-US" altLang="ja-JP" sz="2400" dirty="0" smtClean="0"/>
              <a:t>), (</a:t>
            </a:r>
            <a:r>
              <a:rPr lang="en-US" altLang="ja-JP" sz="2400" dirty="0"/>
              <a:t>36,37</a:t>
            </a:r>
            <a:r>
              <a:rPr lang="en-US" altLang="ja-JP" sz="2400" dirty="0" smtClean="0"/>
              <a:t>), (</a:t>
            </a:r>
            <a:r>
              <a:rPr lang="en-US" altLang="ja-JP" sz="2400" dirty="0"/>
              <a:t>40,41</a:t>
            </a:r>
            <a:r>
              <a:rPr lang="en-US" altLang="ja-JP" sz="2400" dirty="0" smtClean="0"/>
              <a:t>)]</a:t>
            </a:r>
            <a:endParaRPr lang="en-US" altLang="ja-JP" sz="2400"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30</a:t>
            </a:fld>
            <a:endParaRPr kumimoji="1" lang="ja-JP"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275856" y="3861048"/>
            <a:ext cx="194421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a:xfrm>
            <a:off x="3743741" y="5870583"/>
            <a:ext cx="1029449" cy="400110"/>
          </a:xfrm>
          <a:prstGeom prst="rect">
            <a:avLst/>
          </a:prstGeom>
        </p:spPr>
        <p:txBody>
          <a:bodyPr wrap="none">
            <a:spAutoFit/>
          </a:bodyPr>
          <a:lstStyle/>
          <a:p>
            <a:pPr algn="ctr"/>
            <a:r>
              <a:rPr lang="en-US" altLang="ja-JP" sz="2000" dirty="0" smtClean="0"/>
              <a:t>Puzzle 1</a:t>
            </a:r>
            <a:endParaRPr lang="ja-JP" altLang="en-US" sz="2000" dirty="0"/>
          </a:p>
        </p:txBody>
      </p:sp>
    </p:spTree>
    <p:extLst>
      <p:ext uri="{BB962C8B-B14F-4D97-AF65-F5344CB8AC3E}">
        <p14:creationId xmlns:p14="http://schemas.microsoft.com/office/powerpoint/2010/main" val="2348467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結果</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537138586"/>
              </p:ext>
            </p:extLst>
          </p:nvPr>
        </p:nvGraphicFramePr>
        <p:xfrm>
          <a:off x="980851" y="1700808"/>
          <a:ext cx="7200900" cy="2225040"/>
        </p:xfrm>
        <a:graphic>
          <a:graphicData uri="http://schemas.openxmlformats.org/drawingml/2006/table">
            <a:tbl>
              <a:tblPr>
                <a:tableStyleId>{3B4B98B0-60AC-42C2-AFA5-B58CD77FA1E5}</a:tableStyleId>
              </a:tblPr>
              <a:tblGrid>
                <a:gridCol w="1028700"/>
                <a:gridCol w="1028700"/>
                <a:gridCol w="1028700"/>
                <a:gridCol w="1028700"/>
                <a:gridCol w="1028700"/>
                <a:gridCol w="1028700"/>
                <a:gridCol w="1028700"/>
              </a:tblGrid>
              <a:tr h="370840">
                <a:tc>
                  <a:txBody>
                    <a:bodyPr/>
                    <a:lstStyle/>
                    <a:p>
                      <a:pPr algn="ct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dirty="0" smtClean="0"/>
                        <a:t>幅優先</a:t>
                      </a:r>
                    </a:p>
                  </a:txBody>
                  <a:tcPr>
                    <a:lnL w="19050" cap="flat" cmpd="sng" algn="ctr">
                      <a:solidFill>
                        <a:schemeClr val="accent1">
                          <a:lumMod val="20000"/>
                          <a:lumOff val="80000"/>
                        </a:schemeClr>
                      </a:solidFill>
                      <a:prstDash val="solid"/>
                      <a:round/>
                      <a:headEnd type="none" w="med" len="med"/>
                      <a:tailEnd type="none" w="med" len="med"/>
                    </a:lnL>
                    <a:lnR w="19050" cap="flat" cmpd="sng" algn="ctr">
                      <a:solidFill>
                        <a:schemeClr val="accent1">
                          <a:lumMod val="20000"/>
                          <a:lumOff val="80000"/>
                        </a:schemeClr>
                      </a:solidFill>
                      <a:prstDash val="solid"/>
                      <a:round/>
                      <a:headEnd type="none" w="med" len="med"/>
                      <a:tailEnd type="none" w="med" len="med"/>
                    </a:lnR>
                  </a:tcPr>
                </a:tc>
                <a:tc hMerge="1">
                  <a:txBody>
                    <a:bodyPr/>
                    <a:lstStyle/>
                    <a:p>
                      <a:pPr algn="ct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gridSpan="2">
                  <a:txBody>
                    <a:bodyPr/>
                    <a:lstStyle/>
                    <a:p>
                      <a:pPr algn="ctr"/>
                      <a:r>
                        <a:rPr kumimoji="1" lang="ja-JP" altLang="en-US" dirty="0" smtClean="0"/>
                        <a:t>計画</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lnR w="19050" cap="flat" cmpd="sng" algn="ctr">
                      <a:solidFill>
                        <a:schemeClr val="accent1">
                          <a:lumMod val="20000"/>
                          <a:lumOff val="80000"/>
                        </a:schemeClr>
                      </a:solidFill>
                      <a:prstDash val="solid"/>
                      <a:round/>
                      <a:headEnd type="none" w="med" len="med"/>
                      <a:tailEnd type="none" w="med" len="med"/>
                    </a:lnR>
                  </a:tcPr>
                </a:tc>
                <a:tc hMerge="1">
                  <a:txBody>
                    <a:bodyPr/>
                    <a:lstStyle/>
                    <a:p>
                      <a:pPr algn="ct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gridSpan="2">
                  <a:txBody>
                    <a:bodyPr/>
                    <a:lstStyle/>
                    <a:p>
                      <a:pPr algn="ctr"/>
                      <a:r>
                        <a:rPr kumimoji="1" lang="ja-JP" altLang="en-US" dirty="0" smtClean="0"/>
                        <a:t>深さ優先</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tcPr>
                </a:tc>
                <a:tc hMerge="1">
                  <a:txBody>
                    <a:bodyPr/>
                    <a:lstStyle/>
                    <a:p>
                      <a:pPr algn="ctr"/>
                      <a:endParaRPr kumimoji="1" lang="ja-JP" altLang="en-US" dirty="0"/>
                    </a:p>
                  </a:txBody>
                  <a:tcPr/>
                </a:tc>
              </a:tr>
              <a:tr h="370840">
                <a:tc>
                  <a:txBody>
                    <a:bodyPr/>
                    <a:lstStyle/>
                    <a:p>
                      <a:pPr algn="ctr"/>
                      <a:r>
                        <a:rPr kumimoji="1" lang="en-US" altLang="ja-JP" dirty="0" smtClean="0"/>
                        <a:t>Puzzle</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lnB w="19050" cap="flat" cmpd="sng" algn="ctr">
                      <a:solidFill>
                        <a:schemeClr val="accent1"/>
                      </a:solidFill>
                      <a:prstDash val="solid"/>
                      <a:round/>
                      <a:headEnd type="none" w="med" len="med"/>
                      <a:tailEnd type="none" w="med" len="med"/>
                    </a:lnB>
                  </a:tcPr>
                </a:tc>
                <a:tc>
                  <a:txBody>
                    <a:bodyPr/>
                    <a:lstStyle/>
                    <a:p>
                      <a:pPr algn="ctr"/>
                      <a:r>
                        <a:rPr kumimoji="1" lang="en-US" altLang="ja-JP" dirty="0" err="1" smtClean="0"/>
                        <a:t>TIme</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lnB w="19050" cap="flat" cmpd="sng" algn="ctr">
                      <a:solidFill>
                        <a:schemeClr val="accent1"/>
                      </a:solidFill>
                      <a:prstDash val="solid"/>
                      <a:round/>
                      <a:headEnd type="none" w="med" len="med"/>
                      <a:tailEnd type="none" w="med" len="med"/>
                    </a:lnB>
                  </a:tcPr>
                </a:tc>
                <a:tc>
                  <a:txBody>
                    <a:bodyPr/>
                    <a:lstStyle/>
                    <a:p>
                      <a:pPr algn="ctr"/>
                      <a:r>
                        <a:rPr kumimoji="1" lang="en-US" altLang="ja-JP" dirty="0" smtClean="0"/>
                        <a:t>Moves</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lnB w="19050" cap="flat" cmpd="sng" algn="ctr">
                      <a:solidFill>
                        <a:schemeClr val="accent1"/>
                      </a:solidFill>
                      <a:prstDash val="solid"/>
                      <a:round/>
                      <a:headEnd type="none" w="med" len="med"/>
                      <a:tailEnd type="none" w="med" len="med"/>
                    </a:lnB>
                  </a:tcPr>
                </a:tc>
                <a:tc>
                  <a:txBody>
                    <a:bodyPr/>
                    <a:lstStyle/>
                    <a:p>
                      <a:pPr algn="ctr"/>
                      <a:r>
                        <a:rPr kumimoji="1" lang="en-US" altLang="ja-JP" dirty="0" err="1" smtClean="0"/>
                        <a:t>psolve</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lnB w="19050" cap="flat" cmpd="sng" algn="ctr">
                      <a:solidFill>
                        <a:schemeClr val="accent1"/>
                      </a:solidFill>
                      <a:prstDash val="solid"/>
                      <a:round/>
                      <a:headEnd type="none" w="med" len="med"/>
                      <a:tailEnd type="none" w="med" len="med"/>
                    </a:lnB>
                  </a:tcPr>
                </a:tc>
                <a:tc>
                  <a:txBody>
                    <a:bodyPr/>
                    <a:lstStyle/>
                    <a:p>
                      <a:pPr algn="ctr"/>
                      <a:r>
                        <a:rPr kumimoji="1" lang="en-US" altLang="ja-JP" dirty="0" smtClean="0"/>
                        <a:t>Moves</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lnB w="19050" cap="flat" cmpd="sng" algn="ctr">
                      <a:solidFill>
                        <a:schemeClr val="accent1"/>
                      </a:solidFill>
                      <a:prstDash val="solid"/>
                      <a:round/>
                      <a:headEnd type="none" w="med" len="med"/>
                      <a:tailEnd type="none" w="med" len="med"/>
                    </a:lnB>
                  </a:tcPr>
                </a:tc>
                <a:tc>
                  <a:txBody>
                    <a:bodyPr/>
                    <a:lstStyle/>
                    <a:p>
                      <a:pPr algn="ctr"/>
                      <a:r>
                        <a:rPr kumimoji="1" lang="en-US" altLang="ja-JP" dirty="0" err="1" smtClean="0"/>
                        <a:t>dfsolve</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lnB w="19050" cap="flat" cmpd="sng" algn="ctr">
                      <a:solidFill>
                        <a:schemeClr val="accent1"/>
                      </a:solidFill>
                      <a:prstDash val="solid"/>
                      <a:round/>
                      <a:headEnd type="none" w="med" len="med"/>
                      <a:tailEnd type="none" w="med" len="med"/>
                    </a:lnB>
                  </a:tcPr>
                </a:tc>
                <a:tc>
                  <a:txBody>
                    <a:bodyPr/>
                    <a:lstStyle/>
                    <a:p>
                      <a:pPr algn="ctr"/>
                      <a:r>
                        <a:rPr kumimoji="1" lang="en-US" altLang="ja-JP" dirty="0" smtClean="0"/>
                        <a:t>Moves</a:t>
                      </a:r>
                      <a:endParaRPr kumimoji="1" lang="ja-JP" altLang="en-US" dirty="0"/>
                    </a:p>
                  </a:txBody>
                  <a:tcPr>
                    <a:lnB w="19050" cap="flat" cmpd="sng" algn="ctr">
                      <a:solidFill>
                        <a:schemeClr val="accent1"/>
                      </a:solidFill>
                      <a:prstDash val="solid"/>
                      <a:round/>
                      <a:headEnd type="none" w="med" len="med"/>
                      <a:tailEnd type="none" w="med" len="med"/>
                    </a:lnB>
                  </a:tcPr>
                </a:tc>
              </a:tr>
              <a:tr h="370840">
                <a:tc>
                  <a:txBody>
                    <a:bodyPr/>
                    <a:lstStyle/>
                    <a:p>
                      <a:pPr algn="ctr"/>
                      <a:r>
                        <a:rPr kumimoji="1" lang="en-US" altLang="ja-JP" dirty="0" smtClean="0"/>
                        <a:t>1</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tcPr>
                </a:tc>
                <a:tc>
                  <a:txBody>
                    <a:bodyPr/>
                    <a:lstStyle/>
                    <a:p>
                      <a:pPr algn="ctr"/>
                      <a:r>
                        <a:rPr kumimoji="1" lang="en-US" altLang="ja-JP" dirty="0" smtClean="0">
                          <a:solidFill>
                            <a:schemeClr val="accent3"/>
                          </a:solidFill>
                        </a:rPr>
                        <a:t>9.11</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lnT w="19050" cap="flat" cmpd="sng" algn="ctr">
                      <a:solidFill>
                        <a:schemeClr val="accent1"/>
                      </a:solidFill>
                      <a:prstDash val="solid"/>
                      <a:round/>
                      <a:headEnd type="none" w="med" len="med"/>
                      <a:tailEnd type="none" w="med" len="med"/>
                    </a:lnT>
                  </a:tcPr>
                </a:tc>
                <a:tc>
                  <a:txBody>
                    <a:bodyPr/>
                    <a:lstStyle/>
                    <a:p>
                      <a:pPr algn="ctr"/>
                      <a:r>
                        <a:rPr kumimoji="1" lang="en-US" altLang="ja-JP" dirty="0" smtClean="0"/>
                        <a:t>34</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tcPr>
                </a:tc>
                <a:tc>
                  <a:txBody>
                    <a:bodyPr/>
                    <a:lstStyle/>
                    <a:p>
                      <a:pPr algn="ctr"/>
                      <a:r>
                        <a:rPr kumimoji="1" lang="en-US" altLang="ja-JP" dirty="0" smtClean="0">
                          <a:solidFill>
                            <a:schemeClr val="accent3"/>
                          </a:solidFill>
                        </a:rPr>
                        <a:t>0.23</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lnT w="19050" cap="flat" cmpd="sng" algn="ctr">
                      <a:solidFill>
                        <a:schemeClr val="accent1"/>
                      </a:solidFill>
                      <a:prstDash val="solid"/>
                      <a:round/>
                      <a:headEnd type="none" w="med" len="med"/>
                      <a:tailEnd type="none" w="med" len="med"/>
                    </a:lnT>
                  </a:tcPr>
                </a:tc>
                <a:tc>
                  <a:txBody>
                    <a:bodyPr/>
                    <a:lstStyle/>
                    <a:p>
                      <a:pPr algn="ctr"/>
                      <a:r>
                        <a:rPr kumimoji="1" lang="en-US" altLang="ja-JP" dirty="0" smtClean="0"/>
                        <a:t>38</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tcPr>
                </a:tc>
                <a:tc>
                  <a:txBody>
                    <a:bodyPr/>
                    <a:lstStyle/>
                    <a:p>
                      <a:pPr algn="ctr"/>
                      <a:r>
                        <a:rPr kumimoji="1" lang="en-US" altLang="ja-JP" dirty="0" smtClean="0"/>
                        <a:t>3.96</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lnT w="19050" cap="flat" cmpd="sng" algn="ctr">
                      <a:solidFill>
                        <a:schemeClr val="accent1"/>
                      </a:solidFill>
                      <a:prstDash val="solid"/>
                      <a:round/>
                      <a:headEnd type="none" w="med" len="med"/>
                      <a:tailEnd type="none" w="med" len="med"/>
                    </a:lnT>
                  </a:tcPr>
                </a:tc>
                <a:tc>
                  <a:txBody>
                    <a:bodyPr/>
                    <a:lstStyle/>
                    <a:p>
                      <a:pPr algn="ctr"/>
                      <a:r>
                        <a:rPr kumimoji="1" lang="en-US" altLang="ja-JP" dirty="0" smtClean="0"/>
                        <a:t>1228</a:t>
                      </a:r>
                      <a:endParaRPr kumimoji="1" lang="ja-JP" altLang="en-US" dirty="0"/>
                    </a:p>
                  </a:txBody>
                  <a:tcPr>
                    <a:lnT w="19050" cap="flat" cmpd="sng" algn="ctr">
                      <a:solidFill>
                        <a:schemeClr val="accent1"/>
                      </a:solidFill>
                      <a:prstDash val="solid"/>
                      <a:round/>
                      <a:headEnd type="none" w="med" len="med"/>
                      <a:tailEnd type="none" w="med" len="med"/>
                    </a:lnT>
                  </a:tcPr>
                </a:tc>
              </a:tr>
              <a:tr h="370840">
                <a:tc>
                  <a:txBody>
                    <a:bodyPr/>
                    <a:lstStyle/>
                    <a:p>
                      <a:pPr algn="ctr"/>
                      <a:r>
                        <a:rPr kumimoji="1" lang="en-US" altLang="ja-JP" dirty="0" smtClean="0"/>
                        <a:t>2</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solidFill>
                            <a:schemeClr val="accent3"/>
                          </a:solidFill>
                        </a:rPr>
                        <a:t>4.71</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18</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solidFill>
                            <a:schemeClr val="accent3"/>
                          </a:solidFill>
                        </a:rPr>
                        <a:t>0.04</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27</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t>3.75</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2126</a:t>
                      </a:r>
                      <a:endParaRPr kumimoji="1" lang="ja-JP" altLang="en-US" dirty="0"/>
                    </a:p>
                  </a:txBody>
                  <a:tcPr/>
                </a:tc>
              </a:tr>
              <a:tr h="370840">
                <a:tc>
                  <a:txBody>
                    <a:bodyPr/>
                    <a:lstStyle/>
                    <a:p>
                      <a:pPr algn="ctr"/>
                      <a:r>
                        <a:rPr kumimoji="1" lang="en-US" altLang="ja-JP" dirty="0" smtClean="0"/>
                        <a:t>3</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solidFill>
                            <a:schemeClr val="accent3"/>
                          </a:solidFill>
                        </a:rPr>
                        <a:t>1.70</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55</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solidFill>
                            <a:schemeClr val="accent3"/>
                          </a:solidFill>
                        </a:rPr>
                        <a:t>0.91</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75</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t>0.97</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812</a:t>
                      </a:r>
                      <a:endParaRPr kumimoji="1" lang="ja-JP" altLang="en-US" dirty="0"/>
                    </a:p>
                  </a:txBody>
                  <a:tcPr/>
                </a:tc>
              </a:tr>
              <a:tr h="370840">
                <a:tc>
                  <a:txBody>
                    <a:bodyPr/>
                    <a:lstStyle/>
                    <a:p>
                      <a:pPr algn="ctr"/>
                      <a:r>
                        <a:rPr kumimoji="1" lang="en-US" altLang="ja-JP" dirty="0" smtClean="0"/>
                        <a:t>4</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solidFill>
                            <a:schemeClr val="accent3"/>
                          </a:solidFill>
                        </a:rPr>
                        <a:t>9.84</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81</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solidFill>
                            <a:schemeClr val="accent3"/>
                          </a:solidFill>
                        </a:rPr>
                        <a:t>2.36</a:t>
                      </a:r>
                      <a:endParaRPr kumimoji="1" lang="ja-JP" altLang="en-US" dirty="0">
                        <a:solidFill>
                          <a:schemeClr val="accent3"/>
                        </a:solidFill>
                      </a:endParaRPr>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93</a:t>
                      </a:r>
                      <a:endParaRPr kumimoji="1" lang="ja-JP" altLang="en-US" dirty="0"/>
                    </a:p>
                  </a:txBody>
                  <a:tcPr>
                    <a:lnR w="19050" cap="flat" cmpd="sng" algn="ctr">
                      <a:solidFill>
                        <a:schemeClr val="accent1">
                          <a:lumMod val="20000"/>
                          <a:lumOff val="80000"/>
                        </a:schemeClr>
                      </a:solidFill>
                      <a:prstDash val="solid"/>
                      <a:round/>
                      <a:headEnd type="none" w="med" len="med"/>
                      <a:tailEnd type="none" w="med" len="med"/>
                    </a:lnR>
                  </a:tcPr>
                </a:tc>
                <a:tc>
                  <a:txBody>
                    <a:bodyPr/>
                    <a:lstStyle/>
                    <a:p>
                      <a:pPr algn="ctr"/>
                      <a:r>
                        <a:rPr kumimoji="1" lang="en-US" altLang="ja-JP" dirty="0" smtClean="0"/>
                        <a:t>2.25</a:t>
                      </a:r>
                      <a:endParaRPr kumimoji="1" lang="ja-JP" altLang="en-US" dirty="0"/>
                    </a:p>
                  </a:txBody>
                  <a:tcPr>
                    <a:lnL w="19050" cap="flat" cmpd="sng" algn="ctr">
                      <a:solidFill>
                        <a:schemeClr val="accent1">
                          <a:lumMod val="20000"/>
                          <a:lumOff val="80000"/>
                        </a:schemeClr>
                      </a:solidFill>
                      <a:prstDash val="solid"/>
                      <a:round/>
                      <a:headEnd type="none" w="med" len="med"/>
                      <a:tailEnd type="none" w="med" len="med"/>
                    </a:lnL>
                  </a:tcPr>
                </a:tc>
                <a:tc>
                  <a:txBody>
                    <a:bodyPr/>
                    <a:lstStyle/>
                    <a:p>
                      <a:pPr algn="ctr"/>
                      <a:r>
                        <a:rPr kumimoji="1" lang="en-US" altLang="ja-JP" dirty="0" smtClean="0"/>
                        <a:t>1305</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31</a:t>
            </a:fld>
            <a:endParaRPr kumimoji="1" lang="ja-JP"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87624" y="4318456"/>
            <a:ext cx="133350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987444" y="4351794"/>
            <a:ext cx="12573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4711064" y="4337506"/>
            <a:ext cx="12668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444208" y="4370844"/>
            <a:ext cx="126682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正方形/長方形 7"/>
          <p:cNvSpPr/>
          <p:nvPr/>
        </p:nvSpPr>
        <p:spPr>
          <a:xfrm>
            <a:off x="1381328" y="5651956"/>
            <a:ext cx="946093" cy="369332"/>
          </a:xfrm>
          <a:prstGeom prst="rect">
            <a:avLst/>
          </a:prstGeom>
        </p:spPr>
        <p:txBody>
          <a:bodyPr wrap="none">
            <a:spAutoFit/>
          </a:bodyPr>
          <a:lstStyle/>
          <a:p>
            <a:pPr algn="ctr"/>
            <a:r>
              <a:rPr lang="en-US" altLang="ja-JP" dirty="0" smtClean="0"/>
              <a:t>Puzzle 1</a:t>
            </a:r>
            <a:endParaRPr lang="ja-JP" altLang="en-US" dirty="0"/>
          </a:p>
        </p:txBody>
      </p:sp>
      <p:sp>
        <p:nvSpPr>
          <p:cNvPr id="14" name="正方形/長方形 13"/>
          <p:cNvSpPr/>
          <p:nvPr/>
        </p:nvSpPr>
        <p:spPr>
          <a:xfrm>
            <a:off x="3143047" y="5651956"/>
            <a:ext cx="946093" cy="369332"/>
          </a:xfrm>
          <a:prstGeom prst="rect">
            <a:avLst/>
          </a:prstGeom>
        </p:spPr>
        <p:txBody>
          <a:bodyPr wrap="none">
            <a:spAutoFit/>
          </a:bodyPr>
          <a:lstStyle/>
          <a:p>
            <a:pPr algn="ctr"/>
            <a:r>
              <a:rPr lang="en-US" altLang="ja-JP" dirty="0" smtClean="0"/>
              <a:t>Puzzle 2</a:t>
            </a:r>
            <a:endParaRPr lang="ja-JP" altLang="en-US" dirty="0"/>
          </a:p>
        </p:txBody>
      </p:sp>
      <p:sp>
        <p:nvSpPr>
          <p:cNvPr id="15" name="正方形/長方形 14"/>
          <p:cNvSpPr/>
          <p:nvPr/>
        </p:nvSpPr>
        <p:spPr>
          <a:xfrm>
            <a:off x="4871429" y="5651207"/>
            <a:ext cx="946093" cy="369332"/>
          </a:xfrm>
          <a:prstGeom prst="rect">
            <a:avLst/>
          </a:prstGeom>
        </p:spPr>
        <p:txBody>
          <a:bodyPr wrap="none">
            <a:spAutoFit/>
          </a:bodyPr>
          <a:lstStyle/>
          <a:p>
            <a:pPr algn="ctr"/>
            <a:r>
              <a:rPr lang="en-US" altLang="ja-JP" dirty="0" smtClean="0"/>
              <a:t>Puzzle 3</a:t>
            </a:r>
            <a:endParaRPr lang="ja-JP" altLang="en-US" dirty="0"/>
          </a:p>
        </p:txBody>
      </p:sp>
      <p:sp>
        <p:nvSpPr>
          <p:cNvPr id="16" name="正方形/長方形 15"/>
          <p:cNvSpPr/>
          <p:nvPr/>
        </p:nvSpPr>
        <p:spPr>
          <a:xfrm>
            <a:off x="6604573" y="5651956"/>
            <a:ext cx="946093" cy="369332"/>
          </a:xfrm>
          <a:prstGeom prst="rect">
            <a:avLst/>
          </a:prstGeom>
        </p:spPr>
        <p:txBody>
          <a:bodyPr wrap="none">
            <a:spAutoFit/>
          </a:bodyPr>
          <a:lstStyle/>
          <a:p>
            <a:pPr algn="ctr"/>
            <a:r>
              <a:rPr lang="en-US" altLang="ja-JP" dirty="0" smtClean="0"/>
              <a:t>Puzzle 4</a:t>
            </a:r>
            <a:endParaRPr lang="ja-JP" altLang="en-US" dirty="0"/>
          </a:p>
        </p:txBody>
      </p:sp>
    </p:spTree>
    <p:extLst>
      <p:ext uri="{BB962C8B-B14F-4D97-AF65-F5344CB8AC3E}">
        <p14:creationId xmlns:p14="http://schemas.microsoft.com/office/powerpoint/2010/main" val="2807517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457200" y="1600200"/>
            <a:ext cx="8435280" cy="5069160"/>
          </a:xfrm>
        </p:spPr>
        <p:txBody>
          <a:bodyPr>
            <a:normAutofit/>
          </a:bodyPr>
          <a:lstStyle/>
          <a:p>
            <a:r>
              <a:rPr lang="en-US" altLang="ja-JP" sz="2400" dirty="0"/>
              <a:t>Rush </a:t>
            </a:r>
            <a:r>
              <a:rPr lang="en-US" altLang="ja-JP" sz="2400" dirty="0" smtClean="0"/>
              <a:t>Hour problem </a:t>
            </a:r>
            <a:r>
              <a:rPr lang="ja-JP" altLang="en-US" sz="2400" dirty="0" smtClean="0"/>
              <a:t>の解法</a:t>
            </a:r>
            <a:endParaRPr lang="en-US" altLang="ja-JP" sz="2400" dirty="0" smtClean="0"/>
          </a:p>
          <a:p>
            <a:pPr lvl="1"/>
            <a:r>
              <a:rPr lang="ja-JP" altLang="en-US" sz="2400" dirty="0"/>
              <a:t>総当たり</a:t>
            </a:r>
            <a:r>
              <a:rPr lang="ja-JP" altLang="en-US" sz="2400" dirty="0" smtClean="0"/>
              <a:t>探索</a:t>
            </a:r>
            <a:endParaRPr lang="en-US" altLang="ja-JP" sz="2400" dirty="0" smtClean="0"/>
          </a:p>
          <a:p>
            <a:pPr lvl="1"/>
            <a:r>
              <a:rPr kumimoji="1" lang="ja-JP" altLang="en-US" sz="2400" dirty="0" smtClean="0"/>
              <a:t>計画的探索</a:t>
            </a:r>
            <a:endParaRPr kumimoji="1" lang="en-US" altLang="ja-JP" sz="2400" dirty="0" smtClean="0"/>
          </a:p>
          <a:p>
            <a:pPr marL="0" indent="0">
              <a:buNone/>
            </a:pPr>
            <a:endParaRPr lang="en-US" altLang="ja-JP" sz="2400" dirty="0"/>
          </a:p>
          <a:p>
            <a:r>
              <a:rPr kumimoji="1" lang="ja-JP" altLang="en-US" sz="2400" dirty="0" smtClean="0"/>
              <a:t>結果</a:t>
            </a:r>
            <a:endParaRPr kumimoji="1" lang="en-US" altLang="ja-JP" sz="2400" dirty="0" smtClean="0"/>
          </a:p>
          <a:p>
            <a:pPr lvl="1"/>
            <a:r>
              <a:rPr lang="ja-JP" altLang="en-US" sz="2400" dirty="0" smtClean="0"/>
              <a:t>手数： 計画的探索は幅優先探索の </a:t>
            </a:r>
            <a:r>
              <a:rPr lang="en-US" altLang="ja-JP" sz="2400" dirty="0" smtClean="0"/>
              <a:t>1.1 </a:t>
            </a:r>
            <a:r>
              <a:rPr lang="ja-JP" altLang="en-US" sz="2400" dirty="0" smtClean="0"/>
              <a:t>～ </a:t>
            </a:r>
            <a:r>
              <a:rPr lang="en-US" altLang="ja-JP" sz="2400" dirty="0" smtClean="0"/>
              <a:t>1.5 </a:t>
            </a:r>
            <a:r>
              <a:rPr lang="ja-JP" altLang="en-US" sz="2400" dirty="0" smtClean="0"/>
              <a:t>倍多い</a:t>
            </a:r>
            <a:endParaRPr lang="en-US" altLang="ja-JP" sz="2400" dirty="0"/>
          </a:p>
          <a:p>
            <a:pPr lvl="1"/>
            <a:r>
              <a:rPr lang="ja-JP" altLang="en-US" sz="2400" dirty="0" smtClean="0"/>
              <a:t>時間： 計画的探索</a:t>
            </a:r>
            <a:r>
              <a:rPr lang="ja-JP" altLang="en-US" sz="2400" dirty="0"/>
              <a:t>は幅優先探索の </a:t>
            </a:r>
            <a:r>
              <a:rPr lang="en-US" altLang="ja-JP" sz="2400" dirty="0" smtClean="0"/>
              <a:t>2 </a:t>
            </a:r>
            <a:r>
              <a:rPr lang="ja-JP" altLang="en-US" sz="2400" dirty="0"/>
              <a:t>～ </a:t>
            </a:r>
            <a:r>
              <a:rPr lang="en-US" altLang="ja-JP" sz="2400" dirty="0" smtClean="0"/>
              <a:t>100 </a:t>
            </a:r>
            <a:r>
              <a:rPr lang="ja-JP" altLang="en-US" sz="2400" dirty="0" smtClean="0"/>
              <a:t>倍早い</a:t>
            </a:r>
            <a:endParaRPr lang="en-US" altLang="ja-JP" sz="2400"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32</a:t>
            </a:fld>
            <a:endParaRPr kumimoji="1" lang="ja-JP" altLang="en-US"/>
          </a:p>
        </p:txBody>
      </p:sp>
    </p:spTree>
    <p:extLst>
      <p:ext uri="{BB962C8B-B14F-4D97-AF65-F5344CB8AC3E}">
        <p14:creationId xmlns:p14="http://schemas.microsoft.com/office/powerpoint/2010/main" val="38686360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857500"/>
            <a:ext cx="8229600" cy="1143000"/>
          </a:xfrm>
        </p:spPr>
        <p:txBody>
          <a:bodyPr/>
          <a:lstStyle/>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33</a:t>
            </a:fld>
            <a:endParaRPr kumimoji="1" lang="ja-JP" altLang="en-US"/>
          </a:p>
        </p:txBody>
      </p:sp>
    </p:spTree>
    <p:extLst>
      <p:ext uri="{BB962C8B-B14F-4D97-AF65-F5344CB8AC3E}">
        <p14:creationId xmlns:p14="http://schemas.microsoft.com/office/powerpoint/2010/main" val="19328198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予備スライド</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34</a:t>
            </a:fld>
            <a:endParaRPr kumimoji="1" lang="ja-JP" altLang="en-US"/>
          </a:p>
        </p:txBody>
      </p:sp>
    </p:spTree>
    <p:extLst>
      <p:ext uri="{BB962C8B-B14F-4D97-AF65-F5344CB8AC3E}">
        <p14:creationId xmlns:p14="http://schemas.microsoft.com/office/powerpoint/2010/main" val="3047795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次の状態のリストの取得</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35</a:t>
            </a:fld>
            <a:endParaRPr kumimoji="1" lang="ja-JP" altLang="en-US"/>
          </a:p>
        </p:txBody>
      </p:sp>
      <p:sp>
        <p:nvSpPr>
          <p:cNvPr id="5" name="正方形/長方形 4"/>
          <p:cNvSpPr/>
          <p:nvPr/>
        </p:nvSpPr>
        <p:spPr>
          <a:xfrm>
            <a:off x="2497815" y="1772816"/>
            <a:ext cx="889987" cy="400110"/>
          </a:xfrm>
          <a:prstGeom prst="rect">
            <a:avLst/>
          </a:prstGeom>
        </p:spPr>
        <p:txBody>
          <a:bodyPr wrap="none">
            <a:spAutoFit/>
          </a:bodyPr>
          <a:lstStyle/>
          <a:p>
            <a:r>
              <a:rPr lang="en-US" altLang="ja-JP" sz="2000" dirty="0" err="1" smtClean="0">
                <a:latin typeface="Consolas" pitchFamily="49" charset="0"/>
                <a:cs typeface="Consolas" pitchFamily="49" charset="0"/>
              </a:rPr>
              <a:t>succs</a:t>
            </a:r>
            <a:endParaRPr lang="ja-JP" altLang="en-US" sz="2000" dirty="0">
              <a:latin typeface="Consolas" pitchFamily="49" charset="0"/>
              <a:cs typeface="Consolas" pitchFamily="49" charset="0"/>
            </a:endParaRPr>
          </a:p>
        </p:txBody>
      </p:sp>
      <p:sp>
        <p:nvSpPr>
          <p:cNvPr id="6" name="正方形/長方形 5"/>
          <p:cNvSpPr/>
          <p:nvPr/>
        </p:nvSpPr>
        <p:spPr>
          <a:xfrm>
            <a:off x="3237134" y="2708920"/>
            <a:ext cx="889987" cy="400110"/>
          </a:xfrm>
          <a:prstGeom prst="rect">
            <a:avLst/>
          </a:prstGeom>
        </p:spPr>
        <p:txBody>
          <a:bodyPr wrap="none">
            <a:spAutoFit/>
          </a:bodyPr>
          <a:lstStyle/>
          <a:p>
            <a:r>
              <a:rPr lang="en-US" altLang="ja-JP" sz="2000" dirty="0">
                <a:latin typeface="Consolas" pitchFamily="49" charset="0"/>
                <a:cs typeface="Consolas" pitchFamily="49" charset="0"/>
              </a:rPr>
              <a:t>moves</a:t>
            </a:r>
            <a:endParaRPr lang="ja-JP" altLang="en-US" sz="2000" dirty="0">
              <a:latin typeface="Consolas" pitchFamily="49" charset="0"/>
              <a:cs typeface="Consolas" pitchFamily="49" charset="0"/>
            </a:endParaRPr>
          </a:p>
        </p:txBody>
      </p:sp>
      <p:sp>
        <p:nvSpPr>
          <p:cNvPr id="7" name="正方形/長方形 6"/>
          <p:cNvSpPr/>
          <p:nvPr/>
        </p:nvSpPr>
        <p:spPr>
          <a:xfrm>
            <a:off x="2942809" y="3578772"/>
            <a:ext cx="748923" cy="400110"/>
          </a:xfrm>
          <a:prstGeom prst="rect">
            <a:avLst/>
          </a:prstGeom>
        </p:spPr>
        <p:txBody>
          <a:bodyPr wrap="none">
            <a:spAutoFit/>
          </a:bodyPr>
          <a:lstStyle/>
          <a:p>
            <a:r>
              <a:rPr lang="en-US" altLang="ja-JP" sz="2000" dirty="0" err="1">
                <a:latin typeface="Consolas" pitchFamily="49" charset="0"/>
                <a:cs typeface="Consolas" pitchFamily="49" charset="0"/>
              </a:rPr>
              <a:t>adjs</a:t>
            </a:r>
            <a:endParaRPr lang="ja-JP" altLang="en-US" sz="2000" dirty="0">
              <a:latin typeface="Consolas" pitchFamily="49" charset="0"/>
              <a:cs typeface="Consolas" pitchFamily="49" charset="0"/>
            </a:endParaRPr>
          </a:p>
        </p:txBody>
      </p:sp>
      <p:sp>
        <p:nvSpPr>
          <p:cNvPr id="8" name="正方形/長方形 7"/>
          <p:cNvSpPr/>
          <p:nvPr/>
        </p:nvSpPr>
        <p:spPr>
          <a:xfrm>
            <a:off x="4034083" y="3578772"/>
            <a:ext cx="1454244" cy="400110"/>
          </a:xfrm>
          <a:prstGeom prst="rect">
            <a:avLst/>
          </a:prstGeom>
        </p:spPr>
        <p:txBody>
          <a:bodyPr wrap="none">
            <a:spAutoFit/>
          </a:bodyPr>
          <a:lstStyle/>
          <a:p>
            <a:r>
              <a:rPr lang="en-US" altLang="ja-JP" sz="2000" dirty="0" err="1">
                <a:latin typeface="Consolas" pitchFamily="49" charset="0"/>
                <a:cs typeface="Consolas" pitchFamily="49" charset="0"/>
              </a:rPr>
              <a:t>freecells</a:t>
            </a:r>
            <a:endParaRPr lang="ja-JP" altLang="en-US" sz="2000" dirty="0">
              <a:latin typeface="Consolas" pitchFamily="49" charset="0"/>
              <a:cs typeface="Consolas" pitchFamily="49" charset="0"/>
            </a:endParaRPr>
          </a:p>
        </p:txBody>
      </p:sp>
      <p:sp>
        <p:nvSpPr>
          <p:cNvPr id="11" name="正方形/長方形 10"/>
          <p:cNvSpPr/>
          <p:nvPr/>
        </p:nvSpPr>
        <p:spPr>
          <a:xfrm>
            <a:off x="5006016" y="4541058"/>
            <a:ext cx="1313180" cy="400110"/>
          </a:xfrm>
          <a:prstGeom prst="rect">
            <a:avLst/>
          </a:prstGeom>
        </p:spPr>
        <p:txBody>
          <a:bodyPr wrap="none">
            <a:spAutoFit/>
          </a:bodyPr>
          <a:lstStyle/>
          <a:p>
            <a:r>
              <a:rPr lang="en-US" altLang="ja-JP" sz="2000" dirty="0" smtClean="0">
                <a:latin typeface="Consolas" pitchFamily="49" charset="0"/>
                <a:cs typeface="Consolas" pitchFamily="49" charset="0"/>
              </a:rPr>
              <a:t>occupied</a:t>
            </a:r>
            <a:endParaRPr lang="ja-JP" altLang="en-US" sz="2000" dirty="0">
              <a:latin typeface="Consolas" pitchFamily="49" charset="0"/>
              <a:cs typeface="Consolas" pitchFamily="49" charset="0"/>
            </a:endParaRPr>
          </a:p>
        </p:txBody>
      </p:sp>
      <p:sp>
        <p:nvSpPr>
          <p:cNvPr id="12" name="正方形/長方形 11"/>
          <p:cNvSpPr/>
          <p:nvPr/>
        </p:nvSpPr>
        <p:spPr>
          <a:xfrm>
            <a:off x="4664635" y="5621178"/>
            <a:ext cx="4134465" cy="400110"/>
          </a:xfrm>
          <a:prstGeom prst="rect">
            <a:avLst/>
          </a:prstGeom>
        </p:spPr>
        <p:txBody>
          <a:bodyPr wrap="none">
            <a:spAutoFit/>
          </a:bodyPr>
          <a:lstStyle/>
          <a:p>
            <a:r>
              <a:rPr lang="en-US" altLang="ja-JP" sz="2000" dirty="0" err="1" smtClean="0">
                <a:latin typeface="Consolas" pitchFamily="49" charset="0"/>
                <a:cs typeface="Consolas" pitchFamily="49" charset="0"/>
              </a:rPr>
              <a:t>foldr</a:t>
            </a:r>
            <a:r>
              <a:rPr lang="en-US" altLang="ja-JP" sz="2000" dirty="0" smtClean="0">
                <a:latin typeface="Consolas" pitchFamily="49" charset="0"/>
                <a:cs typeface="Consolas" pitchFamily="49" charset="0"/>
              </a:rPr>
              <a:t> (merge . </a:t>
            </a:r>
            <a:r>
              <a:rPr lang="en-US" altLang="ja-JP" sz="2000" dirty="0" err="1">
                <a:latin typeface="Consolas" pitchFamily="49" charset="0"/>
                <a:cs typeface="Consolas" pitchFamily="49" charset="0"/>
              </a:rPr>
              <a:t>fillcells</a:t>
            </a:r>
            <a:r>
              <a:rPr lang="en-US" altLang="ja-JP" sz="2000" dirty="0">
                <a:latin typeface="Consolas" pitchFamily="49" charset="0"/>
                <a:cs typeface="Consolas" pitchFamily="49" charset="0"/>
              </a:rPr>
              <a:t>) []</a:t>
            </a:r>
            <a:endParaRPr lang="ja-JP" altLang="en-US" sz="2000" dirty="0">
              <a:latin typeface="Consolas" pitchFamily="49" charset="0"/>
              <a:cs typeface="Consolas" pitchFamily="49" charset="0"/>
            </a:endParaRPr>
          </a:p>
        </p:txBody>
      </p:sp>
      <p:sp>
        <p:nvSpPr>
          <p:cNvPr id="13" name="正方形/長方形 12"/>
          <p:cNvSpPr/>
          <p:nvPr/>
        </p:nvSpPr>
        <p:spPr>
          <a:xfrm>
            <a:off x="1907704" y="2708920"/>
            <a:ext cx="764505" cy="400110"/>
          </a:xfrm>
          <a:prstGeom prst="rect">
            <a:avLst/>
          </a:prstGeom>
        </p:spPr>
        <p:txBody>
          <a:bodyPr wrap="none">
            <a:spAutoFit/>
          </a:bodyPr>
          <a:lstStyle/>
          <a:p>
            <a:r>
              <a:rPr lang="en-US" altLang="ja-JP" sz="2000" dirty="0">
                <a:latin typeface="Consolas" pitchFamily="49" charset="0"/>
                <a:cs typeface="Consolas" pitchFamily="49" charset="0"/>
              </a:rPr>
              <a:t>move</a:t>
            </a:r>
            <a:endParaRPr lang="ja-JP" altLang="en-US" sz="2000" dirty="0">
              <a:latin typeface="Consolas" pitchFamily="49" charset="0"/>
              <a:cs typeface="Consolas" pitchFamily="49" charset="0"/>
            </a:endParaRPr>
          </a:p>
        </p:txBody>
      </p:sp>
      <p:sp>
        <p:nvSpPr>
          <p:cNvPr id="14" name="正方形/長方形 13"/>
          <p:cNvSpPr/>
          <p:nvPr/>
        </p:nvSpPr>
        <p:spPr>
          <a:xfrm>
            <a:off x="3663353" y="4541058"/>
            <a:ext cx="1454244" cy="400110"/>
          </a:xfrm>
          <a:prstGeom prst="rect">
            <a:avLst/>
          </a:prstGeom>
        </p:spPr>
        <p:txBody>
          <a:bodyPr wrap="none">
            <a:spAutoFit/>
          </a:bodyPr>
          <a:lstStyle/>
          <a:p>
            <a:r>
              <a:rPr lang="en-US" altLang="ja-JP" sz="2000" dirty="0" err="1">
                <a:latin typeface="Consolas" pitchFamily="49" charset="0"/>
                <a:cs typeface="Consolas" pitchFamily="49" charset="0"/>
              </a:rPr>
              <a:t>allcells</a:t>
            </a:r>
            <a:r>
              <a:rPr lang="en-US" altLang="ja-JP" sz="2000" dirty="0">
                <a:latin typeface="Consolas" pitchFamily="49" charset="0"/>
                <a:cs typeface="Consolas" pitchFamily="49" charset="0"/>
              </a:rPr>
              <a:t> </a:t>
            </a:r>
            <a:endParaRPr lang="ja-JP" altLang="en-US" sz="2000" dirty="0">
              <a:latin typeface="Consolas" pitchFamily="49" charset="0"/>
              <a:cs typeface="Consolas" pitchFamily="49" charset="0"/>
            </a:endParaRPr>
          </a:p>
        </p:txBody>
      </p:sp>
      <p:cxnSp>
        <p:nvCxnSpPr>
          <p:cNvPr id="16" name="直線コネクタ 15"/>
          <p:cNvCxnSpPr>
            <a:stCxn id="5" idx="2"/>
            <a:endCxn id="13" idx="0"/>
          </p:cNvCxnSpPr>
          <p:nvPr/>
        </p:nvCxnSpPr>
        <p:spPr>
          <a:xfrm flipH="1">
            <a:off x="2289957" y="2172926"/>
            <a:ext cx="652852" cy="535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2"/>
            <a:endCxn id="6" idx="0"/>
          </p:cNvCxnSpPr>
          <p:nvPr/>
        </p:nvCxnSpPr>
        <p:spPr>
          <a:xfrm>
            <a:off x="2942809" y="2172926"/>
            <a:ext cx="739319" cy="535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6" idx="2"/>
            <a:endCxn id="7" idx="0"/>
          </p:cNvCxnSpPr>
          <p:nvPr/>
        </p:nvCxnSpPr>
        <p:spPr>
          <a:xfrm flipH="1">
            <a:off x="3317271" y="3109030"/>
            <a:ext cx="364857" cy="469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2"/>
            <a:endCxn id="8" idx="0"/>
          </p:cNvCxnSpPr>
          <p:nvPr/>
        </p:nvCxnSpPr>
        <p:spPr>
          <a:xfrm>
            <a:off x="3682128" y="3109030"/>
            <a:ext cx="1079077" cy="469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8" idx="2"/>
            <a:endCxn id="14" idx="0"/>
          </p:cNvCxnSpPr>
          <p:nvPr/>
        </p:nvCxnSpPr>
        <p:spPr>
          <a:xfrm flipH="1">
            <a:off x="4390475" y="3978882"/>
            <a:ext cx="370730" cy="562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8" idx="2"/>
            <a:endCxn id="11" idx="0"/>
          </p:cNvCxnSpPr>
          <p:nvPr/>
        </p:nvCxnSpPr>
        <p:spPr>
          <a:xfrm>
            <a:off x="4761205" y="3978882"/>
            <a:ext cx="901401" cy="562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11" idx="2"/>
          </p:cNvCxnSpPr>
          <p:nvPr/>
        </p:nvCxnSpPr>
        <p:spPr>
          <a:xfrm>
            <a:off x="5662606" y="4941168"/>
            <a:ext cx="1213650" cy="680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481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解法の概要</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4</a:t>
            </a:fld>
            <a:endParaRPr kumimoji="1" lang="ja-JP" altLang="en-US"/>
          </a:p>
        </p:txBody>
      </p:sp>
    </p:spTree>
    <p:extLst>
      <p:ext uri="{BB962C8B-B14F-4D97-AF65-F5344CB8AC3E}">
        <p14:creationId xmlns:p14="http://schemas.microsoft.com/office/powerpoint/2010/main" val="1666694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考え</a:t>
            </a:r>
            <a:r>
              <a:rPr kumimoji="1" lang="ja-JP" altLang="en-US" dirty="0" smtClean="0"/>
              <a:t>方</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5</a:t>
            </a:fld>
            <a:endParaRPr kumimoji="1" lang="ja-JP" altLang="en-US"/>
          </a:p>
        </p:txBody>
      </p:sp>
      <p:cxnSp>
        <p:nvCxnSpPr>
          <p:cNvPr id="15" name="直線矢印コネクタ 14"/>
          <p:cNvCxnSpPr>
            <a:stCxn id="1026" idx="3"/>
            <a:endCxn id="1027" idx="1"/>
          </p:cNvCxnSpPr>
          <p:nvPr/>
        </p:nvCxnSpPr>
        <p:spPr>
          <a:xfrm>
            <a:off x="3471480" y="3636172"/>
            <a:ext cx="213164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1450362" y="5487615"/>
            <a:ext cx="822276" cy="461665"/>
          </a:xfrm>
          <a:prstGeom prst="rect">
            <a:avLst/>
          </a:prstGeom>
        </p:spPr>
        <p:txBody>
          <a:bodyPr wrap="none">
            <a:spAutoFit/>
          </a:bodyPr>
          <a:lstStyle/>
          <a:p>
            <a:r>
              <a:rPr lang="en-US" altLang="ja-JP" sz="2400" dirty="0" smtClean="0"/>
              <a:t>State</a:t>
            </a:r>
            <a:endParaRPr lang="ja-JP" altLang="en-US" sz="2400" dirty="0"/>
          </a:p>
        </p:txBody>
      </p:sp>
      <p:sp>
        <p:nvSpPr>
          <p:cNvPr id="18" name="正方形/長方形 17"/>
          <p:cNvSpPr/>
          <p:nvPr/>
        </p:nvSpPr>
        <p:spPr>
          <a:xfrm>
            <a:off x="4088078" y="3789039"/>
            <a:ext cx="898451" cy="461665"/>
          </a:xfrm>
          <a:prstGeom prst="rect">
            <a:avLst/>
          </a:prstGeom>
        </p:spPr>
        <p:txBody>
          <a:bodyPr wrap="none">
            <a:spAutoFit/>
          </a:bodyPr>
          <a:lstStyle/>
          <a:p>
            <a:r>
              <a:rPr lang="en-US" altLang="ja-JP" sz="2400" dirty="0" smtClean="0"/>
              <a:t>Move</a:t>
            </a:r>
            <a:endParaRPr lang="ja-JP" altLang="en-US" sz="2400" dirty="0"/>
          </a:p>
        </p:txBody>
      </p:sp>
      <p:sp>
        <p:nvSpPr>
          <p:cNvPr id="20" name="正方形/長方形 19"/>
          <p:cNvSpPr/>
          <p:nvPr/>
        </p:nvSpPr>
        <p:spPr>
          <a:xfrm>
            <a:off x="6801970" y="5487615"/>
            <a:ext cx="822276" cy="461665"/>
          </a:xfrm>
          <a:prstGeom prst="rect">
            <a:avLst/>
          </a:prstGeom>
        </p:spPr>
        <p:txBody>
          <a:bodyPr wrap="none">
            <a:spAutoFit/>
          </a:bodyPr>
          <a:lstStyle/>
          <a:p>
            <a:r>
              <a:rPr lang="en-US" altLang="ja-JP" sz="2400" dirty="0" smtClean="0"/>
              <a:t>State</a:t>
            </a:r>
            <a:endParaRPr lang="ja-JP" altLang="en-US" sz="2400" dirty="0"/>
          </a:p>
        </p:txBody>
      </p:sp>
      <p:pic>
        <p:nvPicPr>
          <p:cNvPr id="1026"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3670" t="11752" r="4695" b="4591"/>
          <a:stretch/>
        </p:blipFill>
        <p:spPr bwMode="auto">
          <a:xfrm>
            <a:off x="251520" y="2064123"/>
            <a:ext cx="3219960" cy="3144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3670" t="11752" r="4695" b="4591"/>
          <a:stretch/>
        </p:blipFill>
        <p:spPr bwMode="auto">
          <a:xfrm>
            <a:off x="5603128" y="2064123"/>
            <a:ext cx="3219960" cy="3144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グループ化 2"/>
          <p:cNvGrpSpPr/>
          <p:nvPr/>
        </p:nvGrpSpPr>
        <p:grpSpPr>
          <a:xfrm>
            <a:off x="3721876" y="2996952"/>
            <a:ext cx="1630855" cy="478651"/>
            <a:chOff x="3618621" y="2456781"/>
            <a:chExt cx="1630855" cy="478651"/>
          </a:xfrm>
        </p:grpSpPr>
        <p:pic>
          <p:nvPicPr>
            <p:cNvPr id="23" name="Picture 2"/>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3618621" y="2456781"/>
              <a:ext cx="1144661" cy="478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右矢印 23"/>
            <p:cNvSpPr/>
            <p:nvPr/>
          </p:nvSpPr>
          <p:spPr>
            <a:xfrm>
              <a:off x="4760273" y="2520544"/>
              <a:ext cx="489203" cy="35112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7" name="円/楕円 16"/>
          <p:cNvSpPr/>
          <p:nvPr/>
        </p:nvSpPr>
        <p:spPr>
          <a:xfrm>
            <a:off x="6156176" y="2074007"/>
            <a:ext cx="1584176" cy="738884"/>
          </a:xfrm>
          <a:prstGeom prst="ellipse">
            <a:avLst/>
          </a:prstGeom>
          <a:noFill/>
          <a:ln w="38100">
            <a:solidFill>
              <a:schemeClr val="bg2"/>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1" name="円/楕円 20"/>
          <p:cNvSpPr/>
          <p:nvPr/>
        </p:nvSpPr>
        <p:spPr>
          <a:xfrm>
            <a:off x="971600" y="2074007"/>
            <a:ext cx="1584176" cy="738884"/>
          </a:xfrm>
          <a:prstGeom prst="ellipse">
            <a:avLst/>
          </a:prstGeom>
          <a:noFill/>
          <a:ln w="38100">
            <a:solidFill>
              <a:schemeClr val="bg2"/>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056946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449802" y="1423172"/>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円/楕円 109"/>
          <p:cNvSpPr/>
          <p:nvPr/>
        </p:nvSpPr>
        <p:spPr>
          <a:xfrm>
            <a:off x="8485036" y="231399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pic>
        <p:nvPicPr>
          <p:cNvPr id="121"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478738" y="2274246"/>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2" name="直線矢印コネクタ 121"/>
          <p:cNvCxnSpPr/>
          <p:nvPr/>
        </p:nvCxnSpPr>
        <p:spPr>
          <a:xfrm>
            <a:off x="7567261" y="2511483"/>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7813866" y="2531593"/>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6" name="直線矢印コネクタ 125"/>
          <p:cNvCxnSpPr>
            <a:endCxn id="134" idx="1"/>
          </p:cNvCxnSpPr>
          <p:nvPr/>
        </p:nvCxnSpPr>
        <p:spPr>
          <a:xfrm flipV="1">
            <a:off x="7544547" y="1682372"/>
            <a:ext cx="905255" cy="7601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正方形/長方形 131"/>
          <p:cNvSpPr/>
          <p:nvPr/>
        </p:nvSpPr>
        <p:spPr>
          <a:xfrm>
            <a:off x="7596336" y="177281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92" name="直線矢印コネクタ 91"/>
          <p:cNvCxnSpPr>
            <a:stCxn id="81" idx="3"/>
            <a:endCxn id="105" idx="1"/>
          </p:cNvCxnSpPr>
          <p:nvPr/>
        </p:nvCxnSpPr>
        <p:spPr>
          <a:xfrm>
            <a:off x="6189160" y="2542322"/>
            <a:ext cx="886781" cy="1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6300192" y="2558838"/>
            <a:ext cx="602153" cy="307777"/>
          </a:xfrm>
          <a:prstGeom prst="rect">
            <a:avLst/>
          </a:prstGeom>
        </p:spPr>
        <p:txBody>
          <a:bodyPr wrap="none">
            <a:spAutoFit/>
          </a:bodyPr>
          <a:lstStyle/>
          <a:p>
            <a:r>
              <a:rPr lang="en-US" altLang="ja-JP" sz="1400" dirty="0" smtClean="0"/>
              <a:t>Move</a:t>
            </a:r>
            <a:endParaRPr lang="ja-JP" altLang="en-US" sz="1400" dirty="0"/>
          </a:p>
        </p:txBody>
      </p:sp>
      <p:pic>
        <p:nvPicPr>
          <p:cNvPr id="105"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75941" y="2284996"/>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70401" y="1364768"/>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ja-JP" altLang="en-US" dirty="0" smtClean="0"/>
              <a:t>状態遷移</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6</a:t>
            </a:fld>
            <a:endParaRPr kumimoji="1" lang="ja-JP" altLang="en-US"/>
          </a:p>
        </p:txBody>
      </p:sp>
      <p:cxnSp>
        <p:nvCxnSpPr>
          <p:cNvPr id="71" name="直線矢印コネクタ 70"/>
          <p:cNvCxnSpPr/>
          <p:nvPr/>
        </p:nvCxnSpPr>
        <p:spPr>
          <a:xfrm flipV="1">
            <a:off x="3219294" y="2442566"/>
            <a:ext cx="1162949" cy="1243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5" idx="2"/>
          </p:cNvCxnSpPr>
          <p:nvPr/>
        </p:nvCxnSpPr>
        <p:spPr>
          <a:xfrm>
            <a:off x="3290317" y="5275337"/>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flipV="1">
            <a:off x="3392286" y="3396528"/>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3392286" y="4416488"/>
            <a:ext cx="942837" cy="6362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endCxn id="3076" idx="1"/>
          </p:cNvCxnSpPr>
          <p:nvPr/>
        </p:nvCxnSpPr>
        <p:spPr>
          <a:xfrm>
            <a:off x="1866431" y="4267797"/>
            <a:ext cx="1141653" cy="9729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 name="円/楕円 4"/>
          <p:cNvSpPr/>
          <p:nvPr/>
        </p:nvSpPr>
        <p:spPr>
          <a:xfrm>
            <a:off x="200489" y="315686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7" name="直線矢印コネクタ 6"/>
          <p:cNvCxnSpPr>
            <a:stCxn id="5" idx="7"/>
            <a:endCxn id="11" idx="2"/>
          </p:cNvCxnSpPr>
          <p:nvPr/>
        </p:nvCxnSpPr>
        <p:spPr>
          <a:xfrm flipV="1">
            <a:off x="575124" y="2574168"/>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円/楕円 10"/>
          <p:cNvSpPr/>
          <p:nvPr/>
        </p:nvSpPr>
        <p:spPr>
          <a:xfrm>
            <a:off x="1629358" y="23547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円/楕円 12"/>
          <p:cNvSpPr/>
          <p:nvPr/>
        </p:nvSpPr>
        <p:spPr>
          <a:xfrm>
            <a:off x="1629358" y="315206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5" name="直線矢印コネクタ 14"/>
          <p:cNvCxnSpPr>
            <a:stCxn id="5" idx="6"/>
            <a:endCxn id="13" idx="2"/>
          </p:cNvCxnSpPr>
          <p:nvPr/>
        </p:nvCxnSpPr>
        <p:spPr>
          <a:xfrm flipV="1">
            <a:off x="639401" y="3371518"/>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941243" y="3391628"/>
            <a:ext cx="602153" cy="307777"/>
          </a:xfrm>
          <a:prstGeom prst="rect">
            <a:avLst/>
          </a:prstGeom>
        </p:spPr>
        <p:txBody>
          <a:bodyPr wrap="none">
            <a:spAutoFit/>
          </a:bodyPr>
          <a:lstStyle/>
          <a:p>
            <a:r>
              <a:rPr lang="en-US" altLang="ja-JP" sz="1400" dirty="0" smtClean="0"/>
              <a:t>Move</a:t>
            </a:r>
            <a:endParaRPr lang="ja-JP" altLang="en-US" sz="1400" dirty="0"/>
          </a:p>
        </p:txBody>
      </p:sp>
      <p:sp>
        <p:nvSpPr>
          <p:cNvPr id="17" name="正方形/長方形 16"/>
          <p:cNvSpPr/>
          <p:nvPr/>
        </p:nvSpPr>
        <p:spPr>
          <a:xfrm>
            <a:off x="941243" y="289376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3" idx="6"/>
            <a:endCxn id="20" idx="2"/>
          </p:cNvCxnSpPr>
          <p:nvPr/>
        </p:nvCxnSpPr>
        <p:spPr>
          <a:xfrm>
            <a:off x="2068270" y="337151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2999838" y="3157438"/>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1" name="正方形/長方形 20"/>
          <p:cNvSpPr/>
          <p:nvPr/>
        </p:nvSpPr>
        <p:spPr>
          <a:xfrm>
            <a:off x="2314875" y="339162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3" name="直線矢印コネクタ 22"/>
          <p:cNvCxnSpPr>
            <a:stCxn id="13" idx="5"/>
            <a:endCxn id="24" idx="2"/>
          </p:cNvCxnSpPr>
          <p:nvPr/>
        </p:nvCxnSpPr>
        <p:spPr>
          <a:xfrm>
            <a:off x="2003993" y="3526697"/>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3006137" y="404834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5" name="正方形/長方形 24"/>
          <p:cNvSpPr/>
          <p:nvPr/>
        </p:nvSpPr>
        <p:spPr>
          <a:xfrm>
            <a:off x="2136180" y="38547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7" name="直線矢印コネクタ 26"/>
          <p:cNvCxnSpPr>
            <a:stCxn id="5" idx="5"/>
            <a:endCxn id="28" idx="2"/>
          </p:cNvCxnSpPr>
          <p:nvPr/>
        </p:nvCxnSpPr>
        <p:spPr>
          <a:xfrm>
            <a:off x="575124" y="3531501"/>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1629358" y="404834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9" name="正方形/長方形 28"/>
          <p:cNvSpPr/>
          <p:nvPr/>
        </p:nvSpPr>
        <p:spPr>
          <a:xfrm>
            <a:off x="801164" y="396499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32" name="直線矢印コネクタ 31"/>
          <p:cNvCxnSpPr>
            <a:endCxn id="33" idx="2"/>
          </p:cNvCxnSpPr>
          <p:nvPr/>
        </p:nvCxnSpPr>
        <p:spPr>
          <a:xfrm>
            <a:off x="2074568" y="2566876"/>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3006137" y="2352795"/>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2" name="正方形/長方形 41"/>
          <p:cNvSpPr/>
          <p:nvPr/>
        </p:nvSpPr>
        <p:spPr>
          <a:xfrm>
            <a:off x="2195736" y="2564904"/>
            <a:ext cx="602153" cy="307777"/>
          </a:xfrm>
          <a:prstGeom prst="rect">
            <a:avLst/>
          </a:prstGeom>
        </p:spPr>
        <p:txBody>
          <a:bodyPr wrap="none">
            <a:spAutoFit/>
          </a:bodyPr>
          <a:lstStyle/>
          <a:p>
            <a:r>
              <a:rPr lang="en-US" altLang="ja-JP" sz="1400" dirty="0" smtClean="0"/>
              <a:t>Move</a:t>
            </a:r>
            <a:endParaRPr lang="ja-JP" altLang="en-US" sz="1400" dirty="0"/>
          </a:p>
        </p:txBody>
      </p:sp>
      <p:pic>
        <p:nvPicPr>
          <p:cNvPr id="43" name="Picture 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79512" y="3085808"/>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629358" y="2310363"/>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629358" y="3094827"/>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5"/>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629358" y="4008597"/>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82221" y="3132428"/>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2982221" y="2314968"/>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13"/>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5732632" y="3188749"/>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14"/>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5759022" y="4008597"/>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15"/>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109096" y="4033607"/>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6"/>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7109096" y="3198632"/>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17"/>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8518119" y="4033607"/>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999838" y="4008597"/>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3008084" y="4981565"/>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正方形/長方形 54"/>
          <p:cNvSpPr/>
          <p:nvPr/>
        </p:nvSpPr>
        <p:spPr>
          <a:xfrm>
            <a:off x="2074568" y="4754281"/>
            <a:ext cx="602153" cy="307777"/>
          </a:xfrm>
          <a:prstGeom prst="rect">
            <a:avLst/>
          </a:prstGeom>
        </p:spPr>
        <p:txBody>
          <a:bodyPr wrap="none">
            <a:spAutoFit/>
          </a:bodyPr>
          <a:lstStyle/>
          <a:p>
            <a:r>
              <a:rPr lang="en-US" altLang="ja-JP" sz="1400" dirty="0" smtClean="0"/>
              <a:t>Move</a:t>
            </a:r>
            <a:endParaRPr lang="ja-JP" altLang="en-US" sz="1400" dirty="0"/>
          </a:p>
        </p:txBody>
      </p:sp>
      <p:sp>
        <p:nvSpPr>
          <p:cNvPr id="70" name="円/楕円 69"/>
          <p:cNvSpPr/>
          <p:nvPr/>
        </p:nvSpPr>
        <p:spPr>
          <a:xfrm>
            <a:off x="4362152" y="230275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3" name="正方形/長方形 72"/>
          <p:cNvSpPr/>
          <p:nvPr/>
        </p:nvSpPr>
        <p:spPr>
          <a:xfrm>
            <a:off x="3671636" y="2542321"/>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74" name="直線矢印コネクタ 73"/>
          <p:cNvCxnSpPr>
            <a:stCxn id="70" idx="6"/>
            <a:endCxn id="75" idx="2"/>
          </p:cNvCxnSpPr>
          <p:nvPr/>
        </p:nvCxnSpPr>
        <p:spPr>
          <a:xfrm>
            <a:off x="4801064" y="2522212"/>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5" name="円/楕円 74"/>
          <p:cNvSpPr/>
          <p:nvPr/>
        </p:nvSpPr>
        <p:spPr>
          <a:xfrm>
            <a:off x="5732632" y="230813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6" name="正方形/長方形 75"/>
          <p:cNvSpPr/>
          <p:nvPr/>
        </p:nvSpPr>
        <p:spPr>
          <a:xfrm>
            <a:off x="4932040" y="254232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77" name="直線矢印コネクタ 76"/>
          <p:cNvCxnSpPr>
            <a:endCxn id="98" idx="1"/>
          </p:cNvCxnSpPr>
          <p:nvPr/>
        </p:nvCxnSpPr>
        <p:spPr>
          <a:xfrm flipV="1">
            <a:off x="4564007" y="1607452"/>
            <a:ext cx="1122608" cy="8351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5076191" y="2025009"/>
            <a:ext cx="602153" cy="307777"/>
          </a:xfrm>
          <a:prstGeom prst="rect">
            <a:avLst/>
          </a:prstGeom>
        </p:spPr>
        <p:txBody>
          <a:bodyPr wrap="none">
            <a:spAutoFit/>
          </a:bodyPr>
          <a:lstStyle/>
          <a:p>
            <a:r>
              <a:rPr lang="en-US" altLang="ja-JP" sz="1400" dirty="0" smtClean="0"/>
              <a:t>Move</a:t>
            </a:r>
            <a:endParaRPr lang="ja-JP" altLang="en-US" sz="1400" dirty="0"/>
          </a:p>
        </p:txBody>
      </p:sp>
      <p:pic>
        <p:nvPicPr>
          <p:cNvPr id="80" name="Picture 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362152" y="2245521"/>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715014" y="2283122"/>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3" name="直線矢印コネクタ 82"/>
          <p:cNvCxnSpPr>
            <a:endCxn id="88" idx="1"/>
          </p:cNvCxnSpPr>
          <p:nvPr/>
        </p:nvCxnSpPr>
        <p:spPr>
          <a:xfrm>
            <a:off x="4777595" y="6053916"/>
            <a:ext cx="9877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5" name="円/楕円 84"/>
          <p:cNvSpPr/>
          <p:nvPr/>
        </p:nvSpPr>
        <p:spPr>
          <a:xfrm>
            <a:off x="4344551" y="57921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6" name="正方形/長方形 85"/>
          <p:cNvSpPr/>
          <p:nvPr/>
        </p:nvSpPr>
        <p:spPr>
          <a:xfrm>
            <a:off x="3516357" y="5654654"/>
            <a:ext cx="602153" cy="307777"/>
          </a:xfrm>
          <a:prstGeom prst="rect">
            <a:avLst/>
          </a:prstGeom>
        </p:spPr>
        <p:txBody>
          <a:bodyPr wrap="none">
            <a:spAutoFit/>
          </a:bodyPr>
          <a:lstStyle/>
          <a:p>
            <a:r>
              <a:rPr lang="en-US" altLang="ja-JP" sz="1400" dirty="0" smtClean="0"/>
              <a:t>Move</a:t>
            </a:r>
            <a:endParaRPr lang="ja-JP" altLang="en-US" sz="1400" dirty="0"/>
          </a:p>
        </p:txBody>
      </p:sp>
      <p:pic>
        <p:nvPicPr>
          <p:cNvPr id="87" name="Picture 5"/>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344551" y="5752433"/>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 name="Picture 4"/>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5765364" y="5794716"/>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正方形/長方形 88"/>
          <p:cNvSpPr/>
          <p:nvPr/>
        </p:nvSpPr>
        <p:spPr>
          <a:xfrm>
            <a:off x="5004048" y="609329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91" name="直線矢印コネクタ 90"/>
          <p:cNvCxnSpPr/>
          <p:nvPr/>
        </p:nvCxnSpPr>
        <p:spPr>
          <a:xfrm>
            <a:off x="4821155" y="339652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4756878" y="3551707"/>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97" name="Picture 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382243" y="3119837"/>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686615" y="1348252"/>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正方形/長方形 99"/>
          <p:cNvSpPr/>
          <p:nvPr/>
        </p:nvSpPr>
        <p:spPr>
          <a:xfrm>
            <a:off x="3671636" y="3485550"/>
            <a:ext cx="602153" cy="307777"/>
          </a:xfrm>
          <a:prstGeom prst="rect">
            <a:avLst/>
          </a:prstGeom>
        </p:spPr>
        <p:txBody>
          <a:bodyPr wrap="none">
            <a:spAutoFit/>
          </a:bodyPr>
          <a:lstStyle/>
          <a:p>
            <a:r>
              <a:rPr lang="en-US" altLang="ja-JP" sz="1400" dirty="0" smtClean="0"/>
              <a:t>Move</a:t>
            </a:r>
            <a:endParaRPr lang="ja-JP" altLang="en-US" sz="1400" dirty="0"/>
          </a:p>
        </p:txBody>
      </p:sp>
      <p:sp>
        <p:nvSpPr>
          <p:cNvPr id="102" name="正方形/長方形 101"/>
          <p:cNvSpPr/>
          <p:nvPr/>
        </p:nvSpPr>
        <p:spPr>
          <a:xfrm>
            <a:off x="3586187" y="4749931"/>
            <a:ext cx="602153" cy="307777"/>
          </a:xfrm>
          <a:prstGeom prst="rect">
            <a:avLst/>
          </a:prstGeom>
        </p:spPr>
        <p:txBody>
          <a:bodyPr wrap="none">
            <a:spAutoFit/>
          </a:bodyPr>
          <a:lstStyle/>
          <a:p>
            <a:r>
              <a:rPr lang="en-US" altLang="ja-JP" sz="1400" dirty="0" smtClean="0"/>
              <a:t>Move</a:t>
            </a:r>
            <a:endParaRPr lang="ja-JP" altLang="en-US" sz="1400" dirty="0"/>
          </a:p>
        </p:txBody>
      </p:sp>
      <p:pic>
        <p:nvPicPr>
          <p:cNvPr id="103"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328825" y="4793530"/>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円/楕円 108"/>
          <p:cNvSpPr/>
          <p:nvPr/>
        </p:nvSpPr>
        <p:spPr>
          <a:xfrm>
            <a:off x="7124239" y="491786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pic>
        <p:nvPicPr>
          <p:cNvPr id="111"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17941" y="4878117"/>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2" name="直線矢印コネクタ 111"/>
          <p:cNvCxnSpPr/>
          <p:nvPr/>
        </p:nvCxnSpPr>
        <p:spPr>
          <a:xfrm flipV="1">
            <a:off x="4777595" y="5115354"/>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6206464" y="5115354"/>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4" name="正方形/長方形 113"/>
          <p:cNvSpPr/>
          <p:nvPr/>
        </p:nvSpPr>
        <p:spPr>
          <a:xfrm>
            <a:off x="6453069" y="513546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15" name="直線矢印コネクタ 114"/>
          <p:cNvCxnSpPr>
            <a:endCxn id="116" idx="2"/>
          </p:cNvCxnSpPr>
          <p:nvPr/>
        </p:nvCxnSpPr>
        <p:spPr>
          <a:xfrm>
            <a:off x="6142186" y="5097863"/>
            <a:ext cx="1002145" cy="9137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 name="円/楕円 115"/>
          <p:cNvSpPr/>
          <p:nvPr/>
        </p:nvSpPr>
        <p:spPr>
          <a:xfrm>
            <a:off x="7144331" y="57921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7" name="正方形/長方形 116"/>
          <p:cNvSpPr/>
          <p:nvPr/>
        </p:nvSpPr>
        <p:spPr>
          <a:xfrm>
            <a:off x="6300192" y="5631697"/>
            <a:ext cx="602153" cy="307777"/>
          </a:xfrm>
          <a:prstGeom prst="rect">
            <a:avLst/>
          </a:prstGeom>
        </p:spPr>
        <p:txBody>
          <a:bodyPr wrap="none">
            <a:spAutoFit/>
          </a:bodyPr>
          <a:lstStyle/>
          <a:p>
            <a:r>
              <a:rPr lang="en-US" altLang="ja-JP" sz="1400" dirty="0" smtClean="0"/>
              <a:t>Move</a:t>
            </a:r>
            <a:endParaRPr lang="ja-JP" altLang="en-US" sz="1400" dirty="0"/>
          </a:p>
        </p:txBody>
      </p:sp>
      <p:pic>
        <p:nvPicPr>
          <p:cNvPr id="118" name="Picture 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5767552" y="4838663"/>
            <a:ext cx="474146"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38032" y="5752433"/>
            <a:ext cx="475435" cy="51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0" name="正方形/長方形 119"/>
          <p:cNvSpPr/>
          <p:nvPr/>
        </p:nvSpPr>
        <p:spPr>
          <a:xfrm>
            <a:off x="4956873" y="517861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3" name="直線矢印コネクタ 122"/>
          <p:cNvCxnSpPr>
            <a:stCxn id="50" idx="3"/>
            <a:endCxn id="51" idx="1"/>
          </p:cNvCxnSpPr>
          <p:nvPr/>
        </p:nvCxnSpPr>
        <p:spPr>
          <a:xfrm>
            <a:off x="6233168" y="4267797"/>
            <a:ext cx="875928" cy="250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 name="正方形/長方形 123"/>
          <p:cNvSpPr/>
          <p:nvPr/>
        </p:nvSpPr>
        <p:spPr>
          <a:xfrm>
            <a:off x="6473788" y="433079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7" name="直線矢印コネクタ 126"/>
          <p:cNvCxnSpPr/>
          <p:nvPr/>
        </p:nvCxnSpPr>
        <p:spPr>
          <a:xfrm>
            <a:off x="7593547" y="428557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正方形/長方形 127"/>
          <p:cNvSpPr/>
          <p:nvPr/>
        </p:nvSpPr>
        <p:spPr>
          <a:xfrm>
            <a:off x="7712610" y="429280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9" name="直線矢印コネクタ 128"/>
          <p:cNvCxnSpPr>
            <a:stCxn id="49" idx="3"/>
            <a:endCxn id="52" idx="1"/>
          </p:cNvCxnSpPr>
          <p:nvPr/>
        </p:nvCxnSpPr>
        <p:spPr>
          <a:xfrm>
            <a:off x="6206778" y="3447949"/>
            <a:ext cx="902318" cy="98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0" name="正方形/長方形 129"/>
          <p:cNvSpPr/>
          <p:nvPr/>
        </p:nvSpPr>
        <p:spPr>
          <a:xfrm>
            <a:off x="6427630" y="344782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07" name="直線矢印コネクタ 106"/>
          <p:cNvCxnSpPr/>
          <p:nvPr/>
        </p:nvCxnSpPr>
        <p:spPr>
          <a:xfrm flipV="1">
            <a:off x="6167048" y="1617118"/>
            <a:ext cx="899845" cy="62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6278080" y="1639884"/>
            <a:ext cx="602153" cy="307777"/>
          </a:xfrm>
          <a:prstGeom prst="rect">
            <a:avLst/>
          </a:prstGeom>
        </p:spPr>
        <p:txBody>
          <a:bodyPr wrap="none">
            <a:spAutoFit/>
          </a:bodyPr>
          <a:lstStyle/>
          <a:p>
            <a:r>
              <a:rPr lang="en-US" altLang="ja-JP" sz="1400" dirty="0" smtClean="0"/>
              <a:t>Move</a:t>
            </a:r>
            <a:endParaRPr lang="ja-JP" altLang="en-US" sz="1400" dirty="0"/>
          </a:p>
        </p:txBody>
      </p:sp>
      <p:sp>
        <p:nvSpPr>
          <p:cNvPr id="35" name="フリーフォーム 34"/>
          <p:cNvSpPr/>
          <p:nvPr/>
        </p:nvSpPr>
        <p:spPr>
          <a:xfrm>
            <a:off x="8353016" y="3943701"/>
            <a:ext cx="768545" cy="757893"/>
          </a:xfrm>
          <a:custGeom>
            <a:avLst/>
            <a:gdLst>
              <a:gd name="connsiteX0" fmla="*/ 521713 w 768545"/>
              <a:gd name="connsiteY0" fmla="*/ 723666 h 757893"/>
              <a:gd name="connsiteX1" fmla="*/ 280491 w 768545"/>
              <a:gd name="connsiteY1" fmla="*/ 723666 h 757893"/>
              <a:gd name="connsiteX2" fmla="*/ 263661 w 768545"/>
              <a:gd name="connsiteY2" fmla="*/ 718056 h 757893"/>
              <a:gd name="connsiteX3" fmla="*/ 213173 w 768545"/>
              <a:gd name="connsiteY3" fmla="*/ 706836 h 757893"/>
              <a:gd name="connsiteX4" fmla="*/ 162685 w 768545"/>
              <a:gd name="connsiteY4" fmla="*/ 684397 h 757893"/>
              <a:gd name="connsiteX5" fmla="*/ 145855 w 768545"/>
              <a:gd name="connsiteY5" fmla="*/ 673178 h 757893"/>
              <a:gd name="connsiteX6" fmla="*/ 129026 w 768545"/>
              <a:gd name="connsiteY6" fmla="*/ 667568 h 757893"/>
              <a:gd name="connsiteX7" fmla="*/ 106586 w 768545"/>
              <a:gd name="connsiteY7" fmla="*/ 645128 h 757893"/>
              <a:gd name="connsiteX8" fmla="*/ 89757 w 768545"/>
              <a:gd name="connsiteY8" fmla="*/ 633909 h 757893"/>
              <a:gd name="connsiteX9" fmla="*/ 50488 w 768545"/>
              <a:gd name="connsiteY9" fmla="*/ 577811 h 757893"/>
              <a:gd name="connsiteX10" fmla="*/ 44878 w 768545"/>
              <a:gd name="connsiteY10" fmla="*/ 560981 h 757893"/>
              <a:gd name="connsiteX11" fmla="*/ 22439 w 768545"/>
              <a:gd name="connsiteY11" fmla="*/ 527322 h 757893"/>
              <a:gd name="connsiteX12" fmla="*/ 5610 w 768545"/>
              <a:gd name="connsiteY12" fmla="*/ 454395 h 757893"/>
              <a:gd name="connsiteX13" fmla="*/ 0 w 768545"/>
              <a:gd name="connsiteY13" fmla="*/ 437565 h 757893"/>
              <a:gd name="connsiteX14" fmla="*/ 5610 w 768545"/>
              <a:gd name="connsiteY14" fmla="*/ 246832 h 757893"/>
              <a:gd name="connsiteX15" fmla="*/ 11220 w 768545"/>
              <a:gd name="connsiteY15" fmla="*/ 224392 h 757893"/>
              <a:gd name="connsiteX16" fmla="*/ 61708 w 768545"/>
              <a:gd name="connsiteY16" fmla="*/ 140245 h 757893"/>
              <a:gd name="connsiteX17" fmla="*/ 78537 w 768545"/>
              <a:gd name="connsiteY17" fmla="*/ 123416 h 757893"/>
              <a:gd name="connsiteX18" fmla="*/ 84147 w 768545"/>
              <a:gd name="connsiteY18" fmla="*/ 106586 h 757893"/>
              <a:gd name="connsiteX19" fmla="*/ 100977 w 768545"/>
              <a:gd name="connsiteY19" fmla="*/ 84147 h 757893"/>
              <a:gd name="connsiteX20" fmla="*/ 134636 w 768545"/>
              <a:gd name="connsiteY20" fmla="*/ 56098 h 757893"/>
              <a:gd name="connsiteX21" fmla="*/ 151465 w 768545"/>
              <a:gd name="connsiteY21" fmla="*/ 50488 h 757893"/>
              <a:gd name="connsiteX22" fmla="*/ 162685 w 768545"/>
              <a:gd name="connsiteY22" fmla="*/ 33659 h 757893"/>
              <a:gd name="connsiteX23" fmla="*/ 224393 w 768545"/>
              <a:gd name="connsiteY23" fmla="*/ 16829 h 757893"/>
              <a:gd name="connsiteX24" fmla="*/ 263661 w 768545"/>
              <a:gd name="connsiteY24" fmla="*/ 5609 h 757893"/>
              <a:gd name="connsiteX25" fmla="*/ 342199 w 768545"/>
              <a:gd name="connsiteY25" fmla="*/ 0 h 757893"/>
              <a:gd name="connsiteX26" fmla="*/ 516103 w 768545"/>
              <a:gd name="connsiteY26" fmla="*/ 5609 h 757893"/>
              <a:gd name="connsiteX27" fmla="*/ 560982 w 768545"/>
              <a:gd name="connsiteY27" fmla="*/ 16829 h 757893"/>
              <a:gd name="connsiteX28" fmla="*/ 600250 w 768545"/>
              <a:gd name="connsiteY28" fmla="*/ 33659 h 757893"/>
              <a:gd name="connsiteX29" fmla="*/ 633909 w 768545"/>
              <a:gd name="connsiteY29" fmla="*/ 56098 h 757893"/>
              <a:gd name="connsiteX30" fmla="*/ 673178 w 768545"/>
              <a:gd name="connsiteY30" fmla="*/ 84147 h 757893"/>
              <a:gd name="connsiteX31" fmla="*/ 690007 w 768545"/>
              <a:gd name="connsiteY31" fmla="*/ 106586 h 757893"/>
              <a:gd name="connsiteX32" fmla="*/ 723666 w 768545"/>
              <a:gd name="connsiteY32" fmla="*/ 140245 h 757893"/>
              <a:gd name="connsiteX33" fmla="*/ 751715 w 768545"/>
              <a:gd name="connsiteY33" fmla="*/ 185124 h 757893"/>
              <a:gd name="connsiteX34" fmla="*/ 768545 w 768545"/>
              <a:gd name="connsiteY34" fmla="*/ 241222 h 757893"/>
              <a:gd name="connsiteX35" fmla="*/ 762935 w 768545"/>
              <a:gd name="connsiteY35" fmla="*/ 387077 h 757893"/>
              <a:gd name="connsiteX36" fmla="*/ 757325 w 768545"/>
              <a:gd name="connsiteY36" fmla="*/ 403906 h 757893"/>
              <a:gd name="connsiteX37" fmla="*/ 751715 w 768545"/>
              <a:gd name="connsiteY37" fmla="*/ 426346 h 757893"/>
              <a:gd name="connsiteX38" fmla="*/ 740496 w 768545"/>
              <a:gd name="connsiteY38" fmla="*/ 443175 h 757893"/>
              <a:gd name="connsiteX39" fmla="*/ 729276 w 768545"/>
              <a:gd name="connsiteY39" fmla="*/ 488054 h 757893"/>
              <a:gd name="connsiteX40" fmla="*/ 723666 w 768545"/>
              <a:gd name="connsiteY40" fmla="*/ 504883 h 757893"/>
              <a:gd name="connsiteX41" fmla="*/ 718056 w 768545"/>
              <a:gd name="connsiteY41" fmla="*/ 527322 h 757893"/>
              <a:gd name="connsiteX42" fmla="*/ 706837 w 768545"/>
              <a:gd name="connsiteY42" fmla="*/ 544152 h 757893"/>
              <a:gd name="connsiteX43" fmla="*/ 701227 w 768545"/>
              <a:gd name="connsiteY43" fmla="*/ 560981 h 757893"/>
              <a:gd name="connsiteX44" fmla="*/ 678788 w 768545"/>
              <a:gd name="connsiteY44" fmla="*/ 594640 h 757893"/>
              <a:gd name="connsiteX45" fmla="*/ 661958 w 768545"/>
              <a:gd name="connsiteY45" fmla="*/ 633909 h 757893"/>
              <a:gd name="connsiteX46" fmla="*/ 645129 w 768545"/>
              <a:gd name="connsiteY46" fmla="*/ 645128 h 757893"/>
              <a:gd name="connsiteX47" fmla="*/ 639519 w 768545"/>
              <a:gd name="connsiteY47" fmla="*/ 661958 h 757893"/>
              <a:gd name="connsiteX48" fmla="*/ 600250 w 768545"/>
              <a:gd name="connsiteY48" fmla="*/ 684397 h 757893"/>
              <a:gd name="connsiteX49" fmla="*/ 544152 w 768545"/>
              <a:gd name="connsiteY49" fmla="*/ 718056 h 757893"/>
              <a:gd name="connsiteX50" fmla="*/ 504883 w 768545"/>
              <a:gd name="connsiteY50" fmla="*/ 729276 h 757893"/>
              <a:gd name="connsiteX51" fmla="*/ 482444 w 768545"/>
              <a:gd name="connsiteY51" fmla="*/ 740495 h 757893"/>
              <a:gd name="connsiteX52" fmla="*/ 443175 w 768545"/>
              <a:gd name="connsiteY52" fmla="*/ 751715 h 757893"/>
              <a:gd name="connsiteX53" fmla="*/ 409517 w 768545"/>
              <a:gd name="connsiteY53" fmla="*/ 757325 h 757893"/>
              <a:gd name="connsiteX54" fmla="*/ 336589 w 768545"/>
              <a:gd name="connsiteY54" fmla="*/ 757325 h 75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768545" h="757893">
                <a:moveTo>
                  <a:pt x="521713" y="723666"/>
                </a:moveTo>
                <a:cubicBezTo>
                  <a:pt x="418459" y="736573"/>
                  <a:pt x="463268" y="733286"/>
                  <a:pt x="280491" y="723666"/>
                </a:cubicBezTo>
                <a:cubicBezTo>
                  <a:pt x="274586" y="723355"/>
                  <a:pt x="269398" y="719490"/>
                  <a:pt x="263661" y="718056"/>
                </a:cubicBezTo>
                <a:cubicBezTo>
                  <a:pt x="246936" y="713875"/>
                  <a:pt x="229750" y="711572"/>
                  <a:pt x="213173" y="706836"/>
                </a:cubicBezTo>
                <a:cubicBezTo>
                  <a:pt x="201145" y="703399"/>
                  <a:pt x="174378" y="691078"/>
                  <a:pt x="162685" y="684397"/>
                </a:cubicBezTo>
                <a:cubicBezTo>
                  <a:pt x="156831" y="681052"/>
                  <a:pt x="151885" y="676193"/>
                  <a:pt x="145855" y="673178"/>
                </a:cubicBezTo>
                <a:cubicBezTo>
                  <a:pt x="140566" y="670534"/>
                  <a:pt x="134636" y="669438"/>
                  <a:pt x="129026" y="667568"/>
                </a:cubicBezTo>
                <a:cubicBezTo>
                  <a:pt x="121546" y="660088"/>
                  <a:pt x="114618" y="652012"/>
                  <a:pt x="106586" y="645128"/>
                </a:cubicBezTo>
                <a:cubicBezTo>
                  <a:pt x="101467" y="640740"/>
                  <a:pt x="94524" y="638676"/>
                  <a:pt x="89757" y="633909"/>
                </a:cubicBezTo>
                <a:cubicBezTo>
                  <a:pt x="76236" y="620388"/>
                  <a:pt x="59154" y="595143"/>
                  <a:pt x="50488" y="577811"/>
                </a:cubicBezTo>
                <a:cubicBezTo>
                  <a:pt x="47843" y="572522"/>
                  <a:pt x="47750" y="566150"/>
                  <a:pt x="44878" y="560981"/>
                </a:cubicBezTo>
                <a:cubicBezTo>
                  <a:pt x="38330" y="549194"/>
                  <a:pt x="22439" y="527322"/>
                  <a:pt x="22439" y="527322"/>
                </a:cubicBezTo>
                <a:cubicBezTo>
                  <a:pt x="15157" y="476348"/>
                  <a:pt x="21010" y="500596"/>
                  <a:pt x="5610" y="454395"/>
                </a:cubicBezTo>
                <a:lnTo>
                  <a:pt x="0" y="437565"/>
                </a:lnTo>
                <a:cubicBezTo>
                  <a:pt x="1870" y="373987"/>
                  <a:pt x="2267" y="310349"/>
                  <a:pt x="5610" y="246832"/>
                </a:cubicBezTo>
                <a:cubicBezTo>
                  <a:pt x="6015" y="239132"/>
                  <a:pt x="9102" y="231806"/>
                  <a:pt x="11220" y="224392"/>
                </a:cubicBezTo>
                <a:cubicBezTo>
                  <a:pt x="20056" y="193466"/>
                  <a:pt x="39337" y="162616"/>
                  <a:pt x="61708" y="140245"/>
                </a:cubicBezTo>
                <a:lnTo>
                  <a:pt x="78537" y="123416"/>
                </a:lnTo>
                <a:cubicBezTo>
                  <a:pt x="80407" y="117806"/>
                  <a:pt x="81213" y="111720"/>
                  <a:pt x="84147" y="106586"/>
                </a:cubicBezTo>
                <a:cubicBezTo>
                  <a:pt x="88786" y="98468"/>
                  <a:pt x="94892" y="91246"/>
                  <a:pt x="100977" y="84147"/>
                </a:cubicBezTo>
                <a:cubicBezTo>
                  <a:pt x="110285" y="73287"/>
                  <a:pt x="121648" y="62592"/>
                  <a:pt x="134636" y="56098"/>
                </a:cubicBezTo>
                <a:cubicBezTo>
                  <a:pt x="139925" y="53454"/>
                  <a:pt x="145855" y="52358"/>
                  <a:pt x="151465" y="50488"/>
                </a:cubicBezTo>
                <a:cubicBezTo>
                  <a:pt x="155205" y="44878"/>
                  <a:pt x="157199" y="37578"/>
                  <a:pt x="162685" y="33659"/>
                </a:cubicBezTo>
                <a:cubicBezTo>
                  <a:pt x="179137" y="21908"/>
                  <a:pt x="205829" y="19923"/>
                  <a:pt x="224393" y="16829"/>
                </a:cubicBezTo>
                <a:cubicBezTo>
                  <a:pt x="235030" y="13283"/>
                  <a:pt x="253095" y="6783"/>
                  <a:pt x="263661" y="5609"/>
                </a:cubicBezTo>
                <a:cubicBezTo>
                  <a:pt x="289747" y="2711"/>
                  <a:pt x="316020" y="1870"/>
                  <a:pt x="342199" y="0"/>
                </a:cubicBezTo>
                <a:cubicBezTo>
                  <a:pt x="400167" y="1870"/>
                  <a:pt x="458276" y="1161"/>
                  <a:pt x="516103" y="5609"/>
                </a:cubicBezTo>
                <a:cubicBezTo>
                  <a:pt x="531478" y="6792"/>
                  <a:pt x="560982" y="16829"/>
                  <a:pt x="560982" y="16829"/>
                </a:cubicBezTo>
                <a:cubicBezTo>
                  <a:pt x="622228" y="57662"/>
                  <a:pt x="527813" y="-2560"/>
                  <a:pt x="600250" y="33659"/>
                </a:cubicBezTo>
                <a:cubicBezTo>
                  <a:pt x="612311" y="39689"/>
                  <a:pt x="623122" y="48007"/>
                  <a:pt x="633909" y="56098"/>
                </a:cubicBezTo>
                <a:cubicBezTo>
                  <a:pt x="661742" y="76972"/>
                  <a:pt x="648569" y="67741"/>
                  <a:pt x="673178" y="84147"/>
                </a:cubicBezTo>
                <a:cubicBezTo>
                  <a:pt x="678788" y="91627"/>
                  <a:pt x="683753" y="99637"/>
                  <a:pt x="690007" y="106586"/>
                </a:cubicBezTo>
                <a:cubicBezTo>
                  <a:pt x="700621" y="118380"/>
                  <a:pt x="716570" y="126053"/>
                  <a:pt x="723666" y="140245"/>
                </a:cubicBezTo>
                <a:cubicBezTo>
                  <a:pt x="739068" y="171047"/>
                  <a:pt x="729869" y="155994"/>
                  <a:pt x="751715" y="185124"/>
                </a:cubicBezTo>
                <a:cubicBezTo>
                  <a:pt x="765373" y="226097"/>
                  <a:pt x="760067" y="207309"/>
                  <a:pt x="768545" y="241222"/>
                </a:cubicBezTo>
                <a:cubicBezTo>
                  <a:pt x="766675" y="289840"/>
                  <a:pt x="766283" y="338538"/>
                  <a:pt x="762935" y="387077"/>
                </a:cubicBezTo>
                <a:cubicBezTo>
                  <a:pt x="762528" y="392976"/>
                  <a:pt x="758950" y="398220"/>
                  <a:pt x="757325" y="403906"/>
                </a:cubicBezTo>
                <a:cubicBezTo>
                  <a:pt x="755207" y="411320"/>
                  <a:pt x="754752" y="419259"/>
                  <a:pt x="751715" y="426346"/>
                </a:cubicBezTo>
                <a:cubicBezTo>
                  <a:pt x="749059" y="432543"/>
                  <a:pt x="743511" y="437145"/>
                  <a:pt x="740496" y="443175"/>
                </a:cubicBezTo>
                <a:cubicBezTo>
                  <a:pt x="734084" y="455999"/>
                  <a:pt x="732477" y="475250"/>
                  <a:pt x="729276" y="488054"/>
                </a:cubicBezTo>
                <a:cubicBezTo>
                  <a:pt x="727842" y="493791"/>
                  <a:pt x="725291" y="499197"/>
                  <a:pt x="723666" y="504883"/>
                </a:cubicBezTo>
                <a:cubicBezTo>
                  <a:pt x="721548" y="512296"/>
                  <a:pt x="721093" y="520235"/>
                  <a:pt x="718056" y="527322"/>
                </a:cubicBezTo>
                <a:cubicBezTo>
                  <a:pt x="715400" y="533519"/>
                  <a:pt x="709852" y="538122"/>
                  <a:pt x="706837" y="544152"/>
                </a:cubicBezTo>
                <a:cubicBezTo>
                  <a:pt x="704193" y="549441"/>
                  <a:pt x="704099" y="555812"/>
                  <a:pt x="701227" y="560981"/>
                </a:cubicBezTo>
                <a:cubicBezTo>
                  <a:pt x="694678" y="572768"/>
                  <a:pt x="678788" y="594640"/>
                  <a:pt x="678788" y="594640"/>
                </a:cubicBezTo>
                <a:cubicBezTo>
                  <a:pt x="674496" y="611806"/>
                  <a:pt x="674872" y="620995"/>
                  <a:pt x="661958" y="633909"/>
                </a:cubicBezTo>
                <a:cubicBezTo>
                  <a:pt x="657191" y="638676"/>
                  <a:pt x="650739" y="641388"/>
                  <a:pt x="645129" y="645128"/>
                </a:cubicBezTo>
                <a:cubicBezTo>
                  <a:pt x="643259" y="650738"/>
                  <a:pt x="643305" y="657415"/>
                  <a:pt x="639519" y="661958"/>
                </a:cubicBezTo>
                <a:cubicBezTo>
                  <a:pt x="626457" y="677632"/>
                  <a:pt x="617027" y="678805"/>
                  <a:pt x="600250" y="684397"/>
                </a:cubicBezTo>
                <a:cubicBezTo>
                  <a:pt x="583477" y="695579"/>
                  <a:pt x="563864" y="710664"/>
                  <a:pt x="544152" y="718056"/>
                </a:cubicBezTo>
                <a:cubicBezTo>
                  <a:pt x="506178" y="732297"/>
                  <a:pt x="536543" y="715708"/>
                  <a:pt x="504883" y="729276"/>
                </a:cubicBezTo>
                <a:cubicBezTo>
                  <a:pt x="497197" y="732570"/>
                  <a:pt x="490130" y="737201"/>
                  <a:pt x="482444" y="740495"/>
                </a:cubicBezTo>
                <a:cubicBezTo>
                  <a:pt x="473085" y="744506"/>
                  <a:pt x="452074" y="749935"/>
                  <a:pt x="443175" y="751715"/>
                </a:cubicBezTo>
                <a:cubicBezTo>
                  <a:pt x="432022" y="753946"/>
                  <a:pt x="420875" y="756727"/>
                  <a:pt x="409517" y="757325"/>
                </a:cubicBezTo>
                <a:cubicBezTo>
                  <a:pt x="385241" y="758603"/>
                  <a:pt x="360898" y="757325"/>
                  <a:pt x="336589" y="75732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矢印コネクタ 134"/>
          <p:cNvCxnSpPr/>
          <p:nvPr/>
        </p:nvCxnSpPr>
        <p:spPr>
          <a:xfrm>
            <a:off x="8948509" y="2523430"/>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 name="正方形/長方形 135"/>
          <p:cNvSpPr/>
          <p:nvPr/>
        </p:nvSpPr>
        <p:spPr>
          <a:xfrm>
            <a:off x="9075809" y="252758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7" name="直線矢印コネクタ 136"/>
          <p:cNvCxnSpPr/>
          <p:nvPr/>
        </p:nvCxnSpPr>
        <p:spPr>
          <a:xfrm>
            <a:off x="8892480" y="169042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 name="正方形/長方形 137"/>
          <p:cNvSpPr/>
          <p:nvPr/>
        </p:nvSpPr>
        <p:spPr>
          <a:xfrm>
            <a:off x="9100909" y="169458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9" name="直線矢印コネクタ 138"/>
          <p:cNvCxnSpPr/>
          <p:nvPr/>
        </p:nvCxnSpPr>
        <p:spPr>
          <a:xfrm>
            <a:off x="8898639" y="1822889"/>
            <a:ext cx="1010905" cy="3099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 name="正方形/長方形 139"/>
          <p:cNvSpPr/>
          <p:nvPr/>
        </p:nvSpPr>
        <p:spPr>
          <a:xfrm>
            <a:off x="9113216" y="186396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41" name="直線矢印コネクタ 140"/>
          <p:cNvCxnSpPr/>
          <p:nvPr/>
        </p:nvCxnSpPr>
        <p:spPr>
          <a:xfrm flipV="1">
            <a:off x="8898639" y="1446420"/>
            <a:ext cx="1085681" cy="661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 name="正方形/長方形 141"/>
          <p:cNvSpPr/>
          <p:nvPr/>
        </p:nvSpPr>
        <p:spPr>
          <a:xfrm>
            <a:off x="9130376" y="470625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43" name="直線矢印コネクタ 142"/>
          <p:cNvCxnSpPr/>
          <p:nvPr/>
        </p:nvCxnSpPr>
        <p:spPr>
          <a:xfrm>
            <a:off x="7575678" y="5153034"/>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4" name="正方形/長方形 143"/>
          <p:cNvSpPr/>
          <p:nvPr/>
        </p:nvSpPr>
        <p:spPr>
          <a:xfrm>
            <a:off x="7702978" y="5157192"/>
            <a:ext cx="602153" cy="307777"/>
          </a:xfrm>
          <a:prstGeom prst="rect">
            <a:avLst/>
          </a:prstGeom>
        </p:spPr>
        <p:txBody>
          <a:bodyPr wrap="none">
            <a:spAutoFit/>
          </a:bodyPr>
          <a:lstStyle/>
          <a:p>
            <a:r>
              <a:rPr lang="en-US" altLang="ja-JP" sz="1400" dirty="0" smtClean="0"/>
              <a:t>Move</a:t>
            </a:r>
            <a:endParaRPr lang="ja-JP" altLang="en-US" sz="1400" dirty="0"/>
          </a:p>
        </p:txBody>
      </p:sp>
      <p:sp>
        <p:nvSpPr>
          <p:cNvPr id="145" name="正方形/長方形 144"/>
          <p:cNvSpPr/>
          <p:nvPr/>
        </p:nvSpPr>
        <p:spPr>
          <a:xfrm>
            <a:off x="8556922" y="5013176"/>
            <a:ext cx="767606" cy="338554"/>
          </a:xfrm>
          <a:prstGeom prst="rect">
            <a:avLst/>
          </a:prstGeom>
          <a:solidFill>
            <a:schemeClr val="bg1"/>
          </a:solidFill>
        </p:spPr>
        <p:txBody>
          <a:bodyPr wrap="square">
            <a:spAutoFit/>
          </a:bodyPr>
          <a:lstStyle/>
          <a:p>
            <a:r>
              <a:rPr lang="ja-JP" altLang="en-US" sz="1600" dirty="0" smtClean="0"/>
              <a:t>・・・</a:t>
            </a:r>
            <a:endParaRPr lang="ja-JP" altLang="en-US" sz="1600" dirty="0"/>
          </a:p>
        </p:txBody>
      </p:sp>
      <p:cxnSp>
        <p:nvCxnSpPr>
          <p:cNvPr id="146" name="直線矢印コネクタ 145"/>
          <p:cNvCxnSpPr/>
          <p:nvPr/>
        </p:nvCxnSpPr>
        <p:spPr>
          <a:xfrm>
            <a:off x="7600778" y="6023840"/>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 name="正方形/長方形 146"/>
          <p:cNvSpPr/>
          <p:nvPr/>
        </p:nvSpPr>
        <p:spPr>
          <a:xfrm>
            <a:off x="8582022" y="5883982"/>
            <a:ext cx="767606" cy="338554"/>
          </a:xfrm>
          <a:prstGeom prst="rect">
            <a:avLst/>
          </a:prstGeom>
          <a:solidFill>
            <a:schemeClr val="bg1"/>
          </a:solidFill>
        </p:spPr>
        <p:txBody>
          <a:bodyPr wrap="square">
            <a:spAutoFit/>
          </a:bodyPr>
          <a:lstStyle/>
          <a:p>
            <a:r>
              <a:rPr lang="ja-JP" altLang="en-US" sz="1600" dirty="0" smtClean="0"/>
              <a:t>・・・</a:t>
            </a:r>
            <a:endParaRPr lang="ja-JP" altLang="en-US" sz="1600" dirty="0"/>
          </a:p>
        </p:txBody>
      </p:sp>
      <p:sp>
        <p:nvSpPr>
          <p:cNvPr id="149" name="正方形/長方形 148"/>
          <p:cNvSpPr/>
          <p:nvPr/>
        </p:nvSpPr>
        <p:spPr>
          <a:xfrm>
            <a:off x="7728078" y="6027998"/>
            <a:ext cx="602153" cy="307777"/>
          </a:xfrm>
          <a:prstGeom prst="rect">
            <a:avLst/>
          </a:prstGeom>
        </p:spPr>
        <p:txBody>
          <a:bodyPr wrap="none">
            <a:spAutoFit/>
          </a:bodyPr>
          <a:lstStyle/>
          <a:p>
            <a:r>
              <a:rPr lang="en-US" altLang="ja-JP" sz="1400" dirty="0" smtClean="0"/>
              <a:t>Move</a:t>
            </a:r>
            <a:endParaRPr lang="ja-JP" altLang="en-US" sz="1400" dirty="0"/>
          </a:p>
        </p:txBody>
      </p:sp>
      <p:sp>
        <p:nvSpPr>
          <p:cNvPr id="150" name="正方形/長方形 149"/>
          <p:cNvSpPr/>
          <p:nvPr/>
        </p:nvSpPr>
        <p:spPr>
          <a:xfrm>
            <a:off x="5003712" y="3212976"/>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sp>
        <p:nvSpPr>
          <p:cNvPr id="151" name="正方形/長方形 150"/>
          <p:cNvSpPr/>
          <p:nvPr/>
        </p:nvSpPr>
        <p:spPr>
          <a:xfrm rot="2095718">
            <a:off x="4967516" y="3782314"/>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cxnSp>
        <p:nvCxnSpPr>
          <p:cNvPr id="152" name="直線矢印コネクタ 151"/>
          <p:cNvCxnSpPr>
            <a:stCxn id="52" idx="3"/>
          </p:cNvCxnSpPr>
          <p:nvPr/>
        </p:nvCxnSpPr>
        <p:spPr>
          <a:xfrm>
            <a:off x="7583242" y="3457832"/>
            <a:ext cx="918833" cy="333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7744845" y="3337247"/>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pic>
        <p:nvPicPr>
          <p:cNvPr id="4100" name="Picture 4"/>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8475399" y="3239880"/>
            <a:ext cx="469927" cy="50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4" name="フリーフォーム 153"/>
          <p:cNvSpPr/>
          <p:nvPr/>
        </p:nvSpPr>
        <p:spPr>
          <a:xfrm>
            <a:off x="8326205" y="3119837"/>
            <a:ext cx="768545" cy="757893"/>
          </a:xfrm>
          <a:custGeom>
            <a:avLst/>
            <a:gdLst>
              <a:gd name="connsiteX0" fmla="*/ 521713 w 768545"/>
              <a:gd name="connsiteY0" fmla="*/ 723666 h 757893"/>
              <a:gd name="connsiteX1" fmla="*/ 280491 w 768545"/>
              <a:gd name="connsiteY1" fmla="*/ 723666 h 757893"/>
              <a:gd name="connsiteX2" fmla="*/ 263661 w 768545"/>
              <a:gd name="connsiteY2" fmla="*/ 718056 h 757893"/>
              <a:gd name="connsiteX3" fmla="*/ 213173 w 768545"/>
              <a:gd name="connsiteY3" fmla="*/ 706836 h 757893"/>
              <a:gd name="connsiteX4" fmla="*/ 162685 w 768545"/>
              <a:gd name="connsiteY4" fmla="*/ 684397 h 757893"/>
              <a:gd name="connsiteX5" fmla="*/ 145855 w 768545"/>
              <a:gd name="connsiteY5" fmla="*/ 673178 h 757893"/>
              <a:gd name="connsiteX6" fmla="*/ 129026 w 768545"/>
              <a:gd name="connsiteY6" fmla="*/ 667568 h 757893"/>
              <a:gd name="connsiteX7" fmla="*/ 106586 w 768545"/>
              <a:gd name="connsiteY7" fmla="*/ 645128 h 757893"/>
              <a:gd name="connsiteX8" fmla="*/ 89757 w 768545"/>
              <a:gd name="connsiteY8" fmla="*/ 633909 h 757893"/>
              <a:gd name="connsiteX9" fmla="*/ 50488 w 768545"/>
              <a:gd name="connsiteY9" fmla="*/ 577811 h 757893"/>
              <a:gd name="connsiteX10" fmla="*/ 44878 w 768545"/>
              <a:gd name="connsiteY10" fmla="*/ 560981 h 757893"/>
              <a:gd name="connsiteX11" fmla="*/ 22439 w 768545"/>
              <a:gd name="connsiteY11" fmla="*/ 527322 h 757893"/>
              <a:gd name="connsiteX12" fmla="*/ 5610 w 768545"/>
              <a:gd name="connsiteY12" fmla="*/ 454395 h 757893"/>
              <a:gd name="connsiteX13" fmla="*/ 0 w 768545"/>
              <a:gd name="connsiteY13" fmla="*/ 437565 h 757893"/>
              <a:gd name="connsiteX14" fmla="*/ 5610 w 768545"/>
              <a:gd name="connsiteY14" fmla="*/ 246832 h 757893"/>
              <a:gd name="connsiteX15" fmla="*/ 11220 w 768545"/>
              <a:gd name="connsiteY15" fmla="*/ 224392 h 757893"/>
              <a:gd name="connsiteX16" fmla="*/ 61708 w 768545"/>
              <a:gd name="connsiteY16" fmla="*/ 140245 h 757893"/>
              <a:gd name="connsiteX17" fmla="*/ 78537 w 768545"/>
              <a:gd name="connsiteY17" fmla="*/ 123416 h 757893"/>
              <a:gd name="connsiteX18" fmla="*/ 84147 w 768545"/>
              <a:gd name="connsiteY18" fmla="*/ 106586 h 757893"/>
              <a:gd name="connsiteX19" fmla="*/ 100977 w 768545"/>
              <a:gd name="connsiteY19" fmla="*/ 84147 h 757893"/>
              <a:gd name="connsiteX20" fmla="*/ 134636 w 768545"/>
              <a:gd name="connsiteY20" fmla="*/ 56098 h 757893"/>
              <a:gd name="connsiteX21" fmla="*/ 151465 w 768545"/>
              <a:gd name="connsiteY21" fmla="*/ 50488 h 757893"/>
              <a:gd name="connsiteX22" fmla="*/ 162685 w 768545"/>
              <a:gd name="connsiteY22" fmla="*/ 33659 h 757893"/>
              <a:gd name="connsiteX23" fmla="*/ 224393 w 768545"/>
              <a:gd name="connsiteY23" fmla="*/ 16829 h 757893"/>
              <a:gd name="connsiteX24" fmla="*/ 263661 w 768545"/>
              <a:gd name="connsiteY24" fmla="*/ 5609 h 757893"/>
              <a:gd name="connsiteX25" fmla="*/ 342199 w 768545"/>
              <a:gd name="connsiteY25" fmla="*/ 0 h 757893"/>
              <a:gd name="connsiteX26" fmla="*/ 516103 w 768545"/>
              <a:gd name="connsiteY26" fmla="*/ 5609 h 757893"/>
              <a:gd name="connsiteX27" fmla="*/ 560982 w 768545"/>
              <a:gd name="connsiteY27" fmla="*/ 16829 h 757893"/>
              <a:gd name="connsiteX28" fmla="*/ 600250 w 768545"/>
              <a:gd name="connsiteY28" fmla="*/ 33659 h 757893"/>
              <a:gd name="connsiteX29" fmla="*/ 633909 w 768545"/>
              <a:gd name="connsiteY29" fmla="*/ 56098 h 757893"/>
              <a:gd name="connsiteX30" fmla="*/ 673178 w 768545"/>
              <a:gd name="connsiteY30" fmla="*/ 84147 h 757893"/>
              <a:gd name="connsiteX31" fmla="*/ 690007 w 768545"/>
              <a:gd name="connsiteY31" fmla="*/ 106586 h 757893"/>
              <a:gd name="connsiteX32" fmla="*/ 723666 w 768545"/>
              <a:gd name="connsiteY32" fmla="*/ 140245 h 757893"/>
              <a:gd name="connsiteX33" fmla="*/ 751715 w 768545"/>
              <a:gd name="connsiteY33" fmla="*/ 185124 h 757893"/>
              <a:gd name="connsiteX34" fmla="*/ 768545 w 768545"/>
              <a:gd name="connsiteY34" fmla="*/ 241222 h 757893"/>
              <a:gd name="connsiteX35" fmla="*/ 762935 w 768545"/>
              <a:gd name="connsiteY35" fmla="*/ 387077 h 757893"/>
              <a:gd name="connsiteX36" fmla="*/ 757325 w 768545"/>
              <a:gd name="connsiteY36" fmla="*/ 403906 h 757893"/>
              <a:gd name="connsiteX37" fmla="*/ 751715 w 768545"/>
              <a:gd name="connsiteY37" fmla="*/ 426346 h 757893"/>
              <a:gd name="connsiteX38" fmla="*/ 740496 w 768545"/>
              <a:gd name="connsiteY38" fmla="*/ 443175 h 757893"/>
              <a:gd name="connsiteX39" fmla="*/ 729276 w 768545"/>
              <a:gd name="connsiteY39" fmla="*/ 488054 h 757893"/>
              <a:gd name="connsiteX40" fmla="*/ 723666 w 768545"/>
              <a:gd name="connsiteY40" fmla="*/ 504883 h 757893"/>
              <a:gd name="connsiteX41" fmla="*/ 718056 w 768545"/>
              <a:gd name="connsiteY41" fmla="*/ 527322 h 757893"/>
              <a:gd name="connsiteX42" fmla="*/ 706837 w 768545"/>
              <a:gd name="connsiteY42" fmla="*/ 544152 h 757893"/>
              <a:gd name="connsiteX43" fmla="*/ 701227 w 768545"/>
              <a:gd name="connsiteY43" fmla="*/ 560981 h 757893"/>
              <a:gd name="connsiteX44" fmla="*/ 678788 w 768545"/>
              <a:gd name="connsiteY44" fmla="*/ 594640 h 757893"/>
              <a:gd name="connsiteX45" fmla="*/ 661958 w 768545"/>
              <a:gd name="connsiteY45" fmla="*/ 633909 h 757893"/>
              <a:gd name="connsiteX46" fmla="*/ 645129 w 768545"/>
              <a:gd name="connsiteY46" fmla="*/ 645128 h 757893"/>
              <a:gd name="connsiteX47" fmla="*/ 639519 w 768545"/>
              <a:gd name="connsiteY47" fmla="*/ 661958 h 757893"/>
              <a:gd name="connsiteX48" fmla="*/ 600250 w 768545"/>
              <a:gd name="connsiteY48" fmla="*/ 684397 h 757893"/>
              <a:gd name="connsiteX49" fmla="*/ 544152 w 768545"/>
              <a:gd name="connsiteY49" fmla="*/ 718056 h 757893"/>
              <a:gd name="connsiteX50" fmla="*/ 504883 w 768545"/>
              <a:gd name="connsiteY50" fmla="*/ 729276 h 757893"/>
              <a:gd name="connsiteX51" fmla="*/ 482444 w 768545"/>
              <a:gd name="connsiteY51" fmla="*/ 740495 h 757893"/>
              <a:gd name="connsiteX52" fmla="*/ 443175 w 768545"/>
              <a:gd name="connsiteY52" fmla="*/ 751715 h 757893"/>
              <a:gd name="connsiteX53" fmla="*/ 409517 w 768545"/>
              <a:gd name="connsiteY53" fmla="*/ 757325 h 757893"/>
              <a:gd name="connsiteX54" fmla="*/ 336589 w 768545"/>
              <a:gd name="connsiteY54" fmla="*/ 757325 h 75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768545" h="757893">
                <a:moveTo>
                  <a:pt x="521713" y="723666"/>
                </a:moveTo>
                <a:cubicBezTo>
                  <a:pt x="418459" y="736573"/>
                  <a:pt x="463268" y="733286"/>
                  <a:pt x="280491" y="723666"/>
                </a:cubicBezTo>
                <a:cubicBezTo>
                  <a:pt x="274586" y="723355"/>
                  <a:pt x="269398" y="719490"/>
                  <a:pt x="263661" y="718056"/>
                </a:cubicBezTo>
                <a:cubicBezTo>
                  <a:pt x="246936" y="713875"/>
                  <a:pt x="229750" y="711572"/>
                  <a:pt x="213173" y="706836"/>
                </a:cubicBezTo>
                <a:cubicBezTo>
                  <a:pt x="201145" y="703399"/>
                  <a:pt x="174378" y="691078"/>
                  <a:pt x="162685" y="684397"/>
                </a:cubicBezTo>
                <a:cubicBezTo>
                  <a:pt x="156831" y="681052"/>
                  <a:pt x="151885" y="676193"/>
                  <a:pt x="145855" y="673178"/>
                </a:cubicBezTo>
                <a:cubicBezTo>
                  <a:pt x="140566" y="670534"/>
                  <a:pt x="134636" y="669438"/>
                  <a:pt x="129026" y="667568"/>
                </a:cubicBezTo>
                <a:cubicBezTo>
                  <a:pt x="121546" y="660088"/>
                  <a:pt x="114618" y="652012"/>
                  <a:pt x="106586" y="645128"/>
                </a:cubicBezTo>
                <a:cubicBezTo>
                  <a:pt x="101467" y="640740"/>
                  <a:pt x="94524" y="638676"/>
                  <a:pt x="89757" y="633909"/>
                </a:cubicBezTo>
                <a:cubicBezTo>
                  <a:pt x="76236" y="620388"/>
                  <a:pt x="59154" y="595143"/>
                  <a:pt x="50488" y="577811"/>
                </a:cubicBezTo>
                <a:cubicBezTo>
                  <a:pt x="47843" y="572522"/>
                  <a:pt x="47750" y="566150"/>
                  <a:pt x="44878" y="560981"/>
                </a:cubicBezTo>
                <a:cubicBezTo>
                  <a:pt x="38330" y="549194"/>
                  <a:pt x="22439" y="527322"/>
                  <a:pt x="22439" y="527322"/>
                </a:cubicBezTo>
                <a:cubicBezTo>
                  <a:pt x="15157" y="476348"/>
                  <a:pt x="21010" y="500596"/>
                  <a:pt x="5610" y="454395"/>
                </a:cubicBezTo>
                <a:lnTo>
                  <a:pt x="0" y="437565"/>
                </a:lnTo>
                <a:cubicBezTo>
                  <a:pt x="1870" y="373987"/>
                  <a:pt x="2267" y="310349"/>
                  <a:pt x="5610" y="246832"/>
                </a:cubicBezTo>
                <a:cubicBezTo>
                  <a:pt x="6015" y="239132"/>
                  <a:pt x="9102" y="231806"/>
                  <a:pt x="11220" y="224392"/>
                </a:cubicBezTo>
                <a:cubicBezTo>
                  <a:pt x="20056" y="193466"/>
                  <a:pt x="39337" y="162616"/>
                  <a:pt x="61708" y="140245"/>
                </a:cubicBezTo>
                <a:lnTo>
                  <a:pt x="78537" y="123416"/>
                </a:lnTo>
                <a:cubicBezTo>
                  <a:pt x="80407" y="117806"/>
                  <a:pt x="81213" y="111720"/>
                  <a:pt x="84147" y="106586"/>
                </a:cubicBezTo>
                <a:cubicBezTo>
                  <a:pt x="88786" y="98468"/>
                  <a:pt x="94892" y="91246"/>
                  <a:pt x="100977" y="84147"/>
                </a:cubicBezTo>
                <a:cubicBezTo>
                  <a:pt x="110285" y="73287"/>
                  <a:pt x="121648" y="62592"/>
                  <a:pt x="134636" y="56098"/>
                </a:cubicBezTo>
                <a:cubicBezTo>
                  <a:pt x="139925" y="53454"/>
                  <a:pt x="145855" y="52358"/>
                  <a:pt x="151465" y="50488"/>
                </a:cubicBezTo>
                <a:cubicBezTo>
                  <a:pt x="155205" y="44878"/>
                  <a:pt x="157199" y="37578"/>
                  <a:pt x="162685" y="33659"/>
                </a:cubicBezTo>
                <a:cubicBezTo>
                  <a:pt x="179137" y="21908"/>
                  <a:pt x="205829" y="19923"/>
                  <a:pt x="224393" y="16829"/>
                </a:cubicBezTo>
                <a:cubicBezTo>
                  <a:pt x="235030" y="13283"/>
                  <a:pt x="253095" y="6783"/>
                  <a:pt x="263661" y="5609"/>
                </a:cubicBezTo>
                <a:cubicBezTo>
                  <a:pt x="289747" y="2711"/>
                  <a:pt x="316020" y="1870"/>
                  <a:pt x="342199" y="0"/>
                </a:cubicBezTo>
                <a:cubicBezTo>
                  <a:pt x="400167" y="1870"/>
                  <a:pt x="458276" y="1161"/>
                  <a:pt x="516103" y="5609"/>
                </a:cubicBezTo>
                <a:cubicBezTo>
                  <a:pt x="531478" y="6792"/>
                  <a:pt x="560982" y="16829"/>
                  <a:pt x="560982" y="16829"/>
                </a:cubicBezTo>
                <a:cubicBezTo>
                  <a:pt x="622228" y="57662"/>
                  <a:pt x="527813" y="-2560"/>
                  <a:pt x="600250" y="33659"/>
                </a:cubicBezTo>
                <a:cubicBezTo>
                  <a:pt x="612311" y="39689"/>
                  <a:pt x="623122" y="48007"/>
                  <a:pt x="633909" y="56098"/>
                </a:cubicBezTo>
                <a:cubicBezTo>
                  <a:pt x="661742" y="76972"/>
                  <a:pt x="648569" y="67741"/>
                  <a:pt x="673178" y="84147"/>
                </a:cubicBezTo>
                <a:cubicBezTo>
                  <a:pt x="678788" y="91627"/>
                  <a:pt x="683753" y="99637"/>
                  <a:pt x="690007" y="106586"/>
                </a:cubicBezTo>
                <a:cubicBezTo>
                  <a:pt x="700621" y="118380"/>
                  <a:pt x="716570" y="126053"/>
                  <a:pt x="723666" y="140245"/>
                </a:cubicBezTo>
                <a:cubicBezTo>
                  <a:pt x="739068" y="171047"/>
                  <a:pt x="729869" y="155994"/>
                  <a:pt x="751715" y="185124"/>
                </a:cubicBezTo>
                <a:cubicBezTo>
                  <a:pt x="765373" y="226097"/>
                  <a:pt x="760067" y="207309"/>
                  <a:pt x="768545" y="241222"/>
                </a:cubicBezTo>
                <a:cubicBezTo>
                  <a:pt x="766675" y="289840"/>
                  <a:pt x="766283" y="338538"/>
                  <a:pt x="762935" y="387077"/>
                </a:cubicBezTo>
                <a:cubicBezTo>
                  <a:pt x="762528" y="392976"/>
                  <a:pt x="758950" y="398220"/>
                  <a:pt x="757325" y="403906"/>
                </a:cubicBezTo>
                <a:cubicBezTo>
                  <a:pt x="755207" y="411320"/>
                  <a:pt x="754752" y="419259"/>
                  <a:pt x="751715" y="426346"/>
                </a:cubicBezTo>
                <a:cubicBezTo>
                  <a:pt x="749059" y="432543"/>
                  <a:pt x="743511" y="437145"/>
                  <a:pt x="740496" y="443175"/>
                </a:cubicBezTo>
                <a:cubicBezTo>
                  <a:pt x="734084" y="455999"/>
                  <a:pt x="732477" y="475250"/>
                  <a:pt x="729276" y="488054"/>
                </a:cubicBezTo>
                <a:cubicBezTo>
                  <a:pt x="727842" y="493791"/>
                  <a:pt x="725291" y="499197"/>
                  <a:pt x="723666" y="504883"/>
                </a:cubicBezTo>
                <a:cubicBezTo>
                  <a:pt x="721548" y="512296"/>
                  <a:pt x="721093" y="520235"/>
                  <a:pt x="718056" y="527322"/>
                </a:cubicBezTo>
                <a:cubicBezTo>
                  <a:pt x="715400" y="533519"/>
                  <a:pt x="709852" y="538122"/>
                  <a:pt x="706837" y="544152"/>
                </a:cubicBezTo>
                <a:cubicBezTo>
                  <a:pt x="704193" y="549441"/>
                  <a:pt x="704099" y="555812"/>
                  <a:pt x="701227" y="560981"/>
                </a:cubicBezTo>
                <a:cubicBezTo>
                  <a:pt x="694678" y="572768"/>
                  <a:pt x="678788" y="594640"/>
                  <a:pt x="678788" y="594640"/>
                </a:cubicBezTo>
                <a:cubicBezTo>
                  <a:pt x="674496" y="611806"/>
                  <a:pt x="674872" y="620995"/>
                  <a:pt x="661958" y="633909"/>
                </a:cubicBezTo>
                <a:cubicBezTo>
                  <a:pt x="657191" y="638676"/>
                  <a:pt x="650739" y="641388"/>
                  <a:pt x="645129" y="645128"/>
                </a:cubicBezTo>
                <a:cubicBezTo>
                  <a:pt x="643259" y="650738"/>
                  <a:pt x="643305" y="657415"/>
                  <a:pt x="639519" y="661958"/>
                </a:cubicBezTo>
                <a:cubicBezTo>
                  <a:pt x="626457" y="677632"/>
                  <a:pt x="617027" y="678805"/>
                  <a:pt x="600250" y="684397"/>
                </a:cubicBezTo>
                <a:cubicBezTo>
                  <a:pt x="583477" y="695579"/>
                  <a:pt x="563864" y="710664"/>
                  <a:pt x="544152" y="718056"/>
                </a:cubicBezTo>
                <a:cubicBezTo>
                  <a:pt x="506178" y="732297"/>
                  <a:pt x="536543" y="715708"/>
                  <a:pt x="504883" y="729276"/>
                </a:cubicBezTo>
                <a:cubicBezTo>
                  <a:pt x="497197" y="732570"/>
                  <a:pt x="490130" y="737201"/>
                  <a:pt x="482444" y="740495"/>
                </a:cubicBezTo>
                <a:cubicBezTo>
                  <a:pt x="473085" y="744506"/>
                  <a:pt x="452074" y="749935"/>
                  <a:pt x="443175" y="751715"/>
                </a:cubicBezTo>
                <a:cubicBezTo>
                  <a:pt x="432022" y="753946"/>
                  <a:pt x="420875" y="756727"/>
                  <a:pt x="409517" y="757325"/>
                </a:cubicBezTo>
                <a:cubicBezTo>
                  <a:pt x="385241" y="758603"/>
                  <a:pt x="360898" y="757325"/>
                  <a:pt x="336589" y="75732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771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a:t>
            </a:r>
            <a:r>
              <a:rPr kumimoji="1" lang="ja-JP" altLang="en-US" dirty="0" smtClean="0"/>
              <a:t>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総当たり探索</a:t>
            </a:r>
            <a:endParaRPr kumimoji="1" lang="en-US" altLang="ja-JP" dirty="0" smtClean="0"/>
          </a:p>
          <a:p>
            <a:pPr lvl="1"/>
            <a:r>
              <a:rPr lang="ja-JP" altLang="en-US" dirty="0"/>
              <a:t>幅優先探索</a:t>
            </a:r>
            <a:endParaRPr lang="en-US" altLang="ja-JP" dirty="0"/>
          </a:p>
          <a:p>
            <a:pPr lvl="1"/>
            <a:r>
              <a:rPr kumimoji="1" lang="ja-JP" altLang="en-US" dirty="0" smtClean="0"/>
              <a:t>深さ優先探索</a:t>
            </a:r>
            <a:endParaRPr kumimoji="1" lang="en-US" altLang="ja-JP" dirty="0" smtClean="0"/>
          </a:p>
          <a:p>
            <a:endParaRPr lang="en-US" altLang="ja-JP" dirty="0" smtClean="0"/>
          </a:p>
          <a:p>
            <a:r>
              <a:rPr kumimoji="1" lang="ja-JP" altLang="en-US" dirty="0" smtClean="0"/>
              <a:t>計画的探索</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7</a:t>
            </a:fld>
            <a:endParaRPr kumimoji="1" lang="ja-JP" altLang="en-US"/>
          </a:p>
        </p:txBody>
      </p:sp>
    </p:spTree>
    <p:extLst>
      <p:ext uri="{BB962C8B-B14F-4D97-AF65-F5344CB8AC3E}">
        <p14:creationId xmlns:p14="http://schemas.microsoft.com/office/powerpoint/2010/main" val="189089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円/楕円 109"/>
          <p:cNvSpPr/>
          <p:nvPr/>
        </p:nvSpPr>
        <p:spPr>
          <a:xfrm>
            <a:off x="8485036" y="231399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22" name="直線矢印コネクタ 121"/>
          <p:cNvCxnSpPr/>
          <p:nvPr/>
        </p:nvCxnSpPr>
        <p:spPr>
          <a:xfrm>
            <a:off x="7567261" y="2511483"/>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7813866" y="2531593"/>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6" name="直線矢印コネクタ 125"/>
          <p:cNvCxnSpPr/>
          <p:nvPr/>
        </p:nvCxnSpPr>
        <p:spPr>
          <a:xfrm flipV="1">
            <a:off x="7544547" y="1682372"/>
            <a:ext cx="905255" cy="7601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正方形/長方形 131"/>
          <p:cNvSpPr/>
          <p:nvPr/>
        </p:nvSpPr>
        <p:spPr>
          <a:xfrm>
            <a:off x="7596336" y="177281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92" name="直線矢印コネクタ 91"/>
          <p:cNvCxnSpPr/>
          <p:nvPr/>
        </p:nvCxnSpPr>
        <p:spPr>
          <a:xfrm>
            <a:off x="6189160" y="2542322"/>
            <a:ext cx="886781" cy="1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6300192" y="2558838"/>
            <a:ext cx="602153" cy="307777"/>
          </a:xfrm>
          <a:prstGeom prst="rect">
            <a:avLst/>
          </a:prstGeom>
        </p:spPr>
        <p:txBody>
          <a:bodyPr wrap="none">
            <a:spAutoFit/>
          </a:bodyPr>
          <a:lstStyle/>
          <a:p>
            <a:r>
              <a:rPr lang="en-US" altLang="ja-JP" sz="1400" dirty="0" smtClean="0"/>
              <a:t>Move</a:t>
            </a:r>
            <a:endParaRPr lang="ja-JP" altLang="en-US" sz="1400" dirty="0"/>
          </a:p>
        </p:txBody>
      </p:sp>
      <p:sp>
        <p:nvSpPr>
          <p:cNvPr id="2" name="タイトル 1"/>
          <p:cNvSpPr>
            <a:spLocks noGrp="1"/>
          </p:cNvSpPr>
          <p:nvPr>
            <p:ph type="title"/>
          </p:nvPr>
        </p:nvSpPr>
        <p:spPr/>
        <p:txBody>
          <a:bodyPr/>
          <a:lstStyle/>
          <a:p>
            <a:r>
              <a:rPr lang="ja-JP" altLang="en-US" dirty="0"/>
              <a:t>幅優先探索</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8</a:t>
            </a:fld>
            <a:endParaRPr kumimoji="1" lang="ja-JP" altLang="en-US"/>
          </a:p>
        </p:txBody>
      </p:sp>
      <p:cxnSp>
        <p:nvCxnSpPr>
          <p:cNvPr id="71" name="直線矢印コネクタ 70"/>
          <p:cNvCxnSpPr>
            <a:endCxn id="70" idx="2"/>
          </p:cNvCxnSpPr>
          <p:nvPr/>
        </p:nvCxnSpPr>
        <p:spPr>
          <a:xfrm flipV="1">
            <a:off x="3219294" y="2522212"/>
            <a:ext cx="1142858" cy="446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5" idx="2"/>
          </p:cNvCxnSpPr>
          <p:nvPr/>
        </p:nvCxnSpPr>
        <p:spPr>
          <a:xfrm>
            <a:off x="3290317" y="5275337"/>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flipV="1">
            <a:off x="3392286" y="3396528"/>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3392286" y="4416488"/>
            <a:ext cx="942837" cy="6362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a:off x="1866431" y="4267797"/>
            <a:ext cx="1141653" cy="9729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 name="円/楕円 4"/>
          <p:cNvSpPr/>
          <p:nvPr/>
        </p:nvSpPr>
        <p:spPr>
          <a:xfrm>
            <a:off x="200489" y="315686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7" name="直線矢印コネクタ 6"/>
          <p:cNvCxnSpPr>
            <a:stCxn id="5" idx="7"/>
            <a:endCxn id="11" idx="2"/>
          </p:cNvCxnSpPr>
          <p:nvPr/>
        </p:nvCxnSpPr>
        <p:spPr>
          <a:xfrm flipV="1">
            <a:off x="575124" y="2574168"/>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円/楕円 10"/>
          <p:cNvSpPr/>
          <p:nvPr/>
        </p:nvSpPr>
        <p:spPr>
          <a:xfrm>
            <a:off x="1629358" y="23547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円/楕円 12"/>
          <p:cNvSpPr/>
          <p:nvPr/>
        </p:nvSpPr>
        <p:spPr>
          <a:xfrm>
            <a:off x="1629358" y="315206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5" name="直線矢印コネクタ 14"/>
          <p:cNvCxnSpPr>
            <a:stCxn id="5" idx="6"/>
            <a:endCxn id="13" idx="2"/>
          </p:cNvCxnSpPr>
          <p:nvPr/>
        </p:nvCxnSpPr>
        <p:spPr>
          <a:xfrm flipV="1">
            <a:off x="639401" y="3371518"/>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941243" y="3391628"/>
            <a:ext cx="602153" cy="307777"/>
          </a:xfrm>
          <a:prstGeom prst="rect">
            <a:avLst/>
          </a:prstGeom>
        </p:spPr>
        <p:txBody>
          <a:bodyPr wrap="none">
            <a:spAutoFit/>
          </a:bodyPr>
          <a:lstStyle/>
          <a:p>
            <a:r>
              <a:rPr lang="en-US" altLang="ja-JP" sz="1400" dirty="0" smtClean="0"/>
              <a:t>Move</a:t>
            </a:r>
            <a:endParaRPr lang="ja-JP" altLang="en-US" sz="1400" dirty="0"/>
          </a:p>
        </p:txBody>
      </p:sp>
      <p:sp>
        <p:nvSpPr>
          <p:cNvPr id="17" name="正方形/長方形 16"/>
          <p:cNvSpPr/>
          <p:nvPr/>
        </p:nvSpPr>
        <p:spPr>
          <a:xfrm>
            <a:off x="941243" y="289376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3" idx="6"/>
            <a:endCxn id="20" idx="2"/>
          </p:cNvCxnSpPr>
          <p:nvPr/>
        </p:nvCxnSpPr>
        <p:spPr>
          <a:xfrm>
            <a:off x="2068270" y="337151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2999838" y="3157438"/>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1" name="正方形/長方形 20"/>
          <p:cNvSpPr/>
          <p:nvPr/>
        </p:nvSpPr>
        <p:spPr>
          <a:xfrm>
            <a:off x="2314875" y="339162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3" name="直線矢印コネクタ 22"/>
          <p:cNvCxnSpPr>
            <a:stCxn id="13" idx="5"/>
            <a:endCxn id="24" idx="2"/>
          </p:cNvCxnSpPr>
          <p:nvPr/>
        </p:nvCxnSpPr>
        <p:spPr>
          <a:xfrm>
            <a:off x="2003993" y="3526697"/>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3006137" y="404834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5" name="正方形/長方形 24"/>
          <p:cNvSpPr/>
          <p:nvPr/>
        </p:nvSpPr>
        <p:spPr>
          <a:xfrm>
            <a:off x="2136180" y="38547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7" name="直線矢印コネクタ 26"/>
          <p:cNvCxnSpPr>
            <a:stCxn id="5" idx="5"/>
            <a:endCxn id="28" idx="2"/>
          </p:cNvCxnSpPr>
          <p:nvPr/>
        </p:nvCxnSpPr>
        <p:spPr>
          <a:xfrm>
            <a:off x="575124" y="3531501"/>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1629358" y="404834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9" name="正方形/長方形 28"/>
          <p:cNvSpPr/>
          <p:nvPr/>
        </p:nvSpPr>
        <p:spPr>
          <a:xfrm>
            <a:off x="801164" y="396499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32" name="直線矢印コネクタ 31"/>
          <p:cNvCxnSpPr>
            <a:endCxn id="33" idx="2"/>
          </p:cNvCxnSpPr>
          <p:nvPr/>
        </p:nvCxnSpPr>
        <p:spPr>
          <a:xfrm>
            <a:off x="2074568" y="2566876"/>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3006137" y="2352795"/>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2" name="正方形/長方形 41"/>
          <p:cNvSpPr/>
          <p:nvPr/>
        </p:nvSpPr>
        <p:spPr>
          <a:xfrm>
            <a:off x="2195736" y="2564904"/>
            <a:ext cx="602153" cy="307777"/>
          </a:xfrm>
          <a:prstGeom prst="rect">
            <a:avLst/>
          </a:prstGeom>
        </p:spPr>
        <p:txBody>
          <a:bodyPr wrap="none">
            <a:spAutoFit/>
          </a:bodyPr>
          <a:lstStyle/>
          <a:p>
            <a:r>
              <a:rPr lang="en-US" altLang="ja-JP" sz="1400" dirty="0" smtClean="0"/>
              <a:t>Move</a:t>
            </a:r>
            <a:endParaRPr lang="ja-JP" altLang="en-US" sz="1400" dirty="0"/>
          </a:p>
        </p:txBody>
      </p:sp>
      <p:sp>
        <p:nvSpPr>
          <p:cNvPr id="55" name="正方形/長方形 54"/>
          <p:cNvSpPr/>
          <p:nvPr/>
        </p:nvSpPr>
        <p:spPr>
          <a:xfrm>
            <a:off x="2074568" y="4754281"/>
            <a:ext cx="602153" cy="307777"/>
          </a:xfrm>
          <a:prstGeom prst="rect">
            <a:avLst/>
          </a:prstGeom>
        </p:spPr>
        <p:txBody>
          <a:bodyPr wrap="none">
            <a:spAutoFit/>
          </a:bodyPr>
          <a:lstStyle/>
          <a:p>
            <a:r>
              <a:rPr lang="en-US" altLang="ja-JP" sz="1400" dirty="0" smtClean="0"/>
              <a:t>Move</a:t>
            </a:r>
            <a:endParaRPr lang="ja-JP" altLang="en-US" sz="1400" dirty="0"/>
          </a:p>
        </p:txBody>
      </p:sp>
      <p:sp>
        <p:nvSpPr>
          <p:cNvPr id="70" name="円/楕円 69"/>
          <p:cNvSpPr/>
          <p:nvPr/>
        </p:nvSpPr>
        <p:spPr>
          <a:xfrm>
            <a:off x="4362152" y="230275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3" name="正方形/長方形 72"/>
          <p:cNvSpPr/>
          <p:nvPr/>
        </p:nvSpPr>
        <p:spPr>
          <a:xfrm>
            <a:off x="3671636" y="2542321"/>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74" name="直線矢印コネクタ 73"/>
          <p:cNvCxnSpPr>
            <a:stCxn id="70" idx="6"/>
            <a:endCxn id="75" idx="2"/>
          </p:cNvCxnSpPr>
          <p:nvPr/>
        </p:nvCxnSpPr>
        <p:spPr>
          <a:xfrm>
            <a:off x="4801064" y="2522212"/>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5" name="円/楕円 74"/>
          <p:cNvSpPr/>
          <p:nvPr/>
        </p:nvSpPr>
        <p:spPr>
          <a:xfrm>
            <a:off x="5732632" y="230813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6" name="正方形/長方形 75"/>
          <p:cNvSpPr/>
          <p:nvPr/>
        </p:nvSpPr>
        <p:spPr>
          <a:xfrm>
            <a:off x="4932040" y="254232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77" name="直線矢印コネクタ 76"/>
          <p:cNvCxnSpPr/>
          <p:nvPr/>
        </p:nvCxnSpPr>
        <p:spPr>
          <a:xfrm flipV="1">
            <a:off x="4564007" y="1607452"/>
            <a:ext cx="1122608" cy="8351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5076191" y="202500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83" name="直線矢印コネクタ 82"/>
          <p:cNvCxnSpPr/>
          <p:nvPr/>
        </p:nvCxnSpPr>
        <p:spPr>
          <a:xfrm>
            <a:off x="4777595" y="6053916"/>
            <a:ext cx="9877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5" name="円/楕円 84"/>
          <p:cNvSpPr/>
          <p:nvPr/>
        </p:nvSpPr>
        <p:spPr>
          <a:xfrm>
            <a:off x="4344551" y="57921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6" name="正方形/長方形 85"/>
          <p:cNvSpPr/>
          <p:nvPr/>
        </p:nvSpPr>
        <p:spPr>
          <a:xfrm>
            <a:off x="3516357" y="5654654"/>
            <a:ext cx="602153" cy="307777"/>
          </a:xfrm>
          <a:prstGeom prst="rect">
            <a:avLst/>
          </a:prstGeom>
        </p:spPr>
        <p:txBody>
          <a:bodyPr wrap="none">
            <a:spAutoFit/>
          </a:bodyPr>
          <a:lstStyle/>
          <a:p>
            <a:r>
              <a:rPr lang="en-US" altLang="ja-JP" sz="1400" dirty="0" smtClean="0"/>
              <a:t>Move</a:t>
            </a:r>
            <a:endParaRPr lang="ja-JP" altLang="en-US" sz="1400" dirty="0"/>
          </a:p>
        </p:txBody>
      </p:sp>
      <p:sp>
        <p:nvSpPr>
          <p:cNvPr id="89" name="正方形/長方形 88"/>
          <p:cNvSpPr/>
          <p:nvPr/>
        </p:nvSpPr>
        <p:spPr>
          <a:xfrm>
            <a:off x="5004048" y="609329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91" name="直線矢印コネクタ 90"/>
          <p:cNvCxnSpPr/>
          <p:nvPr/>
        </p:nvCxnSpPr>
        <p:spPr>
          <a:xfrm>
            <a:off x="4821155" y="339652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4756878" y="3551707"/>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正方形/長方形 99"/>
          <p:cNvSpPr/>
          <p:nvPr/>
        </p:nvSpPr>
        <p:spPr>
          <a:xfrm>
            <a:off x="3671636" y="3485550"/>
            <a:ext cx="602153" cy="307777"/>
          </a:xfrm>
          <a:prstGeom prst="rect">
            <a:avLst/>
          </a:prstGeom>
        </p:spPr>
        <p:txBody>
          <a:bodyPr wrap="none">
            <a:spAutoFit/>
          </a:bodyPr>
          <a:lstStyle/>
          <a:p>
            <a:r>
              <a:rPr lang="en-US" altLang="ja-JP" sz="1400" dirty="0" smtClean="0"/>
              <a:t>Move</a:t>
            </a:r>
            <a:endParaRPr lang="ja-JP" altLang="en-US" sz="1400" dirty="0"/>
          </a:p>
        </p:txBody>
      </p:sp>
      <p:sp>
        <p:nvSpPr>
          <p:cNvPr id="102" name="正方形/長方形 101"/>
          <p:cNvSpPr/>
          <p:nvPr/>
        </p:nvSpPr>
        <p:spPr>
          <a:xfrm>
            <a:off x="3586187" y="4749931"/>
            <a:ext cx="602153" cy="307777"/>
          </a:xfrm>
          <a:prstGeom prst="rect">
            <a:avLst/>
          </a:prstGeom>
        </p:spPr>
        <p:txBody>
          <a:bodyPr wrap="none">
            <a:spAutoFit/>
          </a:bodyPr>
          <a:lstStyle/>
          <a:p>
            <a:r>
              <a:rPr lang="en-US" altLang="ja-JP" sz="1400" dirty="0" smtClean="0"/>
              <a:t>Move</a:t>
            </a:r>
            <a:endParaRPr lang="ja-JP" altLang="en-US" sz="1400" dirty="0"/>
          </a:p>
        </p:txBody>
      </p:sp>
      <p:sp>
        <p:nvSpPr>
          <p:cNvPr id="109" name="円/楕円 108"/>
          <p:cNvSpPr/>
          <p:nvPr/>
        </p:nvSpPr>
        <p:spPr>
          <a:xfrm>
            <a:off x="7124239" y="491786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12" name="直線矢印コネクタ 111"/>
          <p:cNvCxnSpPr/>
          <p:nvPr/>
        </p:nvCxnSpPr>
        <p:spPr>
          <a:xfrm flipV="1">
            <a:off x="4777595" y="5115354"/>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6206464" y="5115354"/>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4" name="正方形/長方形 113"/>
          <p:cNvSpPr/>
          <p:nvPr/>
        </p:nvSpPr>
        <p:spPr>
          <a:xfrm>
            <a:off x="6453069" y="513546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15" name="直線矢印コネクタ 114"/>
          <p:cNvCxnSpPr>
            <a:endCxn id="116" idx="2"/>
          </p:cNvCxnSpPr>
          <p:nvPr/>
        </p:nvCxnSpPr>
        <p:spPr>
          <a:xfrm>
            <a:off x="6142186" y="5097863"/>
            <a:ext cx="1002145" cy="9137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 name="円/楕円 115"/>
          <p:cNvSpPr/>
          <p:nvPr/>
        </p:nvSpPr>
        <p:spPr>
          <a:xfrm>
            <a:off x="7144331" y="57921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7" name="正方形/長方形 116"/>
          <p:cNvSpPr/>
          <p:nvPr/>
        </p:nvSpPr>
        <p:spPr>
          <a:xfrm>
            <a:off x="6300192" y="5631697"/>
            <a:ext cx="602153" cy="307777"/>
          </a:xfrm>
          <a:prstGeom prst="rect">
            <a:avLst/>
          </a:prstGeom>
        </p:spPr>
        <p:txBody>
          <a:bodyPr wrap="none">
            <a:spAutoFit/>
          </a:bodyPr>
          <a:lstStyle/>
          <a:p>
            <a:r>
              <a:rPr lang="en-US" altLang="ja-JP" sz="1400" dirty="0" smtClean="0"/>
              <a:t>Move</a:t>
            </a:r>
            <a:endParaRPr lang="ja-JP" altLang="en-US" sz="1400" dirty="0"/>
          </a:p>
        </p:txBody>
      </p:sp>
      <p:sp>
        <p:nvSpPr>
          <p:cNvPr id="120" name="正方形/長方形 119"/>
          <p:cNvSpPr/>
          <p:nvPr/>
        </p:nvSpPr>
        <p:spPr>
          <a:xfrm>
            <a:off x="4956873" y="517861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3" name="直線矢印コネクタ 122"/>
          <p:cNvCxnSpPr/>
          <p:nvPr/>
        </p:nvCxnSpPr>
        <p:spPr>
          <a:xfrm>
            <a:off x="6233168" y="4267797"/>
            <a:ext cx="875928" cy="250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 name="正方形/長方形 123"/>
          <p:cNvSpPr/>
          <p:nvPr/>
        </p:nvSpPr>
        <p:spPr>
          <a:xfrm>
            <a:off x="6473788" y="433079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7" name="直線矢印コネクタ 126"/>
          <p:cNvCxnSpPr/>
          <p:nvPr/>
        </p:nvCxnSpPr>
        <p:spPr>
          <a:xfrm>
            <a:off x="7593547" y="428557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正方形/長方形 127"/>
          <p:cNvSpPr/>
          <p:nvPr/>
        </p:nvSpPr>
        <p:spPr>
          <a:xfrm>
            <a:off x="7712610" y="429280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9" name="直線矢印コネクタ 128"/>
          <p:cNvCxnSpPr/>
          <p:nvPr/>
        </p:nvCxnSpPr>
        <p:spPr>
          <a:xfrm>
            <a:off x="6206778" y="3447949"/>
            <a:ext cx="902318" cy="98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0" name="正方形/長方形 129"/>
          <p:cNvSpPr/>
          <p:nvPr/>
        </p:nvSpPr>
        <p:spPr>
          <a:xfrm>
            <a:off x="6427630" y="344782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07" name="直線矢印コネクタ 106"/>
          <p:cNvCxnSpPr/>
          <p:nvPr/>
        </p:nvCxnSpPr>
        <p:spPr>
          <a:xfrm flipV="1">
            <a:off x="6167048" y="1617118"/>
            <a:ext cx="899845" cy="62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6278080" y="163988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5" name="直線矢印コネクタ 134"/>
          <p:cNvCxnSpPr/>
          <p:nvPr/>
        </p:nvCxnSpPr>
        <p:spPr>
          <a:xfrm>
            <a:off x="8948509" y="2523430"/>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 name="正方形/長方形 135"/>
          <p:cNvSpPr/>
          <p:nvPr/>
        </p:nvSpPr>
        <p:spPr>
          <a:xfrm>
            <a:off x="9075809" y="252758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7" name="直線矢印コネクタ 136"/>
          <p:cNvCxnSpPr/>
          <p:nvPr/>
        </p:nvCxnSpPr>
        <p:spPr>
          <a:xfrm>
            <a:off x="8892480" y="169042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 name="正方形/長方形 137"/>
          <p:cNvSpPr/>
          <p:nvPr/>
        </p:nvSpPr>
        <p:spPr>
          <a:xfrm>
            <a:off x="9100909" y="169458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9" name="直線矢印コネクタ 138"/>
          <p:cNvCxnSpPr/>
          <p:nvPr/>
        </p:nvCxnSpPr>
        <p:spPr>
          <a:xfrm>
            <a:off x="8898639" y="1822889"/>
            <a:ext cx="1010905" cy="3099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 name="正方形/長方形 139"/>
          <p:cNvSpPr/>
          <p:nvPr/>
        </p:nvSpPr>
        <p:spPr>
          <a:xfrm>
            <a:off x="9113216" y="186396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41" name="直線矢印コネクタ 140"/>
          <p:cNvCxnSpPr/>
          <p:nvPr/>
        </p:nvCxnSpPr>
        <p:spPr>
          <a:xfrm flipV="1">
            <a:off x="8898639" y="1446420"/>
            <a:ext cx="1085681" cy="661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 name="正方形/長方形 141"/>
          <p:cNvSpPr/>
          <p:nvPr/>
        </p:nvSpPr>
        <p:spPr>
          <a:xfrm>
            <a:off x="9130376" y="470625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43" name="直線矢印コネクタ 142"/>
          <p:cNvCxnSpPr/>
          <p:nvPr/>
        </p:nvCxnSpPr>
        <p:spPr>
          <a:xfrm>
            <a:off x="7575678" y="5153034"/>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4" name="正方形/長方形 143"/>
          <p:cNvSpPr/>
          <p:nvPr/>
        </p:nvSpPr>
        <p:spPr>
          <a:xfrm>
            <a:off x="7702978" y="5157192"/>
            <a:ext cx="602153" cy="307777"/>
          </a:xfrm>
          <a:prstGeom prst="rect">
            <a:avLst/>
          </a:prstGeom>
        </p:spPr>
        <p:txBody>
          <a:bodyPr wrap="none">
            <a:spAutoFit/>
          </a:bodyPr>
          <a:lstStyle/>
          <a:p>
            <a:r>
              <a:rPr lang="en-US" altLang="ja-JP" sz="1400" dirty="0" smtClean="0"/>
              <a:t>Move</a:t>
            </a:r>
            <a:endParaRPr lang="ja-JP" altLang="en-US" sz="1400" dirty="0"/>
          </a:p>
        </p:txBody>
      </p:sp>
      <p:sp>
        <p:nvSpPr>
          <p:cNvPr id="145" name="正方形/長方形 144"/>
          <p:cNvSpPr/>
          <p:nvPr/>
        </p:nvSpPr>
        <p:spPr>
          <a:xfrm>
            <a:off x="8556922" y="5013176"/>
            <a:ext cx="767606" cy="338554"/>
          </a:xfrm>
          <a:prstGeom prst="rect">
            <a:avLst/>
          </a:prstGeom>
          <a:solidFill>
            <a:schemeClr val="bg1"/>
          </a:solidFill>
        </p:spPr>
        <p:txBody>
          <a:bodyPr wrap="square">
            <a:spAutoFit/>
          </a:bodyPr>
          <a:lstStyle/>
          <a:p>
            <a:r>
              <a:rPr lang="ja-JP" altLang="en-US" sz="1600" dirty="0" smtClean="0"/>
              <a:t>・・・</a:t>
            </a:r>
            <a:endParaRPr lang="ja-JP" altLang="en-US" sz="1600" dirty="0"/>
          </a:p>
        </p:txBody>
      </p:sp>
      <p:cxnSp>
        <p:nvCxnSpPr>
          <p:cNvPr id="146" name="直線矢印コネクタ 145"/>
          <p:cNvCxnSpPr/>
          <p:nvPr/>
        </p:nvCxnSpPr>
        <p:spPr>
          <a:xfrm>
            <a:off x="7600778" y="6023840"/>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 name="正方形/長方形 146"/>
          <p:cNvSpPr/>
          <p:nvPr/>
        </p:nvSpPr>
        <p:spPr>
          <a:xfrm>
            <a:off x="8582022" y="5883982"/>
            <a:ext cx="767606" cy="338554"/>
          </a:xfrm>
          <a:prstGeom prst="rect">
            <a:avLst/>
          </a:prstGeom>
          <a:solidFill>
            <a:schemeClr val="bg1"/>
          </a:solidFill>
        </p:spPr>
        <p:txBody>
          <a:bodyPr wrap="square">
            <a:spAutoFit/>
          </a:bodyPr>
          <a:lstStyle/>
          <a:p>
            <a:r>
              <a:rPr lang="ja-JP" altLang="en-US" sz="1600" dirty="0" smtClean="0"/>
              <a:t>・・・</a:t>
            </a:r>
            <a:endParaRPr lang="ja-JP" altLang="en-US" sz="1600" dirty="0"/>
          </a:p>
        </p:txBody>
      </p:sp>
      <p:sp>
        <p:nvSpPr>
          <p:cNvPr id="149" name="正方形/長方形 148"/>
          <p:cNvSpPr/>
          <p:nvPr/>
        </p:nvSpPr>
        <p:spPr>
          <a:xfrm>
            <a:off x="7728078" y="6027998"/>
            <a:ext cx="602153" cy="307777"/>
          </a:xfrm>
          <a:prstGeom prst="rect">
            <a:avLst/>
          </a:prstGeom>
        </p:spPr>
        <p:txBody>
          <a:bodyPr wrap="none">
            <a:spAutoFit/>
          </a:bodyPr>
          <a:lstStyle/>
          <a:p>
            <a:r>
              <a:rPr lang="en-US" altLang="ja-JP" sz="1400" dirty="0" smtClean="0"/>
              <a:t>Move</a:t>
            </a:r>
            <a:endParaRPr lang="ja-JP" altLang="en-US" sz="1400" dirty="0"/>
          </a:p>
        </p:txBody>
      </p:sp>
      <p:sp>
        <p:nvSpPr>
          <p:cNvPr id="150" name="正方形/長方形 149"/>
          <p:cNvSpPr/>
          <p:nvPr/>
        </p:nvSpPr>
        <p:spPr>
          <a:xfrm>
            <a:off x="5003712" y="3212976"/>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sp>
        <p:nvSpPr>
          <p:cNvPr id="151" name="正方形/長方形 150"/>
          <p:cNvSpPr/>
          <p:nvPr/>
        </p:nvSpPr>
        <p:spPr>
          <a:xfrm rot="2095718">
            <a:off x="4967516" y="3782314"/>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cxnSp>
        <p:nvCxnSpPr>
          <p:cNvPr id="152" name="直線矢印コネクタ 151"/>
          <p:cNvCxnSpPr/>
          <p:nvPr/>
        </p:nvCxnSpPr>
        <p:spPr>
          <a:xfrm>
            <a:off x="7583242" y="3457832"/>
            <a:ext cx="918833" cy="333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7744845" y="3337247"/>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sp>
        <p:nvSpPr>
          <p:cNvPr id="131" name="円/楕円 130"/>
          <p:cNvSpPr/>
          <p:nvPr/>
        </p:nvSpPr>
        <p:spPr>
          <a:xfrm>
            <a:off x="2953374" y="5047748"/>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3" name="円/楕円 132"/>
          <p:cNvSpPr/>
          <p:nvPr/>
        </p:nvSpPr>
        <p:spPr>
          <a:xfrm>
            <a:off x="5703274" y="14039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8" name="円/楕円 147"/>
          <p:cNvSpPr/>
          <p:nvPr/>
        </p:nvSpPr>
        <p:spPr>
          <a:xfrm>
            <a:off x="4384176" y="320458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5" name="円/楕円 154"/>
          <p:cNvSpPr/>
          <p:nvPr/>
        </p:nvSpPr>
        <p:spPr>
          <a:xfrm>
            <a:off x="5750248" y="320458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6" name="円/楕円 155"/>
          <p:cNvSpPr/>
          <p:nvPr/>
        </p:nvSpPr>
        <p:spPr>
          <a:xfrm>
            <a:off x="5765364" y="404494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7" name="円/楕円 156"/>
          <p:cNvSpPr/>
          <p:nvPr/>
        </p:nvSpPr>
        <p:spPr>
          <a:xfrm>
            <a:off x="7029783" y="14039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8" name="円/楕円 157"/>
          <p:cNvSpPr/>
          <p:nvPr/>
        </p:nvSpPr>
        <p:spPr>
          <a:xfrm>
            <a:off x="7066893" y="2352795"/>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9" name="円/楕円 158"/>
          <p:cNvSpPr/>
          <p:nvPr/>
        </p:nvSpPr>
        <p:spPr>
          <a:xfrm>
            <a:off x="8485036" y="144642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0" name="円/楕円 159"/>
          <p:cNvSpPr/>
          <p:nvPr/>
        </p:nvSpPr>
        <p:spPr>
          <a:xfrm>
            <a:off x="7111747" y="323343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1" name="円/楕円 160"/>
          <p:cNvSpPr/>
          <p:nvPr/>
        </p:nvSpPr>
        <p:spPr>
          <a:xfrm>
            <a:off x="7111747" y="407335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2" name="円/楕円 161"/>
          <p:cNvSpPr/>
          <p:nvPr/>
        </p:nvSpPr>
        <p:spPr>
          <a:xfrm>
            <a:off x="4324961" y="489359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3" name="円/楕円 162"/>
          <p:cNvSpPr/>
          <p:nvPr/>
        </p:nvSpPr>
        <p:spPr>
          <a:xfrm>
            <a:off x="5765364" y="490816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4" name="円/楕円 163"/>
          <p:cNvSpPr/>
          <p:nvPr/>
        </p:nvSpPr>
        <p:spPr>
          <a:xfrm>
            <a:off x="5783469" y="583380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5" name="円/楕円 164"/>
          <p:cNvSpPr/>
          <p:nvPr/>
        </p:nvSpPr>
        <p:spPr>
          <a:xfrm>
            <a:off x="8525576" y="3279327"/>
            <a:ext cx="438912" cy="4389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100"/>
          </a:p>
        </p:txBody>
      </p:sp>
      <p:sp>
        <p:nvSpPr>
          <p:cNvPr id="166" name="円/楕円 165"/>
          <p:cNvSpPr/>
          <p:nvPr/>
        </p:nvSpPr>
        <p:spPr>
          <a:xfrm>
            <a:off x="8525576" y="4071499"/>
            <a:ext cx="438912" cy="4389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100"/>
          </a:p>
        </p:txBody>
      </p:sp>
    </p:spTree>
    <p:extLst>
      <p:ext uri="{BB962C8B-B14F-4D97-AF65-F5344CB8AC3E}">
        <p14:creationId xmlns:p14="http://schemas.microsoft.com/office/powerpoint/2010/main" val="2664175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円/楕円 109"/>
          <p:cNvSpPr/>
          <p:nvPr/>
        </p:nvSpPr>
        <p:spPr>
          <a:xfrm>
            <a:off x="8485036" y="231399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22" name="直線矢印コネクタ 121"/>
          <p:cNvCxnSpPr/>
          <p:nvPr/>
        </p:nvCxnSpPr>
        <p:spPr>
          <a:xfrm>
            <a:off x="7567261" y="2511483"/>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7813866" y="2531593"/>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6" name="直線矢印コネクタ 125"/>
          <p:cNvCxnSpPr/>
          <p:nvPr/>
        </p:nvCxnSpPr>
        <p:spPr>
          <a:xfrm flipV="1">
            <a:off x="7544547" y="1682372"/>
            <a:ext cx="905255" cy="7601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正方形/長方形 131"/>
          <p:cNvSpPr/>
          <p:nvPr/>
        </p:nvSpPr>
        <p:spPr>
          <a:xfrm>
            <a:off x="7596336" y="177281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92" name="直線矢印コネクタ 91"/>
          <p:cNvCxnSpPr/>
          <p:nvPr/>
        </p:nvCxnSpPr>
        <p:spPr>
          <a:xfrm>
            <a:off x="6189160" y="2542322"/>
            <a:ext cx="886781" cy="1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6300192" y="2558838"/>
            <a:ext cx="602153" cy="307777"/>
          </a:xfrm>
          <a:prstGeom prst="rect">
            <a:avLst/>
          </a:prstGeom>
        </p:spPr>
        <p:txBody>
          <a:bodyPr wrap="none">
            <a:spAutoFit/>
          </a:bodyPr>
          <a:lstStyle/>
          <a:p>
            <a:r>
              <a:rPr lang="en-US" altLang="ja-JP" sz="1400" dirty="0" smtClean="0"/>
              <a:t>Move</a:t>
            </a:r>
            <a:endParaRPr lang="ja-JP" altLang="en-US" sz="1400" dirty="0"/>
          </a:p>
        </p:txBody>
      </p:sp>
      <p:sp>
        <p:nvSpPr>
          <p:cNvPr id="2" name="タイトル 1"/>
          <p:cNvSpPr>
            <a:spLocks noGrp="1"/>
          </p:cNvSpPr>
          <p:nvPr>
            <p:ph type="title"/>
          </p:nvPr>
        </p:nvSpPr>
        <p:spPr/>
        <p:txBody>
          <a:bodyPr/>
          <a:lstStyle/>
          <a:p>
            <a:r>
              <a:rPr lang="ja-JP" altLang="en-US" dirty="0"/>
              <a:t>深さ優先探索</a:t>
            </a:r>
            <a:endParaRPr kumimoji="1" lang="ja-JP" altLang="en-US" dirty="0"/>
          </a:p>
        </p:txBody>
      </p:sp>
      <p:sp>
        <p:nvSpPr>
          <p:cNvPr id="4" name="スライド番号プレースホルダー 3"/>
          <p:cNvSpPr>
            <a:spLocks noGrp="1"/>
          </p:cNvSpPr>
          <p:nvPr>
            <p:ph type="sldNum" sz="quarter" idx="12"/>
          </p:nvPr>
        </p:nvSpPr>
        <p:spPr/>
        <p:txBody>
          <a:bodyPr/>
          <a:lstStyle/>
          <a:p>
            <a:fld id="{79A3C2FF-5021-4B46-BE03-84F46363C190}" type="slidenum">
              <a:rPr kumimoji="1" lang="ja-JP" altLang="en-US" smtClean="0"/>
              <a:t>9</a:t>
            </a:fld>
            <a:endParaRPr kumimoji="1" lang="ja-JP" altLang="en-US"/>
          </a:p>
        </p:txBody>
      </p:sp>
      <p:cxnSp>
        <p:nvCxnSpPr>
          <p:cNvPr id="71" name="直線矢印コネクタ 70"/>
          <p:cNvCxnSpPr>
            <a:endCxn id="70" idx="2"/>
          </p:cNvCxnSpPr>
          <p:nvPr/>
        </p:nvCxnSpPr>
        <p:spPr>
          <a:xfrm flipV="1">
            <a:off x="3219294" y="2522212"/>
            <a:ext cx="1142858" cy="446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5" idx="2"/>
          </p:cNvCxnSpPr>
          <p:nvPr/>
        </p:nvCxnSpPr>
        <p:spPr>
          <a:xfrm>
            <a:off x="3290317" y="5275337"/>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flipV="1">
            <a:off x="3392286" y="3396528"/>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p:nvPr/>
        </p:nvCxnSpPr>
        <p:spPr>
          <a:xfrm>
            <a:off x="3392286" y="4416488"/>
            <a:ext cx="942837" cy="6362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a:off x="1866431" y="4267797"/>
            <a:ext cx="1141653" cy="9729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 name="円/楕円 4"/>
          <p:cNvSpPr/>
          <p:nvPr/>
        </p:nvSpPr>
        <p:spPr>
          <a:xfrm>
            <a:off x="200489" y="315686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7" name="直線矢印コネクタ 6"/>
          <p:cNvCxnSpPr>
            <a:stCxn id="5" idx="7"/>
            <a:endCxn id="11" idx="2"/>
          </p:cNvCxnSpPr>
          <p:nvPr/>
        </p:nvCxnSpPr>
        <p:spPr>
          <a:xfrm flipV="1">
            <a:off x="575124" y="2574168"/>
            <a:ext cx="1054234" cy="646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円/楕円 10"/>
          <p:cNvSpPr/>
          <p:nvPr/>
        </p:nvSpPr>
        <p:spPr>
          <a:xfrm>
            <a:off x="1629358" y="23547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円/楕円 12"/>
          <p:cNvSpPr/>
          <p:nvPr/>
        </p:nvSpPr>
        <p:spPr>
          <a:xfrm>
            <a:off x="1629358" y="315206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5" name="直線矢印コネクタ 14"/>
          <p:cNvCxnSpPr>
            <a:stCxn id="5" idx="6"/>
            <a:endCxn id="13" idx="2"/>
          </p:cNvCxnSpPr>
          <p:nvPr/>
        </p:nvCxnSpPr>
        <p:spPr>
          <a:xfrm flipV="1">
            <a:off x="639401" y="3371518"/>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941243" y="3391628"/>
            <a:ext cx="602153" cy="307777"/>
          </a:xfrm>
          <a:prstGeom prst="rect">
            <a:avLst/>
          </a:prstGeom>
        </p:spPr>
        <p:txBody>
          <a:bodyPr wrap="none">
            <a:spAutoFit/>
          </a:bodyPr>
          <a:lstStyle/>
          <a:p>
            <a:r>
              <a:rPr lang="en-US" altLang="ja-JP" sz="1400" dirty="0" smtClean="0"/>
              <a:t>Move</a:t>
            </a:r>
            <a:endParaRPr lang="ja-JP" altLang="en-US" sz="1400" dirty="0"/>
          </a:p>
        </p:txBody>
      </p:sp>
      <p:sp>
        <p:nvSpPr>
          <p:cNvPr id="17" name="正方形/長方形 16"/>
          <p:cNvSpPr/>
          <p:nvPr/>
        </p:nvSpPr>
        <p:spPr>
          <a:xfrm>
            <a:off x="941243" y="289376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8" name="直線矢印コネクタ 17"/>
          <p:cNvCxnSpPr>
            <a:stCxn id="13" idx="6"/>
            <a:endCxn id="20" idx="2"/>
          </p:cNvCxnSpPr>
          <p:nvPr/>
        </p:nvCxnSpPr>
        <p:spPr>
          <a:xfrm>
            <a:off x="2068270" y="337151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2999838" y="3157438"/>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1" name="正方形/長方形 20"/>
          <p:cNvSpPr/>
          <p:nvPr/>
        </p:nvSpPr>
        <p:spPr>
          <a:xfrm>
            <a:off x="2314875" y="339162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3" name="直線矢印コネクタ 22"/>
          <p:cNvCxnSpPr>
            <a:stCxn id="13" idx="5"/>
            <a:endCxn id="24" idx="2"/>
          </p:cNvCxnSpPr>
          <p:nvPr/>
        </p:nvCxnSpPr>
        <p:spPr>
          <a:xfrm>
            <a:off x="2003993" y="3526697"/>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3006137" y="404834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5" name="正方形/長方形 24"/>
          <p:cNvSpPr/>
          <p:nvPr/>
        </p:nvSpPr>
        <p:spPr>
          <a:xfrm>
            <a:off x="2136180" y="385470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27" name="直線矢印コネクタ 26"/>
          <p:cNvCxnSpPr>
            <a:stCxn id="5" idx="5"/>
            <a:endCxn id="28" idx="2"/>
          </p:cNvCxnSpPr>
          <p:nvPr/>
        </p:nvCxnSpPr>
        <p:spPr>
          <a:xfrm>
            <a:off x="575124" y="3531501"/>
            <a:ext cx="1054234" cy="73629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 name="円/楕円 27"/>
          <p:cNvSpPr/>
          <p:nvPr/>
        </p:nvSpPr>
        <p:spPr>
          <a:xfrm>
            <a:off x="1629358" y="404834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9" name="正方形/長方形 28"/>
          <p:cNvSpPr/>
          <p:nvPr/>
        </p:nvSpPr>
        <p:spPr>
          <a:xfrm>
            <a:off x="801164" y="396499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32" name="直線矢印コネクタ 31"/>
          <p:cNvCxnSpPr>
            <a:endCxn id="33" idx="2"/>
          </p:cNvCxnSpPr>
          <p:nvPr/>
        </p:nvCxnSpPr>
        <p:spPr>
          <a:xfrm>
            <a:off x="2074568" y="2566876"/>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円/楕円 32"/>
          <p:cNvSpPr/>
          <p:nvPr/>
        </p:nvSpPr>
        <p:spPr>
          <a:xfrm>
            <a:off x="3006137" y="2352795"/>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2" name="正方形/長方形 41"/>
          <p:cNvSpPr/>
          <p:nvPr/>
        </p:nvSpPr>
        <p:spPr>
          <a:xfrm>
            <a:off x="2195736" y="2564904"/>
            <a:ext cx="602153" cy="307777"/>
          </a:xfrm>
          <a:prstGeom prst="rect">
            <a:avLst/>
          </a:prstGeom>
        </p:spPr>
        <p:txBody>
          <a:bodyPr wrap="none">
            <a:spAutoFit/>
          </a:bodyPr>
          <a:lstStyle/>
          <a:p>
            <a:r>
              <a:rPr lang="en-US" altLang="ja-JP" sz="1400" dirty="0" smtClean="0"/>
              <a:t>Move</a:t>
            </a:r>
            <a:endParaRPr lang="ja-JP" altLang="en-US" sz="1400" dirty="0"/>
          </a:p>
        </p:txBody>
      </p:sp>
      <p:sp>
        <p:nvSpPr>
          <p:cNvPr id="55" name="正方形/長方形 54"/>
          <p:cNvSpPr/>
          <p:nvPr/>
        </p:nvSpPr>
        <p:spPr>
          <a:xfrm>
            <a:off x="2074568" y="4754281"/>
            <a:ext cx="602153" cy="307777"/>
          </a:xfrm>
          <a:prstGeom prst="rect">
            <a:avLst/>
          </a:prstGeom>
        </p:spPr>
        <p:txBody>
          <a:bodyPr wrap="none">
            <a:spAutoFit/>
          </a:bodyPr>
          <a:lstStyle/>
          <a:p>
            <a:r>
              <a:rPr lang="en-US" altLang="ja-JP" sz="1400" dirty="0" smtClean="0"/>
              <a:t>Move</a:t>
            </a:r>
            <a:endParaRPr lang="ja-JP" altLang="en-US" sz="1400" dirty="0"/>
          </a:p>
        </p:txBody>
      </p:sp>
      <p:sp>
        <p:nvSpPr>
          <p:cNvPr id="70" name="円/楕円 69"/>
          <p:cNvSpPr/>
          <p:nvPr/>
        </p:nvSpPr>
        <p:spPr>
          <a:xfrm>
            <a:off x="4362152" y="2302756"/>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3" name="正方形/長方形 72"/>
          <p:cNvSpPr/>
          <p:nvPr/>
        </p:nvSpPr>
        <p:spPr>
          <a:xfrm>
            <a:off x="3671636" y="2542321"/>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74" name="直線矢印コネクタ 73"/>
          <p:cNvCxnSpPr>
            <a:stCxn id="70" idx="6"/>
            <a:endCxn id="75" idx="2"/>
          </p:cNvCxnSpPr>
          <p:nvPr/>
        </p:nvCxnSpPr>
        <p:spPr>
          <a:xfrm>
            <a:off x="4801064" y="2522212"/>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5" name="円/楕円 74"/>
          <p:cNvSpPr/>
          <p:nvPr/>
        </p:nvSpPr>
        <p:spPr>
          <a:xfrm>
            <a:off x="5732632" y="230813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6" name="正方形/長方形 75"/>
          <p:cNvSpPr/>
          <p:nvPr/>
        </p:nvSpPr>
        <p:spPr>
          <a:xfrm>
            <a:off x="4932040" y="254232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77" name="直線矢印コネクタ 76"/>
          <p:cNvCxnSpPr/>
          <p:nvPr/>
        </p:nvCxnSpPr>
        <p:spPr>
          <a:xfrm flipV="1">
            <a:off x="4564007" y="1607452"/>
            <a:ext cx="1122608" cy="8351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5076191" y="2025009"/>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83" name="直線矢印コネクタ 82"/>
          <p:cNvCxnSpPr/>
          <p:nvPr/>
        </p:nvCxnSpPr>
        <p:spPr>
          <a:xfrm>
            <a:off x="4777595" y="6053916"/>
            <a:ext cx="98776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5" name="円/楕円 84"/>
          <p:cNvSpPr/>
          <p:nvPr/>
        </p:nvSpPr>
        <p:spPr>
          <a:xfrm>
            <a:off x="4344551" y="57921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6" name="正方形/長方形 85"/>
          <p:cNvSpPr/>
          <p:nvPr/>
        </p:nvSpPr>
        <p:spPr>
          <a:xfrm>
            <a:off x="3516357" y="5654654"/>
            <a:ext cx="602153" cy="307777"/>
          </a:xfrm>
          <a:prstGeom prst="rect">
            <a:avLst/>
          </a:prstGeom>
        </p:spPr>
        <p:txBody>
          <a:bodyPr wrap="none">
            <a:spAutoFit/>
          </a:bodyPr>
          <a:lstStyle/>
          <a:p>
            <a:r>
              <a:rPr lang="en-US" altLang="ja-JP" sz="1400" dirty="0" smtClean="0"/>
              <a:t>Move</a:t>
            </a:r>
            <a:endParaRPr lang="ja-JP" altLang="en-US" sz="1400" dirty="0"/>
          </a:p>
        </p:txBody>
      </p:sp>
      <p:sp>
        <p:nvSpPr>
          <p:cNvPr id="89" name="正方形/長方形 88"/>
          <p:cNvSpPr/>
          <p:nvPr/>
        </p:nvSpPr>
        <p:spPr>
          <a:xfrm>
            <a:off x="5004048" y="609329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91" name="直線矢印コネクタ 90"/>
          <p:cNvCxnSpPr/>
          <p:nvPr/>
        </p:nvCxnSpPr>
        <p:spPr>
          <a:xfrm>
            <a:off x="4821155" y="339652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a:off x="4756878" y="3551707"/>
            <a:ext cx="1002144" cy="74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正方形/長方形 99"/>
          <p:cNvSpPr/>
          <p:nvPr/>
        </p:nvSpPr>
        <p:spPr>
          <a:xfrm>
            <a:off x="3671636" y="3485550"/>
            <a:ext cx="602153" cy="307777"/>
          </a:xfrm>
          <a:prstGeom prst="rect">
            <a:avLst/>
          </a:prstGeom>
        </p:spPr>
        <p:txBody>
          <a:bodyPr wrap="none">
            <a:spAutoFit/>
          </a:bodyPr>
          <a:lstStyle/>
          <a:p>
            <a:r>
              <a:rPr lang="en-US" altLang="ja-JP" sz="1400" dirty="0" smtClean="0"/>
              <a:t>Move</a:t>
            </a:r>
            <a:endParaRPr lang="ja-JP" altLang="en-US" sz="1400" dirty="0"/>
          </a:p>
        </p:txBody>
      </p:sp>
      <p:sp>
        <p:nvSpPr>
          <p:cNvPr id="102" name="正方形/長方形 101"/>
          <p:cNvSpPr/>
          <p:nvPr/>
        </p:nvSpPr>
        <p:spPr>
          <a:xfrm>
            <a:off x="3586187" y="4749931"/>
            <a:ext cx="602153" cy="307777"/>
          </a:xfrm>
          <a:prstGeom prst="rect">
            <a:avLst/>
          </a:prstGeom>
        </p:spPr>
        <p:txBody>
          <a:bodyPr wrap="none">
            <a:spAutoFit/>
          </a:bodyPr>
          <a:lstStyle/>
          <a:p>
            <a:r>
              <a:rPr lang="en-US" altLang="ja-JP" sz="1400" dirty="0" smtClean="0"/>
              <a:t>Move</a:t>
            </a:r>
            <a:endParaRPr lang="ja-JP" altLang="en-US" sz="1400" dirty="0"/>
          </a:p>
        </p:txBody>
      </p:sp>
      <p:sp>
        <p:nvSpPr>
          <p:cNvPr id="109" name="円/楕円 108"/>
          <p:cNvSpPr/>
          <p:nvPr/>
        </p:nvSpPr>
        <p:spPr>
          <a:xfrm>
            <a:off x="7124239" y="491786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cxnSp>
        <p:nvCxnSpPr>
          <p:cNvPr id="112" name="直線矢印コネクタ 111"/>
          <p:cNvCxnSpPr/>
          <p:nvPr/>
        </p:nvCxnSpPr>
        <p:spPr>
          <a:xfrm flipV="1">
            <a:off x="4777595" y="5115354"/>
            <a:ext cx="989957" cy="48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a:off x="6206464" y="5115354"/>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4" name="正方形/長方形 113"/>
          <p:cNvSpPr/>
          <p:nvPr/>
        </p:nvSpPr>
        <p:spPr>
          <a:xfrm>
            <a:off x="6453069" y="513546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15" name="直線矢印コネクタ 114"/>
          <p:cNvCxnSpPr>
            <a:endCxn id="116" idx="2"/>
          </p:cNvCxnSpPr>
          <p:nvPr/>
        </p:nvCxnSpPr>
        <p:spPr>
          <a:xfrm>
            <a:off x="6142186" y="5097863"/>
            <a:ext cx="1002145" cy="9137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 name="円/楕円 115"/>
          <p:cNvSpPr/>
          <p:nvPr/>
        </p:nvSpPr>
        <p:spPr>
          <a:xfrm>
            <a:off x="7144331" y="5792177"/>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7" name="正方形/長方形 116"/>
          <p:cNvSpPr/>
          <p:nvPr/>
        </p:nvSpPr>
        <p:spPr>
          <a:xfrm>
            <a:off x="6300192" y="5631697"/>
            <a:ext cx="602153" cy="307777"/>
          </a:xfrm>
          <a:prstGeom prst="rect">
            <a:avLst/>
          </a:prstGeom>
        </p:spPr>
        <p:txBody>
          <a:bodyPr wrap="none">
            <a:spAutoFit/>
          </a:bodyPr>
          <a:lstStyle/>
          <a:p>
            <a:r>
              <a:rPr lang="en-US" altLang="ja-JP" sz="1400" dirty="0" smtClean="0"/>
              <a:t>Move</a:t>
            </a:r>
            <a:endParaRPr lang="ja-JP" altLang="en-US" sz="1400" dirty="0"/>
          </a:p>
        </p:txBody>
      </p:sp>
      <p:sp>
        <p:nvSpPr>
          <p:cNvPr id="120" name="正方形/長方形 119"/>
          <p:cNvSpPr/>
          <p:nvPr/>
        </p:nvSpPr>
        <p:spPr>
          <a:xfrm>
            <a:off x="4956873" y="517861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3" name="直線矢印コネクタ 122"/>
          <p:cNvCxnSpPr/>
          <p:nvPr/>
        </p:nvCxnSpPr>
        <p:spPr>
          <a:xfrm>
            <a:off x="6233168" y="4267797"/>
            <a:ext cx="875928" cy="250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 name="正方形/長方形 123"/>
          <p:cNvSpPr/>
          <p:nvPr/>
        </p:nvSpPr>
        <p:spPr>
          <a:xfrm>
            <a:off x="6473788" y="433079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7" name="直線矢印コネクタ 126"/>
          <p:cNvCxnSpPr/>
          <p:nvPr/>
        </p:nvCxnSpPr>
        <p:spPr>
          <a:xfrm>
            <a:off x="7593547" y="4285579"/>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正方形/長方形 127"/>
          <p:cNvSpPr/>
          <p:nvPr/>
        </p:nvSpPr>
        <p:spPr>
          <a:xfrm>
            <a:off x="7712610" y="4292807"/>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29" name="直線矢印コネクタ 128"/>
          <p:cNvCxnSpPr/>
          <p:nvPr/>
        </p:nvCxnSpPr>
        <p:spPr>
          <a:xfrm>
            <a:off x="6206778" y="3447949"/>
            <a:ext cx="902318" cy="98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0" name="正方形/長方形 129"/>
          <p:cNvSpPr/>
          <p:nvPr/>
        </p:nvSpPr>
        <p:spPr>
          <a:xfrm>
            <a:off x="6427630" y="344782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07" name="直線矢印コネクタ 106"/>
          <p:cNvCxnSpPr/>
          <p:nvPr/>
        </p:nvCxnSpPr>
        <p:spPr>
          <a:xfrm flipV="1">
            <a:off x="6167048" y="1617118"/>
            <a:ext cx="899845" cy="62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正方形/長方形 107"/>
          <p:cNvSpPr/>
          <p:nvPr/>
        </p:nvSpPr>
        <p:spPr>
          <a:xfrm>
            <a:off x="6278080" y="1639884"/>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5" name="直線矢印コネクタ 134"/>
          <p:cNvCxnSpPr/>
          <p:nvPr/>
        </p:nvCxnSpPr>
        <p:spPr>
          <a:xfrm>
            <a:off x="8948509" y="2523430"/>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 name="正方形/長方形 135"/>
          <p:cNvSpPr/>
          <p:nvPr/>
        </p:nvSpPr>
        <p:spPr>
          <a:xfrm>
            <a:off x="9075809" y="2527588"/>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7" name="直線矢印コネクタ 136"/>
          <p:cNvCxnSpPr/>
          <p:nvPr/>
        </p:nvCxnSpPr>
        <p:spPr>
          <a:xfrm>
            <a:off x="8892480" y="1690428"/>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 name="正方形/長方形 137"/>
          <p:cNvSpPr/>
          <p:nvPr/>
        </p:nvSpPr>
        <p:spPr>
          <a:xfrm>
            <a:off x="9100909" y="1694586"/>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39" name="直線矢印コネクタ 138"/>
          <p:cNvCxnSpPr/>
          <p:nvPr/>
        </p:nvCxnSpPr>
        <p:spPr>
          <a:xfrm>
            <a:off x="8898639" y="1822889"/>
            <a:ext cx="1010905" cy="3099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 name="正方形/長方形 139"/>
          <p:cNvSpPr/>
          <p:nvPr/>
        </p:nvSpPr>
        <p:spPr>
          <a:xfrm>
            <a:off x="9113216" y="186396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41" name="直線矢印コネクタ 140"/>
          <p:cNvCxnSpPr/>
          <p:nvPr/>
        </p:nvCxnSpPr>
        <p:spPr>
          <a:xfrm flipV="1">
            <a:off x="8898639" y="1446420"/>
            <a:ext cx="1085681" cy="661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 name="正方形/長方形 141"/>
          <p:cNvSpPr/>
          <p:nvPr/>
        </p:nvSpPr>
        <p:spPr>
          <a:xfrm>
            <a:off x="9130376" y="4706252"/>
            <a:ext cx="602153" cy="307777"/>
          </a:xfrm>
          <a:prstGeom prst="rect">
            <a:avLst/>
          </a:prstGeom>
        </p:spPr>
        <p:txBody>
          <a:bodyPr wrap="none">
            <a:spAutoFit/>
          </a:bodyPr>
          <a:lstStyle/>
          <a:p>
            <a:r>
              <a:rPr lang="en-US" altLang="ja-JP" sz="1400" dirty="0" smtClean="0"/>
              <a:t>Move</a:t>
            </a:r>
            <a:endParaRPr lang="ja-JP" altLang="en-US" sz="1400" dirty="0"/>
          </a:p>
        </p:txBody>
      </p:sp>
      <p:cxnSp>
        <p:nvCxnSpPr>
          <p:cNvPr id="143" name="直線矢印コネクタ 142"/>
          <p:cNvCxnSpPr/>
          <p:nvPr/>
        </p:nvCxnSpPr>
        <p:spPr>
          <a:xfrm>
            <a:off x="7575678" y="5153034"/>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4" name="正方形/長方形 143"/>
          <p:cNvSpPr/>
          <p:nvPr/>
        </p:nvSpPr>
        <p:spPr>
          <a:xfrm>
            <a:off x="7702978" y="5157192"/>
            <a:ext cx="602153" cy="307777"/>
          </a:xfrm>
          <a:prstGeom prst="rect">
            <a:avLst/>
          </a:prstGeom>
        </p:spPr>
        <p:txBody>
          <a:bodyPr wrap="none">
            <a:spAutoFit/>
          </a:bodyPr>
          <a:lstStyle/>
          <a:p>
            <a:r>
              <a:rPr lang="en-US" altLang="ja-JP" sz="1400" dirty="0" smtClean="0"/>
              <a:t>Move</a:t>
            </a:r>
            <a:endParaRPr lang="ja-JP" altLang="en-US" sz="1400" dirty="0"/>
          </a:p>
        </p:txBody>
      </p:sp>
      <p:sp>
        <p:nvSpPr>
          <p:cNvPr id="145" name="正方形/長方形 144"/>
          <p:cNvSpPr/>
          <p:nvPr/>
        </p:nvSpPr>
        <p:spPr>
          <a:xfrm>
            <a:off x="8556922" y="5013176"/>
            <a:ext cx="767606" cy="338554"/>
          </a:xfrm>
          <a:prstGeom prst="rect">
            <a:avLst/>
          </a:prstGeom>
          <a:solidFill>
            <a:schemeClr val="bg1"/>
          </a:solidFill>
        </p:spPr>
        <p:txBody>
          <a:bodyPr wrap="square">
            <a:spAutoFit/>
          </a:bodyPr>
          <a:lstStyle/>
          <a:p>
            <a:r>
              <a:rPr lang="ja-JP" altLang="en-US" sz="1600" dirty="0" smtClean="0"/>
              <a:t>・・・</a:t>
            </a:r>
            <a:endParaRPr lang="ja-JP" altLang="en-US" sz="1600" dirty="0"/>
          </a:p>
        </p:txBody>
      </p:sp>
      <p:cxnSp>
        <p:nvCxnSpPr>
          <p:cNvPr id="146" name="直線矢印コネクタ 145"/>
          <p:cNvCxnSpPr/>
          <p:nvPr/>
        </p:nvCxnSpPr>
        <p:spPr>
          <a:xfrm>
            <a:off x="7600778" y="6023840"/>
            <a:ext cx="931568" cy="53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 name="正方形/長方形 146"/>
          <p:cNvSpPr/>
          <p:nvPr/>
        </p:nvSpPr>
        <p:spPr>
          <a:xfrm>
            <a:off x="8582022" y="5883982"/>
            <a:ext cx="767606" cy="338554"/>
          </a:xfrm>
          <a:prstGeom prst="rect">
            <a:avLst/>
          </a:prstGeom>
          <a:solidFill>
            <a:schemeClr val="bg1"/>
          </a:solidFill>
        </p:spPr>
        <p:txBody>
          <a:bodyPr wrap="square">
            <a:spAutoFit/>
          </a:bodyPr>
          <a:lstStyle/>
          <a:p>
            <a:r>
              <a:rPr lang="ja-JP" altLang="en-US" sz="1600" dirty="0" smtClean="0"/>
              <a:t>・・・</a:t>
            </a:r>
            <a:endParaRPr lang="ja-JP" altLang="en-US" sz="1600" dirty="0"/>
          </a:p>
        </p:txBody>
      </p:sp>
      <p:sp>
        <p:nvSpPr>
          <p:cNvPr id="149" name="正方形/長方形 148"/>
          <p:cNvSpPr/>
          <p:nvPr/>
        </p:nvSpPr>
        <p:spPr>
          <a:xfrm>
            <a:off x="7728078" y="6027998"/>
            <a:ext cx="602153" cy="307777"/>
          </a:xfrm>
          <a:prstGeom prst="rect">
            <a:avLst/>
          </a:prstGeom>
        </p:spPr>
        <p:txBody>
          <a:bodyPr wrap="none">
            <a:spAutoFit/>
          </a:bodyPr>
          <a:lstStyle/>
          <a:p>
            <a:r>
              <a:rPr lang="en-US" altLang="ja-JP" sz="1400" dirty="0" smtClean="0"/>
              <a:t>Move</a:t>
            </a:r>
            <a:endParaRPr lang="ja-JP" altLang="en-US" sz="1400" dirty="0"/>
          </a:p>
        </p:txBody>
      </p:sp>
      <p:sp>
        <p:nvSpPr>
          <p:cNvPr id="150" name="正方形/長方形 149"/>
          <p:cNvSpPr/>
          <p:nvPr/>
        </p:nvSpPr>
        <p:spPr>
          <a:xfrm>
            <a:off x="5003712" y="3212976"/>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sp>
        <p:nvSpPr>
          <p:cNvPr id="151" name="正方形/長方形 150"/>
          <p:cNvSpPr/>
          <p:nvPr/>
        </p:nvSpPr>
        <p:spPr>
          <a:xfrm rot="2095718">
            <a:off x="4967516" y="3782314"/>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cxnSp>
        <p:nvCxnSpPr>
          <p:cNvPr id="152" name="直線矢印コネクタ 151"/>
          <p:cNvCxnSpPr/>
          <p:nvPr/>
        </p:nvCxnSpPr>
        <p:spPr>
          <a:xfrm>
            <a:off x="7583242" y="3457832"/>
            <a:ext cx="918833" cy="333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7744845" y="3337247"/>
            <a:ext cx="576400" cy="307777"/>
          </a:xfrm>
          <a:prstGeom prst="rect">
            <a:avLst/>
          </a:prstGeom>
          <a:solidFill>
            <a:schemeClr val="bg1"/>
          </a:solidFill>
        </p:spPr>
        <p:txBody>
          <a:bodyPr wrap="square">
            <a:spAutoFit/>
          </a:bodyPr>
          <a:lstStyle/>
          <a:p>
            <a:pPr algn="ctr"/>
            <a:r>
              <a:rPr lang="ja-JP" altLang="en-US" sz="1400" dirty="0" smtClean="0"/>
              <a:t>・・・</a:t>
            </a:r>
            <a:endParaRPr lang="ja-JP" altLang="en-US" sz="1400" dirty="0"/>
          </a:p>
        </p:txBody>
      </p:sp>
      <p:sp>
        <p:nvSpPr>
          <p:cNvPr id="131" name="円/楕円 130"/>
          <p:cNvSpPr/>
          <p:nvPr/>
        </p:nvSpPr>
        <p:spPr>
          <a:xfrm>
            <a:off x="2953374" y="5047748"/>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3" name="円/楕円 132"/>
          <p:cNvSpPr/>
          <p:nvPr/>
        </p:nvSpPr>
        <p:spPr>
          <a:xfrm>
            <a:off x="5703274" y="14039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8" name="円/楕円 147"/>
          <p:cNvSpPr/>
          <p:nvPr/>
        </p:nvSpPr>
        <p:spPr>
          <a:xfrm>
            <a:off x="4384176" y="320458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5" name="円/楕円 154"/>
          <p:cNvSpPr/>
          <p:nvPr/>
        </p:nvSpPr>
        <p:spPr>
          <a:xfrm>
            <a:off x="5750248" y="320458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6" name="円/楕円 155"/>
          <p:cNvSpPr/>
          <p:nvPr/>
        </p:nvSpPr>
        <p:spPr>
          <a:xfrm>
            <a:off x="5765364" y="404494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7" name="円/楕円 156"/>
          <p:cNvSpPr/>
          <p:nvPr/>
        </p:nvSpPr>
        <p:spPr>
          <a:xfrm>
            <a:off x="7029783" y="1403912"/>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8" name="円/楕円 157"/>
          <p:cNvSpPr/>
          <p:nvPr/>
        </p:nvSpPr>
        <p:spPr>
          <a:xfrm>
            <a:off x="7066893" y="2352795"/>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9" name="円/楕円 158"/>
          <p:cNvSpPr/>
          <p:nvPr/>
        </p:nvSpPr>
        <p:spPr>
          <a:xfrm>
            <a:off x="8485036" y="144642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0" name="円/楕円 159"/>
          <p:cNvSpPr/>
          <p:nvPr/>
        </p:nvSpPr>
        <p:spPr>
          <a:xfrm>
            <a:off x="7111747" y="3233434"/>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1" name="円/楕円 160"/>
          <p:cNvSpPr/>
          <p:nvPr/>
        </p:nvSpPr>
        <p:spPr>
          <a:xfrm>
            <a:off x="7111747" y="4073351"/>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2" name="円/楕円 161"/>
          <p:cNvSpPr/>
          <p:nvPr/>
        </p:nvSpPr>
        <p:spPr>
          <a:xfrm>
            <a:off x="4324961" y="4893590"/>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3" name="円/楕円 162"/>
          <p:cNvSpPr/>
          <p:nvPr/>
        </p:nvSpPr>
        <p:spPr>
          <a:xfrm>
            <a:off x="5765364" y="4908169"/>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4" name="円/楕円 163"/>
          <p:cNvSpPr/>
          <p:nvPr/>
        </p:nvSpPr>
        <p:spPr>
          <a:xfrm>
            <a:off x="5783469" y="5833803"/>
            <a:ext cx="438912" cy="438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67" name="円/楕円 166"/>
          <p:cNvSpPr/>
          <p:nvPr/>
        </p:nvSpPr>
        <p:spPr>
          <a:xfrm>
            <a:off x="8525576" y="3279327"/>
            <a:ext cx="438912" cy="4389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100"/>
          </a:p>
        </p:txBody>
      </p:sp>
      <p:sp>
        <p:nvSpPr>
          <p:cNvPr id="168" name="円/楕円 167"/>
          <p:cNvSpPr/>
          <p:nvPr/>
        </p:nvSpPr>
        <p:spPr>
          <a:xfrm>
            <a:off x="8525576" y="4071499"/>
            <a:ext cx="438912" cy="4389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sz="1100"/>
          </a:p>
        </p:txBody>
      </p:sp>
    </p:spTree>
    <p:extLst>
      <p:ext uri="{BB962C8B-B14F-4D97-AF65-F5344CB8AC3E}">
        <p14:creationId xmlns:p14="http://schemas.microsoft.com/office/powerpoint/2010/main" val="2629350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エグゼクティブ">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2266</TotalTime>
  <Words>2896</Words>
  <Application>Microsoft Office PowerPoint</Application>
  <PresentationFormat>画面に合わせる (4:3)</PresentationFormat>
  <Paragraphs>600</Paragraphs>
  <Slides>35</Slides>
  <Notes>29</Notes>
  <HiddenSlides>0</HiddenSlides>
  <MMClips>0</MMClips>
  <ScaleCrop>false</ScaleCrop>
  <HeadingPairs>
    <vt:vector size="4" baseType="variant">
      <vt:variant>
        <vt:lpstr>テーマ</vt:lpstr>
      </vt:variant>
      <vt:variant>
        <vt:i4>1</vt:i4>
      </vt:variant>
      <vt:variant>
        <vt:lpstr>スライド タイトル</vt:lpstr>
      </vt:variant>
      <vt:variant>
        <vt:i4>35</vt:i4>
      </vt:variant>
    </vt:vector>
  </HeadingPairs>
  <TitlesOfParts>
    <vt:vector size="36" baseType="lpstr">
      <vt:lpstr>Office ​​テーマ</vt:lpstr>
      <vt:lpstr>Planning solves  the Rush Hour problem</vt:lpstr>
      <vt:lpstr>目次</vt:lpstr>
      <vt:lpstr>Rush Hour パズル</vt:lpstr>
      <vt:lpstr>解法の概要</vt:lpstr>
      <vt:lpstr>考え方</vt:lpstr>
      <vt:lpstr>状態遷移</vt:lpstr>
      <vt:lpstr>解法</vt:lpstr>
      <vt:lpstr>幅優先探索</vt:lpstr>
      <vt:lpstr>深さ優先探索</vt:lpstr>
      <vt:lpstr>計画的探索</vt:lpstr>
      <vt:lpstr>実装</vt:lpstr>
      <vt:lpstr>前提</vt:lpstr>
      <vt:lpstr>パズルの内容</vt:lpstr>
      <vt:lpstr>データタイプ</vt:lpstr>
      <vt:lpstr>幅優先探索</vt:lpstr>
      <vt:lpstr>深さ優先探索</vt:lpstr>
      <vt:lpstr>幅優先探索</vt:lpstr>
      <vt:lpstr>幅優先探索の実装を改善</vt:lpstr>
      <vt:lpstr>幅優先探索の実装を改善</vt:lpstr>
      <vt:lpstr>幅優先探索の実装を改善</vt:lpstr>
      <vt:lpstr>幅優先探索の実装を改善</vt:lpstr>
      <vt:lpstr>計画的探索</vt:lpstr>
      <vt:lpstr>計画的探索</vt:lpstr>
      <vt:lpstr>処理の流れ</vt:lpstr>
      <vt:lpstr>expand</vt:lpstr>
      <vt:lpstr>計画的探索</vt:lpstr>
      <vt:lpstr>計画的探索の実装の改善</vt:lpstr>
      <vt:lpstr>結果</vt:lpstr>
      <vt:lpstr>実行</vt:lpstr>
      <vt:lpstr>パズルの内容</vt:lpstr>
      <vt:lpstr>結果</vt:lpstr>
      <vt:lpstr>まとめ</vt:lpstr>
      <vt:lpstr>ご清聴ありがとうございました</vt:lpstr>
      <vt:lpstr>予備スライド</vt:lpstr>
      <vt:lpstr>次の状態のリストの取得</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solves  the Rush Hour problem</dc:title>
  <dc:creator>ezura</dc:creator>
  <cp:lastModifiedBy>ezura</cp:lastModifiedBy>
  <cp:revision>130</cp:revision>
  <dcterms:created xsi:type="dcterms:W3CDTF">2013-07-18T07:15:11Z</dcterms:created>
  <dcterms:modified xsi:type="dcterms:W3CDTF">2013-07-23T01:50:17Z</dcterms:modified>
</cp:coreProperties>
</file>