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7" r:id="rId4"/>
    <p:sldId id="265" r:id="rId5"/>
    <p:sldId id="270" r:id="rId6"/>
    <p:sldId id="266" r:id="rId7"/>
    <p:sldId id="271" r:id="rId8"/>
    <p:sldId id="272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48860-C9EF-4C28-AA84-B5D2593A6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772670-28CF-461C-871D-AD82B273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92D5D8-88FD-4AD8-8DAD-80EE12EA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C5C0D9-5E43-4149-92D0-239DF2F3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93C90-CA44-4357-A812-E71A11DB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DCB3C-B510-4FB7-82A2-C8AA06AC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C8C5BB-F61F-40A1-AD15-8E96D0B38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593E07-9A85-4346-9284-B3586066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70FF75-F4B0-441E-94E6-BCE110B1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365944-9DD1-4D22-A7BE-D6029E27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263C17-AC5D-42EF-B30A-B88EF3C32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290938-0FCF-4BC2-A87C-EA17FEA51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54AA38-1751-43E9-B638-C61869EE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E0052B-7AAA-43E0-AA02-F67FADA8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F266DF-1E9B-4ABE-876B-E93EF27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11B5F-8C89-4BEF-ABE7-63A38ACA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F200CE-1AF3-441B-AE50-89C152AD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E0CFB3-D501-407A-B479-6BFF5BBA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3120B3-322D-4CE5-B340-64059867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9AC414-F9D6-49A3-ADFC-A34A49C8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1E303-8FAF-4864-BAD9-AB45E7F0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BC2567-67A1-4C03-8AA9-951AA277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4585D-A95C-42BE-9060-69AB15C9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0D138-DB5C-4975-B412-C0462FB8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5D6706-906E-4B18-80FD-57AA1A9A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DD674-214B-49B5-8650-D480662A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F52AA5-D1F6-4BFE-95B0-10D2DC569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AC4865-A3D6-42EA-B7C1-3A656BF3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0622B7-945F-4554-AFC3-AFBA924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15C4B5-2C13-433D-8AA6-142E1258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CE80C5-11F0-49DE-AB38-25038CF9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7D97C-C17A-46D9-81A6-1FEDE3C5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D53471-BFA6-4B5B-9EBD-186D3E74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50BE0B-176A-4103-9E00-7E96BEEE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47C7DD-0EE5-4A5C-92EA-AB439B0D8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7D0FF58-3BE5-4E03-9A68-58A47974E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7EA1D1E-6979-434C-BA7C-3CC624D4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04473F-F8EA-428A-B505-0D55338A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5FDCA9-21BB-4287-8654-56D6FEE8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B81D6-DF86-4BDC-B884-1E45D15D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E66644-7620-44CA-9D9D-04E1BB21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2855EA-3E3A-42AB-9068-CF491570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A11D7E-40A9-4317-99F0-1218A74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03639AE-02DC-4285-9B23-9C127968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C9A98F-5B3D-4DBF-B2B9-52577C8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C1A3F9-D055-4089-965F-A1F686F5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F790C-79D0-4246-806C-7B6F705A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72D7B-E89A-4317-9702-F2BA4997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BD7651-5C1A-4B98-8BF4-B96DFBA0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7A687E-0B25-4645-B4A6-7876552D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BA2A3E-7779-485E-82FE-812F740D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596DB8-7A67-403B-9B10-47157F87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C122A-9844-4F19-9E26-33E7FD1D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27FCADF-C2FE-4363-8319-A0B059B45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02AC3F-1F70-48C0-8AA2-44707556F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9B4D1E-7228-454C-88AB-F287AD3A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BAFF2B-5A94-48A7-8E9E-F2F17F97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48724A-2F56-4557-9ADB-F3824678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D1EA979-4384-4A73-90CE-36F7C70E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55892E-5EFA-45E5-AC70-BD8CEC2A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0DCD8B-13C0-4ABC-AC99-9D5D9F194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D707-2248-4AC3-B663-15C4F17FF78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F0E21A-DECF-46DC-AAC2-65B280313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B8AE03-6136-4B7B-9103-A4454E177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AD2C-93DF-4BE0-8F0D-1803F17B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8B757-FFD1-49E8-A251-6390BD9E0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6BE314-B83D-4999-A24E-3EB7DD4C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70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ENGR232 – MATLAB exam practice</a:t>
            </a:r>
          </a:p>
          <a:p>
            <a:endParaRPr lang="en-US" dirty="0"/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Note: Does not reflect the real exam length.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collection of 5 problems is long, to try to cover most of Lab 1 – 9 materials.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Maybe harder than the real exam.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Does not mean everything on the exam is covered here.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Does not mean the exam will be similar to this. Prioritize studying previous labs.</a:t>
            </a:r>
          </a:p>
        </p:txBody>
      </p:sp>
    </p:spTree>
    <p:extLst>
      <p:ext uri="{BB962C8B-B14F-4D97-AF65-F5344CB8AC3E}">
        <p14:creationId xmlns:p14="http://schemas.microsoft.com/office/powerpoint/2010/main" val="253230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CDC0ED-AEE9-4552-BCBA-B3A1A53D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6"/>
            <a:ext cx="10515600" cy="643060"/>
          </a:xfrm>
        </p:spPr>
        <p:txBody>
          <a:bodyPr>
            <a:normAutofit fontScale="90000"/>
          </a:bodyPr>
          <a:lstStyle/>
          <a:p>
            <a:pPr>
              <a:tabLst>
                <a:tab pos="4572000" algn="l"/>
                <a:tab pos="10344150" algn="r"/>
              </a:tabLst>
            </a:pPr>
            <a:r>
              <a:rPr lang="en-US" dirty="0"/>
              <a:t>Practice Problem 5	(Lab 9)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Med (15 min)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9EDC4E-4962-4A1F-9D46-9D2AC8DB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61"/>
            <a:ext cx="10515600" cy="5560697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Linear, constant coefficients, 1</a:t>
            </a:r>
            <a:r>
              <a:rPr lang="en-US" sz="3200" baseline="30000" dirty="0"/>
              <a:t>st</a:t>
            </a:r>
            <a:r>
              <a:rPr lang="en-US" sz="3200" dirty="0"/>
              <a:t> order, D.E., (system of 2 equations)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dirty="0"/>
              <a:t>Note: A, B and U(s) are from Lab 9. x(0) is different.</a:t>
            </a:r>
          </a:p>
          <a:p>
            <a:r>
              <a:rPr lang="en-US" dirty="0"/>
              <a:t>Reference: Lecture 9.1 Especially ,slides #12.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zero input response, </a:t>
            </a:r>
            <a:r>
              <a:rPr lang="en-US" dirty="0" err="1"/>
              <a:t>x</a:t>
            </a:r>
            <a:r>
              <a:rPr lang="en-US" baseline="-25000" dirty="0" err="1"/>
              <a:t>h</a:t>
            </a:r>
            <a:r>
              <a:rPr lang="en-US" dirty="0"/>
              <a:t>(t), and plot it.  </a:t>
            </a:r>
            <a:r>
              <a:rPr lang="en-US" dirty="0">
                <a:solidFill>
                  <a:srgbClr val="00B0F0"/>
                </a:solidFill>
              </a:rPr>
              <a:t>Hint: in X(s) equation, set u(t) = 0. 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h</a:t>
            </a:r>
            <a:r>
              <a:rPr lang="en-US" dirty="0">
                <a:solidFill>
                  <a:srgbClr val="00B0F0"/>
                </a:solidFill>
              </a:rPr>
              <a:t>(s) = (</a:t>
            </a:r>
            <a:r>
              <a:rPr lang="en-US" dirty="0" err="1">
                <a:solidFill>
                  <a:srgbClr val="00B0F0"/>
                </a:solidFill>
              </a:rPr>
              <a:t>sI</a:t>
            </a:r>
            <a:r>
              <a:rPr lang="en-US" dirty="0">
                <a:solidFill>
                  <a:srgbClr val="00B0F0"/>
                </a:solidFill>
              </a:rPr>
              <a:t>-A)</a:t>
            </a:r>
            <a:r>
              <a:rPr lang="en-US" baseline="30000" dirty="0">
                <a:solidFill>
                  <a:srgbClr val="00B0F0"/>
                </a:solidFill>
              </a:rPr>
              <a:t>-1</a:t>
            </a:r>
            <a:r>
              <a:rPr lang="en-US" dirty="0">
                <a:solidFill>
                  <a:srgbClr val="00B0F0"/>
                </a:solidFill>
              </a:rPr>
              <a:t>x(0), 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h</a:t>
            </a:r>
            <a:r>
              <a:rPr lang="en-US" dirty="0">
                <a:solidFill>
                  <a:srgbClr val="00B0F0"/>
                </a:solidFill>
              </a:rPr>
              <a:t>(t) = L</a:t>
            </a:r>
            <a:r>
              <a:rPr lang="en-US" baseline="30000" dirty="0">
                <a:solidFill>
                  <a:srgbClr val="00B0F0"/>
                </a:solidFill>
              </a:rPr>
              <a:t>-1</a:t>
            </a:r>
            <a:r>
              <a:rPr lang="en-US" dirty="0">
                <a:solidFill>
                  <a:srgbClr val="00B0F0"/>
                </a:solidFill>
              </a:rPr>
              <a:t>{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h</a:t>
            </a:r>
            <a:r>
              <a:rPr lang="en-US" dirty="0">
                <a:solidFill>
                  <a:srgbClr val="00B0F0"/>
                </a:solidFill>
              </a:rPr>
              <a:t>(s)}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zero state response, 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dirty="0"/>
              <a:t>(t), and plot it.  </a:t>
            </a:r>
            <a:r>
              <a:rPr lang="en-US" dirty="0">
                <a:solidFill>
                  <a:srgbClr val="00B0F0"/>
                </a:solidFill>
              </a:rPr>
              <a:t>Hint: in X(s) equation, set x(0) = [0; 0]. 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f</a:t>
            </a:r>
            <a:r>
              <a:rPr lang="en-US" dirty="0">
                <a:solidFill>
                  <a:srgbClr val="00B0F0"/>
                </a:solidFill>
              </a:rPr>
              <a:t>(s) = (</a:t>
            </a:r>
            <a:r>
              <a:rPr lang="en-US" dirty="0" err="1">
                <a:solidFill>
                  <a:srgbClr val="00B0F0"/>
                </a:solidFill>
              </a:rPr>
              <a:t>sI</a:t>
            </a:r>
            <a:r>
              <a:rPr lang="en-US" dirty="0">
                <a:solidFill>
                  <a:srgbClr val="00B0F0"/>
                </a:solidFill>
              </a:rPr>
              <a:t>-A)</a:t>
            </a:r>
            <a:r>
              <a:rPr lang="en-US" baseline="30000" dirty="0">
                <a:solidFill>
                  <a:srgbClr val="00B0F0"/>
                </a:solidFill>
              </a:rPr>
              <a:t>-1</a:t>
            </a:r>
            <a:r>
              <a:rPr lang="en-US" dirty="0">
                <a:solidFill>
                  <a:srgbClr val="00B0F0"/>
                </a:solidFill>
              </a:rPr>
              <a:t>BU(s), 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f</a:t>
            </a:r>
            <a:r>
              <a:rPr lang="en-US" dirty="0">
                <a:solidFill>
                  <a:srgbClr val="00B0F0"/>
                </a:solidFill>
              </a:rPr>
              <a:t>(t) = L</a:t>
            </a:r>
            <a:r>
              <a:rPr lang="en-US" baseline="30000" dirty="0">
                <a:solidFill>
                  <a:srgbClr val="00B0F0"/>
                </a:solidFill>
              </a:rPr>
              <a:t>-1</a:t>
            </a:r>
            <a:r>
              <a:rPr lang="en-US" dirty="0">
                <a:solidFill>
                  <a:srgbClr val="00B0F0"/>
                </a:solidFill>
              </a:rPr>
              <a:t>{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f</a:t>
            </a:r>
            <a:r>
              <a:rPr lang="en-US" dirty="0">
                <a:solidFill>
                  <a:srgbClr val="00B0F0"/>
                </a:solidFill>
              </a:rPr>
              <a:t>(s)}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complete solution from </a:t>
            </a:r>
            <a:r>
              <a:rPr lang="en-US" dirty="0" err="1"/>
              <a:t>x</a:t>
            </a:r>
            <a:r>
              <a:rPr lang="en-US" baseline="-25000" dirty="0" err="1"/>
              <a:t>complete</a:t>
            </a:r>
            <a:r>
              <a:rPr lang="en-US" dirty="0"/>
              <a:t>(t) = </a:t>
            </a:r>
            <a:r>
              <a:rPr lang="en-US" dirty="0" err="1"/>
              <a:t>x</a:t>
            </a:r>
            <a:r>
              <a:rPr lang="en-US" baseline="-25000" dirty="0" err="1"/>
              <a:t>h</a:t>
            </a:r>
            <a:r>
              <a:rPr lang="en-US" dirty="0"/>
              <a:t>(t) + 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dirty="0"/>
              <a:t>(t), and plot it. </a:t>
            </a:r>
            <a:r>
              <a:rPr lang="en-US" dirty="0">
                <a:solidFill>
                  <a:srgbClr val="00B0F0"/>
                </a:solidFill>
              </a:rPr>
              <a:t>Hint: simply add 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h</a:t>
            </a:r>
            <a:r>
              <a:rPr lang="en-US" dirty="0">
                <a:solidFill>
                  <a:srgbClr val="00B0F0"/>
                </a:solidFill>
              </a:rPr>
              <a:t>(t) with 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f</a:t>
            </a:r>
            <a:r>
              <a:rPr lang="en-US" dirty="0">
                <a:solidFill>
                  <a:srgbClr val="00B0F0"/>
                </a:solidFill>
              </a:rPr>
              <a:t>(t) from parts 1 &amp;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simplicity, just plot x</a:t>
            </a:r>
            <a:r>
              <a:rPr lang="en-US" baseline="-25000" dirty="0"/>
              <a:t>1 </a:t>
            </a:r>
            <a:r>
              <a:rPr lang="en-US" dirty="0"/>
              <a:t>component vs. time only. Plot x</a:t>
            </a:r>
            <a:r>
              <a:rPr lang="en-US" baseline="-25000" dirty="0"/>
              <a:t>h1</a:t>
            </a:r>
            <a:r>
              <a:rPr lang="en-US" dirty="0"/>
              <a:t>, x</a:t>
            </a:r>
            <a:r>
              <a:rPr lang="en-US" baseline="-25000" dirty="0"/>
              <a:t>f1</a:t>
            </a:r>
            <a:r>
              <a:rPr lang="en-US" dirty="0"/>
              <a:t>, x</a:t>
            </a:r>
            <a:r>
              <a:rPr lang="en-US" baseline="-25000" dirty="0"/>
              <a:t>complete1</a:t>
            </a:r>
            <a:r>
              <a:rPr lang="en-US" dirty="0"/>
              <a:t> on the same graph.  </a:t>
            </a:r>
            <a:r>
              <a:rPr lang="en-US" dirty="0">
                <a:solidFill>
                  <a:srgbClr val="00B0F0"/>
                </a:solidFill>
              </a:rPr>
              <a:t>Don’t plot x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 component.</a:t>
            </a:r>
          </a:p>
          <a:p>
            <a:r>
              <a:rPr lang="en-US" dirty="0"/>
              <a:t>Concept:</a:t>
            </a:r>
          </a:p>
          <a:p>
            <a:pPr lvl="1"/>
            <a:r>
              <a:rPr lang="en-US" dirty="0"/>
              <a:t>In Lab 9, we compute X(s) directly from computing X(s) =(</a:t>
            </a:r>
            <a:r>
              <a:rPr lang="en-US" dirty="0" err="1"/>
              <a:t>sI</a:t>
            </a:r>
            <a:r>
              <a:rPr lang="en-US" dirty="0"/>
              <a:t>-A)</a:t>
            </a:r>
            <a:r>
              <a:rPr lang="en-US" baseline="30000" dirty="0"/>
              <a:t>-1 </a:t>
            </a:r>
            <a:r>
              <a:rPr lang="en-US" dirty="0"/>
              <a:t>[x(0) + BU(s)]</a:t>
            </a:r>
          </a:p>
          <a:p>
            <a:pPr lvl="1"/>
            <a:r>
              <a:rPr lang="en-US" dirty="0"/>
              <a:t>Here, we want to show that the complete solution X(s) can be found from adding the two system responses together.</a:t>
            </a:r>
          </a:p>
          <a:p>
            <a:pPr lvl="1"/>
            <a:r>
              <a:rPr lang="en-US" dirty="0"/>
              <a:t>In other words, the complete solution can be found from first, testing the system, with no forcing function to find </a:t>
            </a:r>
            <a:r>
              <a:rPr lang="en-US" dirty="0" err="1"/>
              <a:t>x</a:t>
            </a:r>
            <a:r>
              <a:rPr lang="en-US" baseline="-25000" dirty="0" err="1"/>
              <a:t>h</a:t>
            </a:r>
            <a:endParaRPr lang="en-US" baseline="-25000" dirty="0"/>
          </a:p>
          <a:p>
            <a:pPr lvl="1"/>
            <a:r>
              <a:rPr lang="en-US" dirty="0"/>
              <a:t>Then, test the system again, set initial condition to [0; 0], now with the forcing function to find 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covered in the problem.</a:t>
            </a:r>
          </a:p>
          <a:p>
            <a:pPr lvl="1"/>
            <a:r>
              <a:rPr lang="en-US" dirty="0"/>
              <a:t>Solve for eq. pt. Set </a:t>
            </a:r>
            <a:r>
              <a:rPr lang="en-US" dirty="0" err="1"/>
              <a:t>xdot</a:t>
            </a:r>
            <a:r>
              <a:rPr lang="en-US" dirty="0"/>
              <a:t> = [0; 0]. Thus, x* vector = -</a:t>
            </a:r>
            <a:r>
              <a:rPr lang="en-US" dirty="0" err="1"/>
              <a:t>inv</a:t>
            </a:r>
            <a:r>
              <a:rPr lang="en-US" dirty="0"/>
              <a:t>(A)*B*u(t)</a:t>
            </a:r>
          </a:p>
          <a:p>
            <a:pPr lvl="1"/>
            <a:r>
              <a:rPr lang="en-US" dirty="0"/>
              <a:t>Component plots x</a:t>
            </a:r>
            <a:r>
              <a:rPr lang="en-US" baseline="-25000" dirty="0"/>
              <a:t>1</a:t>
            </a:r>
            <a:r>
              <a:rPr lang="en-US" dirty="0"/>
              <a:t> vs. t, x</a:t>
            </a:r>
            <a:r>
              <a:rPr lang="en-US" baseline="-25000" dirty="0"/>
              <a:t>2</a:t>
            </a:r>
            <a:r>
              <a:rPr lang="en-US" dirty="0"/>
              <a:t> vs. t and phase plot x</a:t>
            </a:r>
            <a:r>
              <a:rPr lang="en-US" baseline="-25000" dirty="0"/>
              <a:t>2</a:t>
            </a:r>
            <a:r>
              <a:rPr lang="en-US" dirty="0"/>
              <a:t> vs. x</a:t>
            </a:r>
            <a:r>
              <a:rPr lang="en-US" baseline="-25000" dirty="0"/>
              <a:t>1</a:t>
            </a:r>
            <a:r>
              <a:rPr lang="en-US" dirty="0"/>
              <a:t> in the same figure.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B8DFB91-072F-4555-9BB3-138B8FEEC78A}"/>
                  </a:ext>
                </a:extLst>
              </p:cNvPr>
              <p:cNvSpPr txBox="1"/>
              <p:nvPr/>
            </p:nvSpPr>
            <p:spPr>
              <a:xfrm>
                <a:off x="2724032" y="1558371"/>
                <a:ext cx="6560322" cy="93140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dirty="0"/>
                        <m:t>,  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F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F0000"/>
                          </a:solidFill>
                        </a:rPr>
                        <m:t>(0)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U(s)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–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5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</m:sup>
                    </m:sSup>
                  </m:oMath>
                </a14:m>
                <a:r>
                  <a:rPr lang="en-US" dirty="0"/>
                  <a:t>,    t = 0: 0.01: 15.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DFB91-072F-4555-9BB3-138B8FEE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32" y="1558371"/>
                <a:ext cx="6560322" cy="931409"/>
              </a:xfrm>
              <a:prstGeom prst="rect">
                <a:avLst/>
              </a:prstGeom>
              <a:blipFill>
                <a:blip r:embed="rId2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2C5187E-03A8-4267-A0D6-B386734E27F7}"/>
              </a:ext>
            </a:extLst>
          </p:cNvPr>
          <p:cNvCxnSpPr/>
          <p:nvPr/>
        </p:nvCxnSpPr>
        <p:spPr>
          <a:xfrm>
            <a:off x="574431" y="926123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47E4152-1C64-424E-AEB4-99DF7930F0BA}"/>
              </a:ext>
            </a:extLst>
          </p:cNvPr>
          <p:cNvCxnSpPr/>
          <p:nvPr/>
        </p:nvCxnSpPr>
        <p:spPr>
          <a:xfrm>
            <a:off x="574431" y="5485183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05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DDB010-849B-48BD-977D-A79109B3F3F1}"/>
              </a:ext>
            </a:extLst>
          </p:cNvPr>
          <p:cNvSpPr txBox="1"/>
          <p:nvPr/>
        </p:nvSpPr>
        <p:spPr>
          <a:xfrm>
            <a:off x="2828021" y="5218611"/>
            <a:ext cx="6535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how magenta line is the summation of red and blue lines.</a:t>
            </a:r>
          </a:p>
          <a:p>
            <a:r>
              <a:rPr lang="en-US" dirty="0"/>
              <a:t>At t = 0, “switch is turned on”, starts applying input forcing function.</a:t>
            </a:r>
          </a:p>
          <a:p>
            <a:r>
              <a:rPr lang="en-US" dirty="0"/>
              <a:t>At t = 5 sec, “switch is turned off”, removing forcing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2891A7-CE7E-4BFE-8F0D-AEC81522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017938"/>
            <a:ext cx="50768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CDC0ED-AEE9-4552-BCBA-B3A1A53D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6"/>
            <a:ext cx="10515600" cy="643060"/>
          </a:xfrm>
        </p:spPr>
        <p:txBody>
          <a:bodyPr>
            <a:normAutofit fontScale="90000"/>
          </a:bodyPr>
          <a:lstStyle/>
          <a:p>
            <a:pPr>
              <a:tabLst>
                <a:tab pos="4572000" algn="l"/>
                <a:tab pos="10344150" algn="r"/>
              </a:tabLst>
            </a:pPr>
            <a:r>
              <a:rPr lang="en-US" dirty="0"/>
              <a:t>Practice Problem 1	(Lab 1)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Short (10 min)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9EDC4E-4962-4A1F-9D46-9D2AC8DB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0281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Nonlinear, 1st order, autonomous, D.E.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by hand, find eq. pts.  </a:t>
            </a:r>
            <a:r>
              <a:rPr lang="en-US" sz="1200" dirty="0"/>
              <a:t>Hint: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Set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dy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dt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= 0. There should be 2 eq. pts. </a:t>
            </a:r>
            <a:r>
              <a:rPr lang="en-US" sz="700" dirty="0" err="1">
                <a:solidFill>
                  <a:schemeClr val="bg1">
                    <a:lumMod val="75000"/>
                  </a:schemeClr>
                </a:solidFill>
              </a:rPr>
              <a:t>Psst</a:t>
            </a:r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… They are y*=0 and y*=K. Note that r does not matter for values of the </a:t>
            </a:r>
            <a:r>
              <a:rPr lang="en-US" sz="700" dirty="0" err="1">
                <a:solidFill>
                  <a:schemeClr val="bg1">
                    <a:lumMod val="75000"/>
                  </a:schemeClr>
                </a:solidFill>
              </a:rPr>
              <a:t>eq</a:t>
            </a:r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 pts.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y’ vs. y.  </a:t>
            </a:r>
            <a:r>
              <a:rPr lang="en-US" dirty="0">
                <a:solidFill>
                  <a:srgbClr val="00B0F0"/>
                </a:solidFill>
              </a:rPr>
              <a:t>Use y = -20: 1: 120. Also, plot the eq. pts.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y’’ vs. y. </a:t>
            </a:r>
            <a:r>
              <a:rPr lang="en-US" dirty="0">
                <a:solidFill>
                  <a:srgbClr val="00B0F0"/>
                </a:solidFill>
              </a:rPr>
              <a:t>Use gradient function to find y’’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eq. pts, identify:</a:t>
            </a:r>
          </a:p>
          <a:p>
            <a:pPr lvl="1"/>
            <a:r>
              <a:rPr lang="en-US" dirty="0"/>
              <a:t>Stability (Stable/unstable)</a:t>
            </a:r>
          </a:p>
          <a:p>
            <a:pPr lvl="1"/>
            <a:r>
              <a:rPr lang="en-US" dirty="0"/>
              <a:t>Region of attractions</a:t>
            </a:r>
          </a:p>
          <a:p>
            <a:pPr lvl="1"/>
            <a:endParaRPr lang="en-US" dirty="0"/>
          </a:p>
          <a:p>
            <a:r>
              <a:rPr lang="en-US" dirty="0"/>
              <a:t>Not covered in the problem.</a:t>
            </a:r>
          </a:p>
          <a:p>
            <a:pPr lvl="1"/>
            <a:r>
              <a:rPr lang="en-US" dirty="0" err="1"/>
              <a:t>pplane</a:t>
            </a:r>
            <a:endParaRPr lang="en-US" dirty="0"/>
          </a:p>
          <a:p>
            <a:pPr lvl="1"/>
            <a:r>
              <a:rPr lang="en-US" dirty="0"/>
              <a:t>Find how long it takes to grow from one value to another.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B8DFB91-072F-4555-9BB3-138B8FEEC78A}"/>
                  </a:ext>
                </a:extLst>
              </p:cNvPr>
              <p:cNvSpPr txBox="1"/>
              <p:nvPr/>
            </p:nvSpPr>
            <p:spPr>
              <a:xfrm>
                <a:off x="2403231" y="1682262"/>
                <a:ext cx="6871048" cy="525913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DFB91-072F-4555-9BB3-138B8FEE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231" y="1682262"/>
                <a:ext cx="6871048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2C5187E-03A8-4267-A0D6-B386734E27F7}"/>
              </a:ext>
            </a:extLst>
          </p:cNvPr>
          <p:cNvCxnSpPr/>
          <p:nvPr/>
        </p:nvCxnSpPr>
        <p:spPr>
          <a:xfrm>
            <a:off x="574431" y="926123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47E4152-1C64-424E-AEB4-99DF7930F0BA}"/>
              </a:ext>
            </a:extLst>
          </p:cNvPr>
          <p:cNvCxnSpPr/>
          <p:nvPr/>
        </p:nvCxnSpPr>
        <p:spPr>
          <a:xfrm>
            <a:off x="574431" y="4867668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B20B86-06C6-4664-8DDA-8CEEC56E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750" y="5273177"/>
            <a:ext cx="1381125" cy="110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F32177-0FB0-4886-A845-180582477DB6}"/>
              </a:ext>
            </a:extLst>
          </p:cNvPr>
          <p:cNvSpPr txBox="1"/>
          <p:nvPr/>
        </p:nvSpPr>
        <p:spPr>
          <a:xfrm>
            <a:off x="9058814" y="6388889"/>
            <a:ext cx="29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plot. See next slide.</a:t>
            </a:r>
          </a:p>
        </p:txBody>
      </p:sp>
    </p:spTree>
    <p:extLst>
      <p:ext uri="{BB962C8B-B14F-4D97-AF65-F5344CB8AC3E}">
        <p14:creationId xmlns:p14="http://schemas.microsoft.com/office/powerpoint/2010/main" val="75918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4E23A4-B2DC-461B-AA62-B860AC1C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457325"/>
            <a:ext cx="49434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CDC0ED-AEE9-4552-BCBA-B3A1A53D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6"/>
            <a:ext cx="10515600" cy="643060"/>
          </a:xfrm>
        </p:spPr>
        <p:txBody>
          <a:bodyPr>
            <a:normAutofit fontScale="90000"/>
          </a:bodyPr>
          <a:lstStyle/>
          <a:p>
            <a:pPr>
              <a:tabLst>
                <a:tab pos="4572000" algn="l"/>
                <a:tab pos="10344150" algn="r"/>
              </a:tabLst>
            </a:pPr>
            <a:r>
              <a:rPr lang="en-US" dirty="0"/>
              <a:t>Practice Problem 2	(Lab 2&amp;3 </a:t>
            </a:r>
            <a:r>
              <a:rPr lang="en-US" sz="2700" dirty="0"/>
              <a:t>&amp;5</a:t>
            </a:r>
            <a:r>
              <a:rPr lang="en-US" dirty="0"/>
              <a:t>)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Med (20 min)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9EDC4E-4962-4A1F-9D46-9D2AC8DB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61"/>
            <a:ext cx="10515600" cy="5251939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Nonlinear, 1st order, autonomous, D.E.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463550" indent="-463550">
              <a:buFont typeface="+mj-lt"/>
              <a:buAutoNum type="arabicPeriod"/>
            </a:pPr>
            <a:r>
              <a:rPr lang="en-US" dirty="0"/>
              <a:t>Use Euler method with each time step size “</a:t>
            </a:r>
            <a:r>
              <a:rPr lang="en-US" dirty="0" err="1"/>
              <a:t>dt</a:t>
            </a:r>
            <a:r>
              <a:rPr lang="en-US" dirty="0"/>
              <a:t>” shown below. Solve for y(t) numerically.</a:t>
            </a:r>
          </a:p>
          <a:p>
            <a:pPr lvl="1"/>
            <a:r>
              <a:rPr lang="en-US" dirty="0" err="1"/>
              <a:t>dt</a:t>
            </a:r>
            <a:r>
              <a:rPr lang="en-US" dirty="0"/>
              <a:t> = 1	Create time vector t1, solution vector y1	</a:t>
            </a:r>
            <a:r>
              <a:rPr lang="en-US" dirty="0">
                <a:solidFill>
                  <a:srgbClr val="00B0F0"/>
                </a:solidFill>
              </a:rPr>
              <a:t>(Note: </a:t>
            </a:r>
            <a:r>
              <a:rPr lang="en-US" dirty="0" err="1">
                <a:solidFill>
                  <a:srgbClr val="00B0F0"/>
                </a:solidFill>
              </a:rPr>
              <a:t>dt</a:t>
            </a:r>
            <a:r>
              <a:rPr lang="en-US" dirty="0">
                <a:solidFill>
                  <a:srgbClr val="00B0F0"/>
                </a:solidFill>
              </a:rPr>
              <a:t> is called </a:t>
            </a:r>
            <a:r>
              <a:rPr lang="el-GR" dirty="0">
                <a:solidFill>
                  <a:srgbClr val="00B0F0"/>
                </a:solidFill>
              </a:rPr>
              <a:t>Δ</a:t>
            </a:r>
            <a:r>
              <a:rPr lang="en-US" dirty="0">
                <a:solidFill>
                  <a:srgbClr val="00B0F0"/>
                </a:solidFill>
              </a:rPr>
              <a:t>t in lab2, called h in lab 3)</a:t>
            </a:r>
          </a:p>
          <a:p>
            <a:pPr lvl="1"/>
            <a:r>
              <a:rPr lang="en-US" dirty="0" err="1"/>
              <a:t>dt</a:t>
            </a:r>
            <a:r>
              <a:rPr lang="en-US" dirty="0"/>
              <a:t> = 0.1	Create time vector t2, solution vector y2</a:t>
            </a:r>
          </a:p>
          <a:p>
            <a:pPr lvl="1"/>
            <a:r>
              <a:rPr lang="en-US" dirty="0" err="1"/>
              <a:t>dt</a:t>
            </a:r>
            <a:r>
              <a:rPr lang="en-US" dirty="0"/>
              <a:t> = 0.01	Create time vector t3, solution vector y3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“</a:t>
            </a:r>
            <a:r>
              <a:rPr lang="en-US" dirty="0" err="1"/>
              <a:t>dsolve</a:t>
            </a:r>
            <a:r>
              <a:rPr lang="en-US" dirty="0"/>
              <a:t>” to find symbolic </a:t>
            </a:r>
            <a:r>
              <a:rPr lang="en-US" dirty="0" err="1"/>
              <a:t>y</a:t>
            </a:r>
            <a:r>
              <a:rPr lang="en-US" baseline="-25000" dirty="0" err="1"/>
              <a:t>analytical</a:t>
            </a:r>
            <a:r>
              <a:rPr lang="en-US" dirty="0"/>
              <a:t>. (lab 5)</a:t>
            </a:r>
            <a:endParaRPr lang="en-US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this to substitutable function (</a:t>
            </a:r>
            <a:r>
              <a:rPr lang="en-US" dirty="0" err="1"/>
              <a:t>a.k.a</a:t>
            </a:r>
            <a:r>
              <a:rPr lang="en-US" dirty="0"/>
              <a:t> function handle) using “</a:t>
            </a:r>
            <a:r>
              <a:rPr lang="en-US" dirty="0" err="1"/>
              <a:t>matlabFunction</a:t>
            </a:r>
            <a:r>
              <a:rPr lang="en-US" dirty="0"/>
              <a:t>” (lab 5).</a:t>
            </a:r>
            <a:endParaRPr lang="en-US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MSE between </a:t>
            </a:r>
            <a:r>
              <a:rPr lang="en-US" dirty="0" err="1"/>
              <a:t>y</a:t>
            </a:r>
            <a:r>
              <a:rPr lang="en-US" baseline="-25000" dirty="0" err="1"/>
              <a:t>Euler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analytical</a:t>
            </a:r>
            <a:r>
              <a:rPr lang="en-US" dirty="0"/>
              <a:t> for each value of time step size (</a:t>
            </a:r>
            <a:r>
              <a:rPr lang="en-US" dirty="0" err="1"/>
              <a:t>dt</a:t>
            </a:r>
            <a:r>
              <a:rPr lang="en-US" dirty="0"/>
              <a:t>) used. </a:t>
            </a:r>
            <a:r>
              <a:rPr lang="en-US" dirty="0">
                <a:solidFill>
                  <a:srgbClr val="00B0F0"/>
                </a:solidFill>
              </a:rPr>
              <a:t>Expect: 3 MSE values. Use </a:t>
            </a:r>
            <a:r>
              <a:rPr lang="en-US" dirty="0" err="1">
                <a:solidFill>
                  <a:srgbClr val="00B0F0"/>
                </a:solidFill>
              </a:rPr>
              <a:t>y_ana</a:t>
            </a:r>
            <a:r>
              <a:rPr lang="en-US" dirty="0">
                <a:solidFill>
                  <a:srgbClr val="00B0F0"/>
                </a:solidFill>
              </a:rPr>
              <a:t>(t1) vs. y1, so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y1,y2,y3 and </a:t>
            </a:r>
            <a:r>
              <a:rPr lang="en-US" dirty="0" err="1"/>
              <a:t>y_ana</a:t>
            </a:r>
            <a:r>
              <a:rPr lang="en-US" dirty="0"/>
              <a:t>(t2) vs. time, on the same axes.  </a:t>
            </a:r>
            <a:r>
              <a:rPr lang="en-US" dirty="0">
                <a:solidFill>
                  <a:srgbClr val="00B0F0"/>
                </a:solidFill>
              </a:rPr>
              <a:t>Make sure all 4 are visible &amp; labelled.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how </a:t>
            </a:r>
            <a:r>
              <a:rPr lang="en-US" dirty="0" err="1"/>
              <a:t>dt</a:t>
            </a:r>
            <a:r>
              <a:rPr lang="en-US" dirty="0"/>
              <a:t> choice affects MSE value and the accuracy of the plotted curves. </a:t>
            </a:r>
            <a:r>
              <a:rPr lang="en-US" dirty="0">
                <a:solidFill>
                  <a:srgbClr val="00B0F0"/>
                </a:solidFill>
              </a:rPr>
              <a:t>As </a:t>
            </a:r>
            <a:r>
              <a:rPr lang="en-US" dirty="0" err="1">
                <a:solidFill>
                  <a:srgbClr val="00B0F0"/>
                </a:solidFill>
              </a:rPr>
              <a:t>dt</a:t>
            </a:r>
            <a:r>
              <a:rPr lang="en-US" dirty="0">
                <a:solidFill>
                  <a:srgbClr val="00B0F0"/>
                </a:solidFill>
              </a:rPr>
              <a:t> decreases, MSE …    …   …  </a:t>
            </a:r>
            <a:r>
              <a:rPr lang="en-US" dirty="0" err="1">
                <a:solidFill>
                  <a:srgbClr val="00B0F0"/>
                </a:solidFill>
              </a:rPr>
              <a:t>y</a:t>
            </a:r>
            <a:r>
              <a:rPr lang="en-US" baseline="-25000" dirty="0" err="1">
                <a:solidFill>
                  <a:srgbClr val="00B0F0"/>
                </a:solidFill>
              </a:rPr>
              <a:t>euler</a:t>
            </a:r>
            <a:r>
              <a:rPr lang="en-US" baseline="-250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curve gets closer to …</a:t>
            </a:r>
          </a:p>
          <a:p>
            <a:pPr lvl="1"/>
            <a:endParaRPr lang="en-US" dirty="0"/>
          </a:p>
          <a:p>
            <a:r>
              <a:rPr lang="en-US" dirty="0"/>
              <a:t>Not covered in the problem.</a:t>
            </a:r>
          </a:p>
          <a:p>
            <a:pPr lvl="1"/>
            <a:r>
              <a:rPr lang="en-US" dirty="0"/>
              <a:t>Calculation of analytical y(t) given y(t) equation. (lab 2)</a:t>
            </a:r>
          </a:p>
          <a:p>
            <a:pPr lvl="1"/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order (RK2) (lab 3) – one variable system</a:t>
            </a:r>
          </a:p>
          <a:p>
            <a:pPr lvl="1"/>
            <a:r>
              <a:rPr lang="en-US" dirty="0"/>
              <a:t>ode45 (lab 2 &amp; 3) – one variable system</a:t>
            </a:r>
          </a:p>
          <a:p>
            <a:pPr lvl="1"/>
            <a:r>
              <a:rPr lang="en-US" dirty="0"/>
              <a:t>Interpreting worded problems. (lab 3), e.g. finding initial condition value from the paragraphs.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B8DFB91-072F-4555-9BB3-138B8FEEC78A}"/>
                  </a:ext>
                </a:extLst>
              </p:cNvPr>
              <p:cNvSpPr txBox="1"/>
              <p:nvPr/>
            </p:nvSpPr>
            <p:spPr>
              <a:xfrm>
                <a:off x="2417855" y="1558371"/>
                <a:ext cx="7172669" cy="525913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DFB91-072F-4555-9BB3-138B8FEE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855" y="1558371"/>
                <a:ext cx="7172669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2C5187E-03A8-4267-A0D6-B386734E27F7}"/>
              </a:ext>
            </a:extLst>
          </p:cNvPr>
          <p:cNvCxnSpPr/>
          <p:nvPr/>
        </p:nvCxnSpPr>
        <p:spPr>
          <a:xfrm>
            <a:off x="574431" y="926123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47E4152-1C64-424E-AEB4-99DF7930F0BA}"/>
              </a:ext>
            </a:extLst>
          </p:cNvPr>
          <p:cNvCxnSpPr/>
          <p:nvPr/>
        </p:nvCxnSpPr>
        <p:spPr>
          <a:xfrm>
            <a:off x="574431" y="4772665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07788F-A4B4-423F-9F0C-AB8FC3D8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368" y="5467350"/>
            <a:ext cx="1209675" cy="933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293731-E4B1-435B-93C3-47FA98CE025D}"/>
              </a:ext>
            </a:extLst>
          </p:cNvPr>
          <p:cNvSpPr txBox="1"/>
          <p:nvPr/>
        </p:nvSpPr>
        <p:spPr>
          <a:xfrm>
            <a:off x="9058814" y="6388889"/>
            <a:ext cx="29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plot. See next slide.</a:t>
            </a:r>
          </a:p>
        </p:txBody>
      </p:sp>
    </p:spTree>
    <p:extLst>
      <p:ext uri="{BB962C8B-B14F-4D97-AF65-F5344CB8AC3E}">
        <p14:creationId xmlns:p14="http://schemas.microsoft.com/office/powerpoint/2010/main" val="353505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4A11D6C-2EB6-46B0-AB64-603F517C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476375"/>
            <a:ext cx="50768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8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CDC0ED-AEE9-4552-BCBA-B3A1A53D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6"/>
            <a:ext cx="10515600" cy="643060"/>
          </a:xfrm>
        </p:spPr>
        <p:txBody>
          <a:bodyPr>
            <a:normAutofit fontScale="90000"/>
          </a:bodyPr>
          <a:lstStyle/>
          <a:p>
            <a:pPr>
              <a:tabLst>
                <a:tab pos="4572000" algn="l"/>
                <a:tab pos="10344150" algn="r"/>
              </a:tabLst>
            </a:pPr>
            <a:r>
              <a:rPr lang="en-US" dirty="0"/>
              <a:t>Practice Problem 3	(Lab 4, 5 &amp; 7)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Long (40 min)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9EDC4E-4962-4A1F-9D46-9D2AC8DB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560696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Linear, constant coefficients, 2</a:t>
            </a:r>
            <a:r>
              <a:rPr lang="en-US" sz="3600" baseline="30000" dirty="0"/>
              <a:t>nd</a:t>
            </a:r>
            <a:r>
              <a:rPr lang="en-US" sz="3600" dirty="0"/>
              <a:t> order, D.E., (system of 1 equation)</a:t>
            </a:r>
          </a:p>
          <a:p>
            <a:endParaRPr lang="en-US" dirty="0"/>
          </a:p>
          <a:p>
            <a:endParaRPr lang="en-US" dirty="0"/>
          </a:p>
          <a:p>
            <a:endParaRPr lang="en-US" sz="6400" dirty="0"/>
          </a:p>
          <a:p>
            <a:pPr marL="403225" indent="-403225">
              <a:buFont typeface="+mj-lt"/>
              <a:buAutoNum type="arabicPeriod"/>
            </a:pPr>
            <a:r>
              <a:rPr lang="en-US" dirty="0"/>
              <a:t>Solve by hand, find b* = </a:t>
            </a:r>
            <a:r>
              <a:rPr lang="en-US" dirty="0" err="1"/>
              <a:t>b</a:t>
            </a:r>
            <a:r>
              <a:rPr lang="en-US" baseline="-25000" dirty="0" err="1"/>
              <a:t>crit</a:t>
            </a:r>
            <a:r>
              <a:rPr lang="en-US" dirty="0"/>
              <a:t> that causes critically damped </a:t>
            </a:r>
            <a:r>
              <a:rPr lang="en-US" b="1" u="sng" dirty="0"/>
              <a:t>step response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When the roots of the characteristic equation are repeated, i.e. inside of the square root term = 0 (quadratic solution).</a:t>
            </a:r>
          </a:p>
          <a:p>
            <a:pPr marL="403225" indent="-403225">
              <a:buFont typeface="+mj-lt"/>
              <a:buAutoNum type="arabicPeriod"/>
            </a:pPr>
            <a:r>
              <a:rPr lang="en-US" dirty="0"/>
              <a:t>Solve for y(t):</a:t>
            </a:r>
          </a:p>
          <a:p>
            <a:pPr lvl="1"/>
            <a:r>
              <a:rPr lang="en-US" b="1" dirty="0"/>
              <a:t>Case 1: </a:t>
            </a:r>
            <a:r>
              <a:rPr lang="en-US" dirty="0"/>
              <a:t>Use b = b*, 	using </a:t>
            </a:r>
            <a:r>
              <a:rPr lang="en-US" dirty="0">
                <a:solidFill>
                  <a:srgbClr val="FF0000"/>
                </a:solidFill>
              </a:rPr>
              <a:t>ode45</a:t>
            </a:r>
            <a:r>
              <a:rPr lang="en-US" dirty="0"/>
              <a:t> (lab 4), t = 0: 0.1 :10.  Use 1 to represent step function u(t), since when t &gt; 0, u(t) = 1.</a:t>
            </a:r>
          </a:p>
          <a:p>
            <a:pPr lvl="1"/>
            <a:r>
              <a:rPr lang="en-US" b="1" dirty="0"/>
              <a:t>Case 2: </a:t>
            </a:r>
            <a:r>
              <a:rPr lang="en-US" dirty="0"/>
              <a:t>Use b = b*/2  &lt; b*, 	using </a:t>
            </a:r>
            <a:r>
              <a:rPr lang="en-US" dirty="0" err="1">
                <a:solidFill>
                  <a:srgbClr val="FF0000"/>
                </a:solidFill>
              </a:rPr>
              <a:t>dsolve</a:t>
            </a:r>
            <a:r>
              <a:rPr lang="en-US" dirty="0"/>
              <a:t> (lab 5), t = 0: 0.1 :10.  Use 1 to represent step function u(t), since when t &gt; 0, u(t) = 1.</a:t>
            </a:r>
          </a:p>
          <a:p>
            <a:pPr lvl="1"/>
            <a:r>
              <a:rPr lang="en-US" b="1" dirty="0"/>
              <a:t>Case 3: </a:t>
            </a:r>
            <a:r>
              <a:rPr lang="en-US" dirty="0"/>
              <a:t>Use b = 2b*    &gt; b*, 	using </a:t>
            </a:r>
            <a:r>
              <a:rPr lang="en-US" dirty="0" err="1">
                <a:solidFill>
                  <a:srgbClr val="FF0000"/>
                </a:solidFill>
              </a:rPr>
              <a:t>laplace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ilaplace</a:t>
            </a:r>
            <a:r>
              <a:rPr lang="en-US" dirty="0"/>
              <a:t> (lab 7) t = 0: 0.1 :10  *** Use </a:t>
            </a:r>
            <a:r>
              <a:rPr lang="en-US" dirty="0">
                <a:solidFill>
                  <a:srgbClr val="FF0000"/>
                </a:solidFill>
              </a:rPr>
              <a:t>Fs = </a:t>
            </a:r>
            <a:r>
              <a:rPr lang="en-US" dirty="0" err="1">
                <a:solidFill>
                  <a:srgbClr val="FF0000"/>
                </a:solidFill>
              </a:rPr>
              <a:t>laplace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sym</a:t>
            </a:r>
            <a:r>
              <a:rPr lang="en-US" dirty="0">
                <a:solidFill>
                  <a:srgbClr val="FF0000"/>
                </a:solidFill>
              </a:rPr>
              <a:t>(1)),</a:t>
            </a:r>
            <a:r>
              <a:rPr lang="en-US" dirty="0"/>
              <a:t> since </a:t>
            </a:r>
            <a:r>
              <a:rPr lang="en-US" dirty="0" err="1"/>
              <a:t>laplace</a:t>
            </a:r>
            <a:r>
              <a:rPr lang="en-US" dirty="0"/>
              <a:t>(1) causes an error.</a:t>
            </a:r>
          </a:p>
          <a:p>
            <a:pPr marL="403225" indent="-403225">
              <a:buFont typeface="+mj-lt"/>
              <a:buAutoNum type="arabicPeriod"/>
            </a:pPr>
            <a:r>
              <a:rPr lang="en-US" dirty="0"/>
              <a:t>Plot all three step responses y(t) on the same axis. </a:t>
            </a:r>
            <a:r>
              <a:rPr lang="en-US" dirty="0">
                <a:solidFill>
                  <a:srgbClr val="00B0F0"/>
                </a:solidFill>
              </a:rPr>
              <a:t>Label each curve with its b value. Note: y’(t) is not of interest here.</a:t>
            </a:r>
          </a:p>
          <a:p>
            <a:pPr marL="403225" indent="-403225">
              <a:buFont typeface="+mj-lt"/>
              <a:buAutoNum type="arabicPeriod"/>
            </a:pPr>
            <a:r>
              <a:rPr lang="en-US" dirty="0"/>
              <a:t>Identify which case is underdamped, critically damped, overdamped.</a:t>
            </a:r>
          </a:p>
          <a:p>
            <a:pPr marL="403225" indent="-403225">
              <a:buFont typeface="+mj-lt"/>
              <a:buAutoNum type="arabicPeriod"/>
            </a:pPr>
            <a:r>
              <a:rPr lang="en-US" dirty="0"/>
              <a:t>Which case(s) cause overshoot? Which case rises fastest without overshoot? Which case(s) do not cause overshoot?</a:t>
            </a:r>
          </a:p>
          <a:p>
            <a:pPr marL="403225" indent="-403225">
              <a:buFont typeface="+mj-lt"/>
              <a:buAutoNum type="arabicPeriod"/>
            </a:pPr>
            <a:r>
              <a:rPr lang="en-US" dirty="0"/>
              <a:t>Solve by hand, find eq. </a:t>
            </a:r>
            <a:r>
              <a:rPr lang="en-US" dirty="0" err="1"/>
              <a:t>pt</a:t>
            </a:r>
            <a:r>
              <a:rPr lang="en-US" dirty="0"/>
              <a:t>(s). y*. Does the steady state y(t) in the plot match with the solved y*? </a:t>
            </a:r>
            <a:r>
              <a:rPr lang="en-US" dirty="0">
                <a:solidFill>
                  <a:srgbClr val="00B0F0"/>
                </a:solidFill>
              </a:rPr>
              <a:t>Set y’’ and y’ = 0 in the original D.E. Use u(t) = 1.  </a:t>
            </a:r>
            <a:r>
              <a:rPr lang="en-US" sz="1300" dirty="0" err="1">
                <a:solidFill>
                  <a:srgbClr val="00B0F0"/>
                </a:solidFill>
              </a:rPr>
              <a:t>Psst</a:t>
            </a:r>
            <a:r>
              <a:rPr lang="en-US" sz="1300" dirty="0">
                <a:solidFill>
                  <a:srgbClr val="00B0F0"/>
                </a:solidFill>
              </a:rPr>
              <a:t>… There should be only one eq. pt. here.</a:t>
            </a:r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 covered in the problem.</a:t>
            </a:r>
          </a:p>
          <a:p>
            <a:pPr lvl="1"/>
            <a:r>
              <a:rPr lang="en-US" dirty="0"/>
              <a:t>Find how the equilibrium point changes as f(t) = f, constant value changes. (lab 4) </a:t>
            </a:r>
            <a:r>
              <a:rPr lang="en-US" dirty="0">
                <a:solidFill>
                  <a:srgbClr val="00B0F0"/>
                </a:solidFill>
              </a:rPr>
              <a:t>Set derivative terms to 0, and solve by hand for y* as a function of f.</a:t>
            </a:r>
          </a:p>
          <a:p>
            <a:pPr lvl="1"/>
            <a:r>
              <a:rPr lang="en-US" dirty="0"/>
              <a:t>Use “roots” built-in function to find roots of the characteristic equation. (lab 4 &amp; 5)</a:t>
            </a:r>
          </a:p>
          <a:p>
            <a:pPr lvl="1"/>
            <a:r>
              <a:rPr lang="en-US" dirty="0"/>
              <a:t>Component plots y vs. t, y’ vs. t and phase plot y’ vs. y. (lab 4, 5 &amp; 7).</a:t>
            </a:r>
          </a:p>
          <a:p>
            <a:pPr lvl="1"/>
            <a:r>
              <a:rPr lang="en-US" dirty="0"/>
              <a:t>Given symbolic y(t), use “diff” function to find symbolic y’(t).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B8DFB91-072F-4555-9BB3-138B8FEEC78A}"/>
                  </a:ext>
                </a:extLst>
              </p:cNvPr>
              <p:cNvSpPr txBox="1"/>
              <p:nvPr/>
            </p:nvSpPr>
            <p:spPr>
              <a:xfrm>
                <a:off x="1940824" y="1682262"/>
                <a:ext cx="8310352" cy="830997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Mass</m:t>
                      </m:r>
                      <m:r>
                        <m:rPr>
                          <m:nor/>
                        </m:rPr>
                        <a:rPr lang="en-US" dirty="0" smtClean="0"/>
                        <m:t>−</m:t>
                      </m:r>
                      <m:r>
                        <m:rPr>
                          <m:nor/>
                        </m:rPr>
                        <a:rPr lang="en-US" dirty="0" smtClean="0"/>
                        <m:t>Spring</m:t>
                      </m:r>
                      <m:r>
                        <m:rPr>
                          <m:nor/>
                        </m:rPr>
                        <a:rPr lang="en-US" dirty="0" smtClean="0"/>
                        <m:t>−</m:t>
                      </m:r>
                      <m:r>
                        <m:rPr>
                          <m:nor/>
                        </m:rPr>
                        <a:rPr lang="en-US" dirty="0" smtClean="0"/>
                        <m:t>Damper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System</m:t>
                      </m:r>
                    </m:oMath>
                  </m:oMathPara>
                </a14:m>
                <a:endParaRPr lang="en-US" dirty="0"/>
              </a:p>
              <a:p>
                <a:pPr algn="ctr">
                  <a:tabLst>
                    <a:tab pos="5486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US" dirty="0"/>
                        <m:t>m</m:t>
                      </m:r>
                      <m:r>
                        <m:rPr>
                          <m:nor/>
                        </m:rPr>
                        <a:rPr lang="en-US" dirty="0"/>
                        <m:t> = 10,  </m:t>
                      </m:r>
                      <m:r>
                        <m:rPr>
                          <m:nor/>
                        </m:rPr>
                        <a:rPr lang="en-US" dirty="0"/>
                        <m:t>b</m:t>
                      </m:r>
                      <m:r>
                        <m:rPr>
                          <m:nor/>
                        </m:rPr>
                        <a:rPr lang="en-US" dirty="0"/>
                        <m:t> = </m:t>
                      </m:r>
                      <m:r>
                        <m:rPr>
                          <m:nor/>
                        </m:rPr>
                        <a:rPr lang="en-US" dirty="0"/>
                        <m:t>various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values</m:t>
                      </m:r>
                      <m:r>
                        <m:rPr>
                          <m:nor/>
                        </m:rPr>
                        <a:rPr lang="en-US" dirty="0"/>
                        <m:t>,   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  <m:r>
                        <m:rPr>
                          <m:nor/>
                        </m:rPr>
                        <a:rPr lang="en-US" dirty="0"/>
                        <m:t> = 250 </m:t>
                      </m:r>
                    </m:oMath>
                  </m:oMathPara>
                </a14:m>
                <a:endParaRPr lang="en-US" dirty="0"/>
              </a:p>
              <a:p>
                <a:pPr algn="ctr">
                  <a:tabLst>
                    <a:tab pos="5546725" algn="r"/>
                  </a:tabLst>
                </a:pPr>
                <a:r>
                  <a:rPr lang="en-US" dirty="0"/>
                  <a:t>       Start at displacement +50, staying still.	               i.e., y(0) = 0,    y’(0) = 0,    t = 0 to 10.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DFB91-072F-4555-9BB3-138B8FEE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24" y="1682262"/>
                <a:ext cx="8310352" cy="830997"/>
              </a:xfrm>
              <a:prstGeom prst="rect">
                <a:avLst/>
              </a:prstGeom>
              <a:blipFill>
                <a:blip r:embed="rId2"/>
                <a:stretch>
                  <a:fillRect r="-36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2C5187E-03A8-4267-A0D6-B386734E27F7}"/>
              </a:ext>
            </a:extLst>
          </p:cNvPr>
          <p:cNvCxnSpPr/>
          <p:nvPr/>
        </p:nvCxnSpPr>
        <p:spPr>
          <a:xfrm>
            <a:off x="574431" y="926123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47E4152-1C64-424E-AEB4-99DF7930F0BA}"/>
              </a:ext>
            </a:extLst>
          </p:cNvPr>
          <p:cNvCxnSpPr/>
          <p:nvPr/>
        </p:nvCxnSpPr>
        <p:spPr>
          <a:xfrm>
            <a:off x="574431" y="5283305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FFF5113-1832-49F6-AD05-AD05F3A1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481137"/>
            <a:ext cx="5743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CDC0ED-AEE9-4552-BCBA-B3A1A53D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6"/>
            <a:ext cx="10515600" cy="643060"/>
          </a:xfrm>
        </p:spPr>
        <p:txBody>
          <a:bodyPr>
            <a:normAutofit fontScale="90000"/>
          </a:bodyPr>
          <a:lstStyle/>
          <a:p>
            <a:pPr>
              <a:tabLst>
                <a:tab pos="4572000" algn="l"/>
                <a:tab pos="10344150" algn="r"/>
              </a:tabLst>
            </a:pPr>
            <a:r>
              <a:rPr lang="en-US" dirty="0"/>
              <a:t>Practice Problem 4	(Lab 8)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Short (10 min)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9EDC4E-4962-4A1F-9D46-9D2AC8DB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560696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Linear, constant coefficients, 1</a:t>
            </a:r>
            <a:r>
              <a:rPr lang="en-US" sz="3600" baseline="30000" dirty="0"/>
              <a:t>st</a:t>
            </a:r>
            <a:r>
              <a:rPr lang="en-US" sz="3600" dirty="0"/>
              <a:t> order, D.E., (system of 2 equations)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Very similar to Lab 8, just do it multiple times for various IC.</a:t>
            </a:r>
          </a:p>
          <a:p>
            <a:pPr marL="511175" indent="-511175">
              <a:buFont typeface="+mj-lt"/>
              <a:buAutoNum type="arabicPeriod"/>
            </a:pPr>
            <a:r>
              <a:rPr lang="en-US" sz="3400" dirty="0"/>
              <a:t>Find the eigenvalues and eigenvectors using “</a:t>
            </a:r>
            <a:r>
              <a:rPr lang="en-US" sz="3400" dirty="0" err="1"/>
              <a:t>eig</a:t>
            </a:r>
            <a:r>
              <a:rPr lang="en-US" sz="3400" dirty="0"/>
              <a:t>”.</a:t>
            </a:r>
          </a:p>
          <a:p>
            <a:pPr marL="511175" indent="-511175">
              <a:buFont typeface="+mj-lt"/>
              <a:buAutoNum type="arabicPeriod"/>
            </a:pPr>
            <a:r>
              <a:rPr lang="en-US" sz="3400" dirty="0"/>
              <a:t>Solve by hand or use </a:t>
            </a:r>
            <a:r>
              <a:rPr lang="en-US" sz="3400" dirty="0" err="1"/>
              <a:t>Matlab</a:t>
            </a:r>
            <a:r>
              <a:rPr lang="en-US" sz="3400" dirty="0"/>
              <a:t>, find the eq. pt.</a:t>
            </a:r>
          </a:p>
          <a:p>
            <a:pPr lvl="1"/>
            <a:r>
              <a:rPr lang="en-US" sz="3000" dirty="0"/>
              <a:t>Based on </a:t>
            </a:r>
            <a:r>
              <a:rPr lang="el-GR" sz="3000" dirty="0"/>
              <a:t>λ</a:t>
            </a:r>
            <a:r>
              <a:rPr lang="en-US" sz="3000" dirty="0"/>
              <a:t>, is the eq. pt. stable/unstable?</a:t>
            </a:r>
          </a:p>
          <a:p>
            <a:pPr lvl="1"/>
            <a:r>
              <a:rPr lang="en-US" sz="3000" dirty="0"/>
              <a:t>Based on </a:t>
            </a:r>
            <a:r>
              <a:rPr lang="el-GR" sz="3000" dirty="0"/>
              <a:t>λ</a:t>
            </a:r>
            <a:r>
              <a:rPr lang="en-US" sz="3000" dirty="0"/>
              <a:t>, what is the nature of the eq. pt. (unstable node, stable spiral, etc.)?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Plot the eq. pt.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Use the given for-loop, plot x2(t) vs. x1(t) at various given initial conditions. Also, plot the initial condition coordinate. </a:t>
            </a:r>
            <a:r>
              <a:rPr lang="en-US" sz="3400" dirty="0">
                <a:solidFill>
                  <a:srgbClr val="FF0000"/>
                </a:solidFill>
              </a:rPr>
              <a:t>See the given for-loop code in the next slide.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Does the plotted trajectories agree with your answer for part 2?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3400" dirty="0"/>
              <a:t>Not covered in the problem.</a:t>
            </a:r>
          </a:p>
          <a:p>
            <a:pPr lvl="1"/>
            <a:r>
              <a:rPr lang="en-US" dirty="0"/>
              <a:t>Component plots x</a:t>
            </a:r>
            <a:r>
              <a:rPr lang="en-US" baseline="-25000" dirty="0"/>
              <a:t>1</a:t>
            </a:r>
            <a:r>
              <a:rPr lang="en-US" dirty="0"/>
              <a:t> vs. t, x</a:t>
            </a:r>
            <a:r>
              <a:rPr lang="en-US" baseline="-25000" dirty="0"/>
              <a:t>2</a:t>
            </a:r>
            <a:r>
              <a:rPr lang="en-US" dirty="0"/>
              <a:t> vs. t and phase plot x</a:t>
            </a:r>
            <a:r>
              <a:rPr lang="en-US" baseline="-25000" dirty="0"/>
              <a:t>2</a:t>
            </a:r>
            <a:r>
              <a:rPr lang="en-US" dirty="0"/>
              <a:t> vs. x</a:t>
            </a:r>
            <a:r>
              <a:rPr lang="en-US" baseline="-25000" dirty="0"/>
              <a:t>1</a:t>
            </a:r>
            <a:r>
              <a:rPr lang="en-US" dirty="0"/>
              <a:t> in the same figure.</a:t>
            </a:r>
          </a:p>
          <a:p>
            <a:pPr lvl="1"/>
            <a:r>
              <a:rPr lang="en-US" dirty="0"/>
              <a:t>Describe the component plots as time approaches infinity.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B8DFB91-072F-4555-9BB3-138B8FEEC78A}"/>
                  </a:ext>
                </a:extLst>
              </p:cNvPr>
              <p:cNvSpPr txBox="1"/>
              <p:nvPr/>
            </p:nvSpPr>
            <p:spPr>
              <a:xfrm>
                <a:off x="2895517" y="1658512"/>
                <a:ext cx="6400984" cy="51520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at various initial conditions (ICs).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DFB91-072F-4555-9BB3-138B8FEE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17" y="1658512"/>
                <a:ext cx="6400984" cy="515206"/>
              </a:xfrm>
              <a:prstGeom prst="rect">
                <a:avLst/>
              </a:prstGeom>
              <a:blipFill>
                <a:blip r:embed="rId2"/>
                <a:stretch>
                  <a:fillRect r="-1048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2C5187E-03A8-4267-A0D6-B386734E27F7}"/>
              </a:ext>
            </a:extLst>
          </p:cNvPr>
          <p:cNvCxnSpPr/>
          <p:nvPr/>
        </p:nvCxnSpPr>
        <p:spPr>
          <a:xfrm>
            <a:off x="574431" y="926123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47E4152-1C64-424E-AEB4-99DF7930F0BA}"/>
              </a:ext>
            </a:extLst>
          </p:cNvPr>
          <p:cNvCxnSpPr/>
          <p:nvPr/>
        </p:nvCxnSpPr>
        <p:spPr>
          <a:xfrm>
            <a:off x="574431" y="5188303"/>
            <a:ext cx="1077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261724-F13C-4837-BCE5-5A06005F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53" y="1274885"/>
            <a:ext cx="5029200" cy="3886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B4D7E0D-9D23-43AD-85A3-2E39373FD573}"/>
              </a:ext>
            </a:extLst>
          </p:cNvPr>
          <p:cNvSpPr/>
          <p:nvPr/>
        </p:nvSpPr>
        <p:spPr>
          <a:xfrm>
            <a:off x="164123" y="1732963"/>
            <a:ext cx="855784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Part 4: Given the for-loop that will goes through a list of initial </a:t>
            </a:r>
            <a:endParaRPr lang="en-US" sz="11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conditions [ x1(0); x2(0) ], for each of the initial condition (I.C.), </a:t>
            </a:r>
            <a:endParaRPr lang="en-US" sz="11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plot x2(t) vs. x1(t).</a:t>
            </a:r>
            <a:endParaRPr lang="fr-FR" sz="11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x1_0_list = [-4 -1 1 4  -4 -1  1  4   -4 4 ];</a:t>
            </a:r>
            <a:endParaRPr lang="da-D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x2_0_list = [ 4  4 4 4  -4 -4 -4 -4    0 0 ];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1:numel(x1_0_list)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take values of x1_0, x2_0 from the list. One pair at a time.</a:t>
            </a:r>
            <a:endParaRPr lang="en-US" sz="11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x1_0 = x1_0_list(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x2_0 = x2_0_list(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Solve for c1, c2:</a:t>
            </a:r>
            <a:endParaRPr lang="en-US" sz="11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compute x1, x2:</a:t>
            </a:r>
            <a:endParaRPr lang="en-US" sz="11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Phase plot (x2 vs. x1).  Also, Plot x2(1) vs. x1(1) for current IC.</a:t>
            </a:r>
            <a:endParaRPr lang="en-US" sz="11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1263</Words>
  <Application>Microsoft Macintosh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Practice Problems</vt:lpstr>
      <vt:lpstr>Practice Problem 1 (Lab 1) Short (10 min)</vt:lpstr>
      <vt:lpstr>PowerPoint Presentation</vt:lpstr>
      <vt:lpstr>Practice Problem 2 (Lab 2&amp;3 &amp;5) Med (20 min)</vt:lpstr>
      <vt:lpstr>PowerPoint Presentation</vt:lpstr>
      <vt:lpstr>Practice Problem 3 (Lab 4, 5 &amp; 7) Long (40 min)</vt:lpstr>
      <vt:lpstr>PowerPoint Presentation</vt:lpstr>
      <vt:lpstr>Practice Problem 4 (Lab 8) Short (10 min)</vt:lpstr>
      <vt:lpstr>PowerPoint Presentation</vt:lpstr>
      <vt:lpstr>Practice Problem 5 (Lab 9) Med (15 min)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Phatharodom</dc:creator>
  <cp:lastModifiedBy>Eric Wan</cp:lastModifiedBy>
  <cp:revision>102</cp:revision>
  <dcterms:created xsi:type="dcterms:W3CDTF">2017-08-28T18:44:37Z</dcterms:created>
  <dcterms:modified xsi:type="dcterms:W3CDTF">2017-08-31T04:07:56Z</dcterms:modified>
</cp:coreProperties>
</file>