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64" r:id="rId6"/>
    <p:sldId id="266" r:id="rId7"/>
    <p:sldId id="265" r:id="rId8"/>
    <p:sldId id="267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 snapToGrid="0">
      <p:cViewPr>
        <p:scale>
          <a:sx n="100" d="100"/>
          <a:sy n="100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1529-36E7-4D68-B035-A1DBC19A64BF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58B8-E08D-43A0-9312-59ABEB851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70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1529-36E7-4D68-B035-A1DBC19A64BF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58B8-E08D-43A0-9312-59ABEB851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92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1529-36E7-4D68-B035-A1DBC19A64BF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58B8-E08D-43A0-9312-59ABEB851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62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1529-36E7-4D68-B035-A1DBC19A64BF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58B8-E08D-43A0-9312-59ABEB851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8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1529-36E7-4D68-B035-A1DBC19A64BF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58B8-E08D-43A0-9312-59ABEB851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15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1529-36E7-4D68-B035-A1DBC19A64BF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58B8-E08D-43A0-9312-59ABEB851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32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1529-36E7-4D68-B035-A1DBC19A64BF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58B8-E08D-43A0-9312-59ABEB851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7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1529-36E7-4D68-B035-A1DBC19A64BF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58B8-E08D-43A0-9312-59ABEB851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7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1529-36E7-4D68-B035-A1DBC19A64BF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58B8-E08D-43A0-9312-59ABEB851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98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1529-36E7-4D68-B035-A1DBC19A64BF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58B8-E08D-43A0-9312-59ABEB851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70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1529-36E7-4D68-B035-A1DBC19A64BF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58B8-E08D-43A0-9312-59ABEB851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1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1529-36E7-4D68-B035-A1DBC19A64BF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858B8-E08D-43A0-9312-59ABEB851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93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/>
        </p:nvSpPr>
        <p:spPr>
          <a:xfrm>
            <a:off x="2110246" y="2433329"/>
            <a:ext cx="8005304" cy="12430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79"/>
              </a:lnSpc>
            </a:pPr>
            <a:r>
              <a:rPr lang="en-US" altLang="ko-KR" sz="3200" b="1" smtClean="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DTD원고딕"/>
                <a:sym typeface="TDTD원고딕"/>
              </a:rPr>
              <a:t>LSTM</a:t>
            </a:r>
            <a:r>
              <a:rPr lang="ko-KR" altLang="en-US" sz="3200" b="1" smtClean="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DTD원고딕"/>
                <a:sym typeface="TDTD원고딕"/>
              </a:rPr>
              <a:t>과 </a:t>
            </a:r>
            <a:r>
              <a:rPr lang="en-US" altLang="ko-KR" sz="3200" b="1" smtClean="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DTD원고딕"/>
                <a:sym typeface="TDTD원고딕"/>
              </a:rPr>
              <a:t>YOLO</a:t>
            </a:r>
            <a:r>
              <a:rPr lang="ko-KR" altLang="en-US" sz="3200" b="1" smtClean="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DTD원고딕"/>
                <a:sym typeface="TDTD원고딕"/>
              </a:rPr>
              <a:t>를 활용한 </a:t>
            </a:r>
            <a:endParaRPr lang="en-US" altLang="ko-KR" sz="3200" b="1" smtClean="0">
              <a:solidFill>
                <a:srgbClr val="00539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DTD원고딕"/>
              <a:sym typeface="TDTD원고딕"/>
            </a:endParaRPr>
          </a:p>
          <a:p>
            <a:pPr algn="ctr">
              <a:lnSpc>
                <a:spcPts val="5079"/>
              </a:lnSpc>
            </a:pPr>
            <a:r>
              <a:rPr lang="ko-KR" altLang="en-US" sz="3200" b="1" smtClean="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DTD원고딕"/>
                <a:sym typeface="TDTD원고딕"/>
              </a:rPr>
              <a:t>시계열 모션 데이터 모델링 및 게임 구현</a:t>
            </a:r>
            <a:endParaRPr lang="en-US" sz="3200" b="1">
              <a:solidFill>
                <a:srgbClr val="00539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DTD원고딕"/>
              <a:sym typeface="TDTD원고딕"/>
            </a:endParaRPr>
          </a:p>
        </p:txBody>
      </p:sp>
    </p:spTree>
    <p:extLst>
      <p:ext uri="{BB962C8B-B14F-4D97-AF65-F5344CB8AC3E}">
        <p14:creationId xmlns:p14="http://schemas.microsoft.com/office/powerpoint/2010/main" val="167799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700548" y="2571598"/>
            <a:ext cx="2986550" cy="1793925"/>
          </a:xfrm>
          <a:custGeom>
            <a:avLst/>
            <a:gdLst/>
            <a:ahLst/>
            <a:cxnLst/>
            <a:rect l="l" t="t" r="r" b="b"/>
            <a:pathLst>
              <a:path w="1853177" h="2013460">
                <a:moveTo>
                  <a:pt x="64917" y="0"/>
                </a:moveTo>
                <a:lnTo>
                  <a:pt x="1788260" y="0"/>
                </a:lnTo>
                <a:cubicBezTo>
                  <a:pt x="1824113" y="0"/>
                  <a:pt x="1853177" y="29064"/>
                  <a:pt x="1853177" y="64917"/>
                </a:cubicBezTo>
                <a:lnTo>
                  <a:pt x="1853177" y="1948543"/>
                </a:lnTo>
                <a:cubicBezTo>
                  <a:pt x="1853177" y="1965760"/>
                  <a:pt x="1846337" y="1982272"/>
                  <a:pt x="1834163" y="1994446"/>
                </a:cubicBezTo>
                <a:cubicBezTo>
                  <a:pt x="1821989" y="2006620"/>
                  <a:pt x="1805477" y="2013460"/>
                  <a:pt x="1788260" y="2013460"/>
                </a:cubicBezTo>
                <a:lnTo>
                  <a:pt x="64917" y="2013460"/>
                </a:lnTo>
                <a:cubicBezTo>
                  <a:pt x="47700" y="2013460"/>
                  <a:pt x="31188" y="2006620"/>
                  <a:pt x="19014" y="1994446"/>
                </a:cubicBezTo>
                <a:cubicBezTo>
                  <a:pt x="6839" y="1982272"/>
                  <a:pt x="0" y="1965760"/>
                  <a:pt x="0" y="1948543"/>
                </a:cubicBezTo>
                <a:lnTo>
                  <a:pt x="0" y="64917"/>
                </a:lnTo>
                <a:cubicBezTo>
                  <a:pt x="0" y="47700"/>
                  <a:pt x="6839" y="31188"/>
                  <a:pt x="19014" y="19014"/>
                </a:cubicBezTo>
                <a:cubicBezTo>
                  <a:pt x="31188" y="6839"/>
                  <a:pt x="47700" y="0"/>
                  <a:pt x="64917" y="0"/>
                </a:cubicBezTo>
                <a:close/>
              </a:path>
            </a:pathLst>
          </a:custGeom>
          <a:solidFill>
            <a:schemeClr val="bg1"/>
          </a:solidFill>
          <a:ln cap="rnd">
            <a:noFill/>
            <a:prstDash val="solid"/>
            <a:round/>
          </a:ln>
        </p:spPr>
        <p:txBody>
          <a:bodyPr/>
          <a:lstStyle/>
          <a:p>
            <a:pPr marL="400050" indent="-720000" algn="l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spc="-8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데이터 수집</a:t>
            </a:r>
            <a:endParaRPr lang="en-US" altLang="ko-KR" sz="2000" spc="-8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marL="400050" indent="-720000" algn="l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spc="-8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모델링</a:t>
            </a:r>
            <a:endParaRPr lang="en-US" altLang="ko-KR" sz="2000" spc="-8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marL="400050" indent="-720000" algn="l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spc="-8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모델 테스트 및 평가</a:t>
            </a:r>
            <a:endParaRPr lang="en-US" altLang="ko-KR" sz="2000" spc="-8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57F40F6-051E-8068-3AEE-2D6900B8C910}"/>
              </a:ext>
            </a:extLst>
          </p:cNvPr>
          <p:cNvGrpSpPr/>
          <p:nvPr/>
        </p:nvGrpSpPr>
        <p:grpSpPr>
          <a:xfrm>
            <a:off x="700546" y="1872104"/>
            <a:ext cx="2868563" cy="564257"/>
            <a:chOff x="2133600" y="2972449"/>
            <a:chExt cx="5410200" cy="695939"/>
          </a:xfrm>
        </p:grpSpPr>
        <p:sp>
          <p:nvSpPr>
            <p:cNvPr id="10" name="TextBox 17"/>
            <p:cNvSpPr txBox="1"/>
            <p:nvPr/>
          </p:nvSpPr>
          <p:spPr>
            <a:xfrm>
              <a:off x="3008326" y="2972449"/>
              <a:ext cx="3660746" cy="695939"/>
            </a:xfrm>
            <a:prstGeom prst="rect">
              <a:avLst/>
            </a:prstGeom>
          </p:spPr>
          <p:txBody>
            <a:bodyPr wrap="square" lIns="50800" tIns="50800" rIns="50800" bIns="50800" rtlCol="0" anchor="ctr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000" b="1" spc="-80">
                  <a:solidFill>
                    <a:srgbClr val="00539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ileron Bold"/>
                  <a:sym typeface="Aileron Bold"/>
                </a:rPr>
                <a:t>Part 1. </a:t>
              </a:r>
              <a:r>
                <a:rPr lang="en-US" sz="2000" b="1" spc="-80" smtClean="0">
                  <a:solidFill>
                    <a:srgbClr val="00539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ileron Bold"/>
                  <a:sym typeface="Aileron Bold"/>
                </a:rPr>
                <a:t>LSTM</a:t>
              </a:r>
              <a:endParaRPr lang="en-US" sz="2000" b="1" spc="-8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ileron Bold"/>
                <a:sym typeface="Aileron Bold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D03173A-5822-8D6E-F379-C16CE5C65386}"/>
                </a:ext>
              </a:extLst>
            </p:cNvPr>
            <p:cNvCxnSpPr/>
            <p:nvPr/>
          </p:nvCxnSpPr>
          <p:spPr>
            <a:xfrm>
              <a:off x="2133600" y="3009900"/>
              <a:ext cx="5410200" cy="0"/>
            </a:xfrm>
            <a:prstGeom prst="line">
              <a:avLst/>
            </a:prstGeom>
            <a:ln w="28575">
              <a:solidFill>
                <a:srgbClr val="0053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C488408-B5A6-0656-8E34-1086E6653CDF}"/>
                </a:ext>
              </a:extLst>
            </p:cNvPr>
            <p:cNvCxnSpPr/>
            <p:nvPr/>
          </p:nvCxnSpPr>
          <p:spPr>
            <a:xfrm>
              <a:off x="2133600" y="3619500"/>
              <a:ext cx="5410200" cy="0"/>
            </a:xfrm>
            <a:prstGeom prst="line">
              <a:avLst/>
            </a:prstGeom>
            <a:ln w="28575">
              <a:solidFill>
                <a:srgbClr val="0053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6"/>
          <p:cNvSpPr txBox="1"/>
          <p:nvPr/>
        </p:nvSpPr>
        <p:spPr>
          <a:xfrm>
            <a:off x="700546" y="642629"/>
            <a:ext cx="4904983" cy="654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79"/>
              </a:lnSpc>
            </a:pPr>
            <a:r>
              <a:rPr lang="ko-KR" altLang="en-US" sz="3200" b="1" smtClean="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DTD원고딕"/>
                <a:sym typeface="TDTD원고딕"/>
              </a:rPr>
              <a:t>목차</a:t>
            </a:r>
            <a:endParaRPr lang="en-US" sz="3200" b="1">
              <a:solidFill>
                <a:srgbClr val="00539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DTD원고딕"/>
              <a:sym typeface="TDTD원고딕"/>
            </a:endParaRPr>
          </a:p>
        </p:txBody>
      </p:sp>
      <p:sp>
        <p:nvSpPr>
          <p:cNvPr id="26" name="Freeform 8"/>
          <p:cNvSpPr/>
          <p:nvPr/>
        </p:nvSpPr>
        <p:spPr>
          <a:xfrm>
            <a:off x="4481049" y="2578546"/>
            <a:ext cx="2986550" cy="1793925"/>
          </a:xfrm>
          <a:custGeom>
            <a:avLst/>
            <a:gdLst/>
            <a:ahLst/>
            <a:cxnLst/>
            <a:rect l="l" t="t" r="r" b="b"/>
            <a:pathLst>
              <a:path w="1853177" h="2013460">
                <a:moveTo>
                  <a:pt x="64917" y="0"/>
                </a:moveTo>
                <a:lnTo>
                  <a:pt x="1788260" y="0"/>
                </a:lnTo>
                <a:cubicBezTo>
                  <a:pt x="1824113" y="0"/>
                  <a:pt x="1853177" y="29064"/>
                  <a:pt x="1853177" y="64917"/>
                </a:cubicBezTo>
                <a:lnTo>
                  <a:pt x="1853177" y="1948543"/>
                </a:lnTo>
                <a:cubicBezTo>
                  <a:pt x="1853177" y="1965760"/>
                  <a:pt x="1846337" y="1982272"/>
                  <a:pt x="1834163" y="1994446"/>
                </a:cubicBezTo>
                <a:cubicBezTo>
                  <a:pt x="1821989" y="2006620"/>
                  <a:pt x="1805477" y="2013460"/>
                  <a:pt x="1788260" y="2013460"/>
                </a:cubicBezTo>
                <a:lnTo>
                  <a:pt x="64917" y="2013460"/>
                </a:lnTo>
                <a:cubicBezTo>
                  <a:pt x="47700" y="2013460"/>
                  <a:pt x="31188" y="2006620"/>
                  <a:pt x="19014" y="1994446"/>
                </a:cubicBezTo>
                <a:cubicBezTo>
                  <a:pt x="6839" y="1982272"/>
                  <a:pt x="0" y="1965760"/>
                  <a:pt x="0" y="1948543"/>
                </a:cubicBezTo>
                <a:lnTo>
                  <a:pt x="0" y="64917"/>
                </a:lnTo>
                <a:cubicBezTo>
                  <a:pt x="0" y="47700"/>
                  <a:pt x="6839" y="31188"/>
                  <a:pt x="19014" y="19014"/>
                </a:cubicBezTo>
                <a:cubicBezTo>
                  <a:pt x="31188" y="6839"/>
                  <a:pt x="47700" y="0"/>
                  <a:pt x="64917" y="0"/>
                </a:cubicBezTo>
                <a:close/>
              </a:path>
            </a:pathLst>
          </a:custGeom>
          <a:solidFill>
            <a:schemeClr val="bg1"/>
          </a:solidFill>
          <a:ln cap="rnd">
            <a:noFill/>
            <a:prstDash val="solid"/>
            <a:round/>
          </a:ln>
        </p:spPr>
        <p:txBody>
          <a:bodyPr/>
          <a:lstStyle/>
          <a:p>
            <a:pPr marL="400050" indent="-720000" algn="l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spc="-8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데이터 수집</a:t>
            </a:r>
            <a:endParaRPr lang="en-US" altLang="ko-KR" sz="2000" spc="-8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marL="400050" indent="-720000" algn="l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spc="-8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모델링</a:t>
            </a:r>
            <a:endParaRPr lang="en-US" altLang="ko-KR" sz="2000" spc="-8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marL="400050" indent="-720000" algn="l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spc="-8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모델 테스트 및 평가</a:t>
            </a:r>
            <a:endParaRPr lang="en-US" altLang="ko-KR" sz="2000" spc="-8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57F40F6-051E-8068-3AEE-2D6900B8C910}"/>
              </a:ext>
            </a:extLst>
          </p:cNvPr>
          <p:cNvGrpSpPr/>
          <p:nvPr/>
        </p:nvGrpSpPr>
        <p:grpSpPr>
          <a:xfrm>
            <a:off x="4481047" y="1879052"/>
            <a:ext cx="2868563" cy="564257"/>
            <a:chOff x="2133600" y="2972449"/>
            <a:chExt cx="5410200" cy="695939"/>
          </a:xfrm>
        </p:grpSpPr>
        <p:sp>
          <p:nvSpPr>
            <p:cNvPr id="28" name="TextBox 17"/>
            <p:cNvSpPr txBox="1"/>
            <p:nvPr/>
          </p:nvSpPr>
          <p:spPr>
            <a:xfrm>
              <a:off x="3008326" y="2972449"/>
              <a:ext cx="3660746" cy="695939"/>
            </a:xfrm>
            <a:prstGeom prst="rect">
              <a:avLst/>
            </a:prstGeom>
          </p:spPr>
          <p:txBody>
            <a:bodyPr wrap="square" lIns="50800" tIns="50800" rIns="50800" bIns="50800" rtlCol="0" anchor="ctr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000" b="1" spc="-80">
                  <a:solidFill>
                    <a:srgbClr val="00539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ileron Bold"/>
                  <a:sym typeface="Aileron Bold"/>
                </a:rPr>
                <a:t>Part </a:t>
              </a:r>
              <a:r>
                <a:rPr lang="en-US" sz="2000" b="1" spc="-80" smtClean="0">
                  <a:solidFill>
                    <a:srgbClr val="00539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ileron Bold"/>
                  <a:sym typeface="Aileron Bold"/>
                </a:rPr>
                <a:t>2. YOLO</a:t>
              </a:r>
              <a:endParaRPr lang="en-US" sz="2000" b="1" spc="-8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ileron Bold"/>
                <a:sym typeface="Aileron Bold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D03173A-5822-8D6E-F379-C16CE5C65386}"/>
                </a:ext>
              </a:extLst>
            </p:cNvPr>
            <p:cNvCxnSpPr/>
            <p:nvPr/>
          </p:nvCxnSpPr>
          <p:spPr>
            <a:xfrm>
              <a:off x="2133600" y="3009900"/>
              <a:ext cx="5410200" cy="0"/>
            </a:xfrm>
            <a:prstGeom prst="line">
              <a:avLst/>
            </a:prstGeom>
            <a:ln w="28575">
              <a:solidFill>
                <a:srgbClr val="0053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C488408-B5A6-0656-8E34-1086E6653CDF}"/>
                </a:ext>
              </a:extLst>
            </p:cNvPr>
            <p:cNvCxnSpPr/>
            <p:nvPr/>
          </p:nvCxnSpPr>
          <p:spPr>
            <a:xfrm>
              <a:off x="2133600" y="3619500"/>
              <a:ext cx="5410200" cy="0"/>
            </a:xfrm>
            <a:prstGeom prst="line">
              <a:avLst/>
            </a:prstGeom>
            <a:ln w="28575">
              <a:solidFill>
                <a:srgbClr val="0053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8"/>
          <p:cNvSpPr/>
          <p:nvPr/>
        </p:nvSpPr>
        <p:spPr>
          <a:xfrm>
            <a:off x="8379540" y="2555378"/>
            <a:ext cx="2986550" cy="1793925"/>
          </a:xfrm>
          <a:custGeom>
            <a:avLst/>
            <a:gdLst/>
            <a:ahLst/>
            <a:cxnLst/>
            <a:rect l="l" t="t" r="r" b="b"/>
            <a:pathLst>
              <a:path w="1853177" h="2013460">
                <a:moveTo>
                  <a:pt x="64917" y="0"/>
                </a:moveTo>
                <a:lnTo>
                  <a:pt x="1788260" y="0"/>
                </a:lnTo>
                <a:cubicBezTo>
                  <a:pt x="1824113" y="0"/>
                  <a:pt x="1853177" y="29064"/>
                  <a:pt x="1853177" y="64917"/>
                </a:cubicBezTo>
                <a:lnTo>
                  <a:pt x="1853177" y="1948543"/>
                </a:lnTo>
                <a:cubicBezTo>
                  <a:pt x="1853177" y="1965760"/>
                  <a:pt x="1846337" y="1982272"/>
                  <a:pt x="1834163" y="1994446"/>
                </a:cubicBezTo>
                <a:cubicBezTo>
                  <a:pt x="1821989" y="2006620"/>
                  <a:pt x="1805477" y="2013460"/>
                  <a:pt x="1788260" y="2013460"/>
                </a:cubicBezTo>
                <a:lnTo>
                  <a:pt x="64917" y="2013460"/>
                </a:lnTo>
                <a:cubicBezTo>
                  <a:pt x="47700" y="2013460"/>
                  <a:pt x="31188" y="2006620"/>
                  <a:pt x="19014" y="1994446"/>
                </a:cubicBezTo>
                <a:cubicBezTo>
                  <a:pt x="6839" y="1982272"/>
                  <a:pt x="0" y="1965760"/>
                  <a:pt x="0" y="1948543"/>
                </a:cubicBezTo>
                <a:lnTo>
                  <a:pt x="0" y="64917"/>
                </a:lnTo>
                <a:cubicBezTo>
                  <a:pt x="0" y="47700"/>
                  <a:pt x="6839" y="31188"/>
                  <a:pt x="19014" y="19014"/>
                </a:cubicBezTo>
                <a:cubicBezTo>
                  <a:pt x="31188" y="6839"/>
                  <a:pt x="47700" y="0"/>
                  <a:pt x="64917" y="0"/>
                </a:cubicBezTo>
                <a:close/>
              </a:path>
            </a:pathLst>
          </a:custGeom>
          <a:solidFill>
            <a:schemeClr val="bg1"/>
          </a:solidFill>
          <a:ln cap="rnd">
            <a:noFill/>
            <a:prstDash val="solid"/>
            <a:round/>
          </a:ln>
        </p:spPr>
        <p:txBody>
          <a:bodyPr/>
          <a:lstStyle/>
          <a:p>
            <a:pPr marL="400050" indent="-720000" algn="l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spc="-8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게임 로직 설명</a:t>
            </a:r>
            <a:endParaRPr lang="en-US" altLang="ko-KR" sz="2000" spc="-8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57F40F6-051E-8068-3AEE-2D6900B8C910}"/>
              </a:ext>
            </a:extLst>
          </p:cNvPr>
          <p:cNvGrpSpPr/>
          <p:nvPr/>
        </p:nvGrpSpPr>
        <p:grpSpPr>
          <a:xfrm>
            <a:off x="8379538" y="1855884"/>
            <a:ext cx="2868563" cy="564257"/>
            <a:chOff x="2133600" y="2972449"/>
            <a:chExt cx="5410200" cy="695939"/>
          </a:xfrm>
        </p:grpSpPr>
        <p:sp>
          <p:nvSpPr>
            <p:cNvPr id="33" name="TextBox 17"/>
            <p:cNvSpPr txBox="1"/>
            <p:nvPr/>
          </p:nvSpPr>
          <p:spPr>
            <a:xfrm>
              <a:off x="3008326" y="2972449"/>
              <a:ext cx="3660746" cy="695939"/>
            </a:xfrm>
            <a:prstGeom prst="rect">
              <a:avLst/>
            </a:prstGeom>
          </p:spPr>
          <p:txBody>
            <a:bodyPr wrap="square" lIns="50800" tIns="50800" rIns="50800" bIns="50800" rtlCol="0" anchor="ctr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000" b="1" spc="-80">
                  <a:solidFill>
                    <a:srgbClr val="00539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ileron Bold"/>
                  <a:sym typeface="Aileron Bold"/>
                </a:rPr>
                <a:t>Part </a:t>
              </a:r>
              <a:r>
                <a:rPr lang="en-US" sz="2000" b="1" spc="-80" smtClean="0">
                  <a:solidFill>
                    <a:srgbClr val="00539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ileron Bold"/>
                  <a:sym typeface="Aileron Bold"/>
                </a:rPr>
                <a:t>3. </a:t>
              </a:r>
              <a:r>
                <a:rPr lang="ko-KR" altLang="en-US" sz="2000" b="1" spc="-80" smtClean="0">
                  <a:solidFill>
                    <a:srgbClr val="00539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ileron Bold"/>
                  <a:sym typeface="Aileron Bold"/>
                </a:rPr>
                <a:t>게임구현</a:t>
              </a:r>
              <a:endParaRPr lang="en-US" sz="2000" b="1" spc="-8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ileron Bold"/>
                <a:sym typeface="Aileron Bold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D03173A-5822-8D6E-F379-C16CE5C65386}"/>
                </a:ext>
              </a:extLst>
            </p:cNvPr>
            <p:cNvCxnSpPr/>
            <p:nvPr/>
          </p:nvCxnSpPr>
          <p:spPr>
            <a:xfrm>
              <a:off x="2133600" y="3009900"/>
              <a:ext cx="5410200" cy="0"/>
            </a:xfrm>
            <a:prstGeom prst="line">
              <a:avLst/>
            </a:prstGeom>
            <a:ln w="28575">
              <a:solidFill>
                <a:srgbClr val="0053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7C488408-B5A6-0656-8E34-1086E6653CDF}"/>
                </a:ext>
              </a:extLst>
            </p:cNvPr>
            <p:cNvCxnSpPr/>
            <p:nvPr/>
          </p:nvCxnSpPr>
          <p:spPr>
            <a:xfrm>
              <a:off x="2133600" y="3619500"/>
              <a:ext cx="5410200" cy="0"/>
            </a:xfrm>
            <a:prstGeom prst="line">
              <a:avLst/>
            </a:prstGeom>
            <a:ln w="28575">
              <a:solidFill>
                <a:srgbClr val="0053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00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5"/>
          <p:cNvSpPr txBox="1"/>
          <p:nvPr/>
        </p:nvSpPr>
        <p:spPr>
          <a:xfrm>
            <a:off x="365037" y="491405"/>
            <a:ext cx="5910555" cy="5893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803" lvl="1" algn="l">
              <a:lnSpc>
                <a:spcPts val="5080"/>
              </a:lnSpc>
            </a:pPr>
            <a:r>
              <a:rPr lang="en-US" altLang="ko-KR" sz="2600" b="1" smtClean="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DTD원고딕"/>
                <a:sym typeface="TDTD원고딕"/>
              </a:rPr>
              <a:t>LSTM (1) </a:t>
            </a:r>
            <a:r>
              <a:rPr lang="ko-KR" altLang="en-US" sz="2600" b="1" smtClean="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DTD원고딕"/>
                <a:sym typeface="TDTD원고딕"/>
              </a:rPr>
              <a:t>데이터 수집</a:t>
            </a:r>
            <a:endParaRPr lang="en-US" sz="2600" b="1">
              <a:solidFill>
                <a:srgbClr val="00539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DTD원고딕"/>
              <a:sym typeface="TDTD원고딕"/>
            </a:endParaRPr>
          </a:p>
        </p:txBody>
      </p:sp>
      <p:sp>
        <p:nvSpPr>
          <p:cNvPr id="9" name="TextBox 28"/>
          <p:cNvSpPr txBox="1"/>
          <p:nvPr/>
        </p:nvSpPr>
        <p:spPr>
          <a:xfrm>
            <a:off x="751840" y="1545318"/>
            <a:ext cx="7979206" cy="44884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ko-KR" altLang="en-US" b="1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미디어파이프를 사용한 자세 추적</a:t>
            </a:r>
          </a:p>
          <a:p>
            <a:pPr algn="just">
              <a:lnSpc>
                <a:spcPts val="3499"/>
              </a:lnSpc>
            </a:pPr>
            <a:r>
              <a:rPr lang="en-US" altLang="ko-KR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mp.solutions.pose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를 이용해 포즈 추적을 수행</a:t>
            </a:r>
          </a:p>
          <a:p>
            <a:pPr algn="just">
              <a:lnSpc>
                <a:spcPts val="3499"/>
              </a:lnSpc>
            </a:pP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각 프레임의 포즈 랜드마크를 추출하고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,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이를 프레임에 시각적으로 표시</a:t>
            </a:r>
            <a:endParaRPr lang="en-US" altLang="ko-KR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algn="just">
              <a:lnSpc>
                <a:spcPts val="3499"/>
              </a:lnSpc>
            </a:pPr>
            <a:endParaRPr lang="ko-KR" altLang="en-US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algn="just">
              <a:lnSpc>
                <a:spcPts val="3499"/>
              </a:lnSpc>
            </a:pPr>
            <a:r>
              <a:rPr lang="ko-KR" altLang="en-US" b="1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좌표 데이터 저장</a:t>
            </a:r>
          </a:p>
          <a:p>
            <a:pPr algn="just">
              <a:lnSpc>
                <a:spcPts val="3499"/>
              </a:lnSpc>
            </a:pPr>
            <a:r>
              <a:rPr lang="en-US" altLang="ko-KR" spc="-80" smtClean="0"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keypoints = [[lmk.x, lmk.y, lmk.z] for lmk in results.pose_landmarks.landmark]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를 통해 포즈 랜드마크 좌표 추출한 뒤 </a:t>
            </a:r>
            <a:r>
              <a:rPr lang="en-US" altLang="ko-KR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npy </a:t>
            </a:r>
            <a:r>
              <a:rPr lang="ko-KR" altLang="en-US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파일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과 </a:t>
            </a:r>
            <a:r>
              <a:rPr lang="en-US" altLang="ko-KR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jpg </a:t>
            </a:r>
            <a:r>
              <a:rPr lang="ko-KR" altLang="en-US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파일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로 저장</a:t>
            </a:r>
            <a:endParaRPr lang="en-US" altLang="ko-KR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algn="just">
              <a:lnSpc>
                <a:spcPts val="3499"/>
              </a:lnSpc>
            </a:pPr>
            <a:endParaRPr lang="ko-KR" altLang="en-US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algn="just">
              <a:lnSpc>
                <a:spcPts val="3499"/>
              </a:lnSpc>
            </a:pPr>
            <a:r>
              <a:rPr lang="ko-KR" altLang="en-US" b="1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데이터 저장 폴더 생성</a:t>
            </a:r>
          </a:p>
          <a:p>
            <a:pPr algn="just">
              <a:lnSpc>
                <a:spcPts val="3499"/>
              </a:lnSpc>
            </a:pP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저장되는 데이터는 번호가 새겨진 폴더에 순차적으로 저장되게 함</a:t>
            </a:r>
          </a:p>
        </p:txBody>
      </p:sp>
      <p:pic>
        <p:nvPicPr>
          <p:cNvPr id="1028" name="Picture 4" descr="Pose landmark detection guide | Google AI Edge | Google AI for Develop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414" y="2050027"/>
            <a:ext cx="2506237" cy="296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9311385" y="5246016"/>
            <a:ext cx="2148024" cy="338554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ko-KR" altLang="en-US" sz="1600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▲ 포즈 랜드마크 넘버링</a:t>
            </a:r>
            <a:endParaRPr lang="ko-KR" altLang="en-US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075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5"/>
          <p:cNvSpPr txBox="1"/>
          <p:nvPr/>
        </p:nvSpPr>
        <p:spPr>
          <a:xfrm>
            <a:off x="365037" y="491405"/>
            <a:ext cx="5910555" cy="5893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803" lvl="1" algn="l">
              <a:lnSpc>
                <a:spcPts val="5080"/>
              </a:lnSpc>
            </a:pPr>
            <a:r>
              <a:rPr lang="en-US" altLang="ko-KR" sz="2600" b="1" smtClean="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DTD원고딕"/>
                <a:sym typeface="TDTD원고딕"/>
              </a:rPr>
              <a:t>LSTM (1) </a:t>
            </a:r>
            <a:r>
              <a:rPr lang="ko-KR" altLang="en-US" sz="2600" b="1" smtClean="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DTD원고딕"/>
                <a:sym typeface="TDTD원고딕"/>
              </a:rPr>
              <a:t>데이터 수집</a:t>
            </a:r>
            <a:endParaRPr lang="en-US" sz="2600" b="1">
              <a:solidFill>
                <a:srgbClr val="00539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DTD원고딕"/>
              <a:sym typeface="TDTD원고딕"/>
            </a:endParaRPr>
          </a:p>
        </p:txBody>
      </p:sp>
      <p:sp>
        <p:nvSpPr>
          <p:cNvPr id="9" name="TextBox 28"/>
          <p:cNvSpPr txBox="1"/>
          <p:nvPr/>
        </p:nvSpPr>
        <p:spPr>
          <a:xfrm>
            <a:off x="751840" y="1545318"/>
            <a:ext cx="7979206" cy="21108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altLang="ko-KR" b="1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OpenCV</a:t>
            </a:r>
            <a:r>
              <a:rPr lang="ko-KR" altLang="en-US" b="1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를 사용해 촬영 </a:t>
            </a:r>
            <a:r>
              <a:rPr lang="en-US" altLang="ko-KR" b="1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GUI </a:t>
            </a:r>
            <a:r>
              <a:rPr lang="ko-KR" altLang="en-US" b="1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구현</a:t>
            </a:r>
          </a:p>
          <a:p>
            <a:pPr algn="just">
              <a:lnSpc>
                <a:spcPct val="150000"/>
              </a:lnSpc>
            </a:pP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한번의 촬영은 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120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개의 이미지로 제한하여 자동 저장 및 종료</a:t>
            </a:r>
          </a:p>
          <a:p>
            <a:pPr algn="just">
              <a:lnSpc>
                <a:spcPct val="150000"/>
              </a:lnSpc>
            </a:pP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FPS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는 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30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으로 설정</a:t>
            </a:r>
            <a:endParaRPr lang="en-US" altLang="ko-KR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algn="just">
              <a:lnSpc>
                <a:spcPct val="150000"/>
              </a:lnSpc>
            </a:pP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한번의 촬영으로 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120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개의 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jpg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파일과 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1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개의 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npy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파일 저장</a:t>
            </a:r>
            <a:endParaRPr lang="en-US" altLang="ko-KR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algn="just">
              <a:lnSpc>
                <a:spcPct val="150000"/>
              </a:lnSpc>
            </a:pP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모델링을 위해 총 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100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개의 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npy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파일 수집함</a:t>
            </a:r>
            <a:endParaRPr lang="en-US" altLang="ko-KR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911265" y="5197438"/>
            <a:ext cx="1199046" cy="338554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ko-KR" altLang="en-US" sz="1600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▲ </a:t>
            </a:r>
            <a:r>
              <a:rPr lang="en-US" altLang="ko-KR" sz="1600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GUI </a:t>
            </a:r>
            <a:r>
              <a:rPr lang="ko-KR" altLang="en-US" sz="1600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화면</a:t>
            </a:r>
            <a:endParaRPr lang="ko-KR" altLang="en-US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" y="4065219"/>
            <a:ext cx="5376269" cy="18635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104" y="1545318"/>
            <a:ext cx="4369368" cy="345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1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5"/>
          <p:cNvSpPr txBox="1"/>
          <p:nvPr/>
        </p:nvSpPr>
        <p:spPr>
          <a:xfrm>
            <a:off x="342459" y="306597"/>
            <a:ext cx="5910555" cy="6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803" lvl="1" algn="l">
              <a:lnSpc>
                <a:spcPts val="5080"/>
              </a:lnSpc>
            </a:pPr>
            <a:r>
              <a:rPr lang="en-US" altLang="ko-KR" sz="2600" b="1" smtClean="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DTD원고딕"/>
                <a:sym typeface="TDTD원고딕"/>
              </a:rPr>
              <a:t>LSTM (2) </a:t>
            </a:r>
            <a:r>
              <a:rPr lang="ko-KR" altLang="en-US" sz="2600" b="1" smtClean="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DTD원고딕"/>
                <a:sym typeface="TDTD원고딕"/>
              </a:rPr>
              <a:t>모델링 및 평가</a:t>
            </a:r>
            <a:endParaRPr lang="en-US" sz="2600" b="1">
              <a:solidFill>
                <a:srgbClr val="00539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DTD원고딕"/>
              <a:sym typeface="TDTD원고딕"/>
            </a:endParaRPr>
          </a:p>
        </p:txBody>
      </p:sp>
      <p:sp>
        <p:nvSpPr>
          <p:cNvPr id="9" name="TextBox 28"/>
          <p:cNvSpPr txBox="1"/>
          <p:nvPr/>
        </p:nvSpPr>
        <p:spPr>
          <a:xfrm>
            <a:off x="751840" y="897290"/>
            <a:ext cx="5999480" cy="3858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ko-KR" altLang="en-US" sz="1400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운동 자세 분류를 위한 딥러닝 모델을 구축</a:t>
            </a:r>
            <a:r>
              <a:rPr lang="en-US" altLang="ko-KR" sz="1400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, </a:t>
            </a:r>
            <a:r>
              <a:rPr lang="ko-KR" altLang="en-US" sz="1400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훈련 및 평가</a:t>
            </a:r>
            <a:endParaRPr lang="en-US" altLang="ko-KR" sz="1400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</p:txBody>
      </p:sp>
      <p:sp>
        <p:nvSpPr>
          <p:cNvPr id="8" name="TextBox 28"/>
          <p:cNvSpPr txBox="1"/>
          <p:nvPr/>
        </p:nvSpPr>
        <p:spPr>
          <a:xfrm>
            <a:off x="751840" y="1605710"/>
            <a:ext cx="10830560" cy="45704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데이터 로드 및 전처리</a:t>
            </a:r>
            <a:endParaRPr lang="en-US" altLang="ko-KR" b="1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algn="just">
              <a:lnSpc>
                <a:spcPct val="150000"/>
              </a:lnSpc>
            </a:pP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Numpy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를 이용하여 수집한 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npy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파일에서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운동 자세 데이터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 로드</a:t>
            </a:r>
            <a:endParaRPr lang="en-US" altLang="ko-KR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algn="just"/>
            <a:r>
              <a:rPr lang="ko-KR" altLang="en-US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시퀀스 길이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를 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120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으로 고정하고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,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데이터를 </a:t>
            </a:r>
            <a:r>
              <a:rPr lang="ko-KR" altLang="en-US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표준화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(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평균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0,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표준편차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1)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하여 모델 입력 형태로 변환</a:t>
            </a:r>
            <a:endParaRPr lang="en-US" altLang="ko-KR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algn="just"/>
            <a:endParaRPr lang="en-US" altLang="ko-KR" spc="-8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algn="just">
              <a:lnSpc>
                <a:spcPct val="150000"/>
              </a:lnSpc>
            </a:pPr>
            <a:r>
              <a:rPr lang="ko-KR" altLang="en-US" b="1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데이터셋 구성</a:t>
            </a:r>
            <a:endParaRPr lang="en-US" altLang="ko-KR" b="1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algn="just">
              <a:lnSpc>
                <a:spcPct val="150000"/>
              </a:lnSpc>
            </a:pP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scikit-learn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의 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train_test_split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을 사용하여 데이터를 훈련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,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검증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,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테스트 세트로 분할</a:t>
            </a:r>
            <a:endParaRPr lang="en-US" altLang="ko-KR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algn="just"/>
            <a:endParaRPr lang="en-US" altLang="ko-KR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algn="just">
              <a:lnSpc>
                <a:spcPct val="150000"/>
              </a:lnSpc>
            </a:pPr>
            <a:r>
              <a:rPr lang="en-US" altLang="ko-KR" b="1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PyTorch </a:t>
            </a:r>
            <a:r>
              <a:rPr lang="ko-KR" altLang="en-US" b="1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기반의 </a:t>
            </a:r>
            <a:r>
              <a:rPr lang="en-US" altLang="ko-KR" b="1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LSTM </a:t>
            </a:r>
            <a:r>
              <a:rPr lang="ko-KR" altLang="en-US" b="1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모델</a:t>
            </a:r>
            <a:endParaRPr lang="en-US" altLang="ko-KR" b="1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LSTM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계층으로 시간 시퀀스를 처리</a:t>
            </a:r>
            <a:endParaRPr lang="en-US" altLang="ko-KR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최종 출력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(</a:t>
            </a:r>
            <a:r>
              <a:rPr lang="en-US" altLang="ko-KR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Linear layer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)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에서 </a:t>
            </a:r>
            <a:r>
              <a:rPr lang="en-US" altLang="ko-KR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3</a:t>
            </a:r>
            <a:r>
              <a:rPr lang="ko-KR" altLang="en-US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개의 클래스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를 예측</a:t>
            </a:r>
            <a:endParaRPr lang="en-US" altLang="ko-KR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다중 레이어 구성 </a:t>
            </a:r>
            <a:r>
              <a:rPr lang="en-US" altLang="ko-KR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(num_layers=3)</a:t>
            </a:r>
            <a:r>
              <a:rPr lang="en-US" altLang="ko-KR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입력 데이터는 </a:t>
            </a:r>
            <a:r>
              <a:rPr lang="en-US" altLang="ko-KR" spc="-80" smtClean="0"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(</a:t>
            </a:r>
            <a:r>
              <a:rPr lang="ko-KR" altLang="en-US" spc="-80" smtClean="0"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배치</a:t>
            </a:r>
            <a:r>
              <a:rPr lang="en-US" altLang="ko-KR" spc="-80" smtClean="0"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, </a:t>
            </a:r>
            <a:r>
              <a:rPr lang="ko-KR" altLang="en-US" spc="-80" smtClean="0"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시간</a:t>
            </a:r>
            <a:r>
              <a:rPr lang="en-US" altLang="ko-KR" spc="-80" smtClean="0"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, </a:t>
            </a:r>
            <a:r>
              <a:rPr lang="ko-KR" altLang="en-US" spc="-80" smtClean="0"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특성</a:t>
            </a:r>
            <a:r>
              <a:rPr lang="en-US" altLang="ko-KR" spc="-80" smtClean="0"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)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형태로 변환하여 처리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 </a:t>
            </a:r>
            <a:endParaRPr lang="en-US" altLang="ko-KR" spc="-8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</p:txBody>
      </p:sp>
    </p:spTree>
    <p:extLst>
      <p:ext uri="{BB962C8B-B14F-4D97-AF65-F5344CB8AC3E}">
        <p14:creationId xmlns:p14="http://schemas.microsoft.com/office/powerpoint/2010/main" val="342623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5"/>
          <p:cNvSpPr txBox="1"/>
          <p:nvPr/>
        </p:nvSpPr>
        <p:spPr>
          <a:xfrm>
            <a:off x="286015" y="453587"/>
            <a:ext cx="5910555" cy="6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803" lvl="1" algn="l">
              <a:lnSpc>
                <a:spcPts val="5080"/>
              </a:lnSpc>
            </a:pPr>
            <a:r>
              <a:rPr lang="en-US" altLang="ko-KR" sz="2600" b="1" smtClean="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DTD원고딕"/>
                <a:sym typeface="TDTD원고딕"/>
              </a:rPr>
              <a:t>LSTM (2) </a:t>
            </a:r>
            <a:r>
              <a:rPr lang="ko-KR" altLang="en-US" sz="2600" b="1" smtClean="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DTD원고딕"/>
                <a:sym typeface="TDTD원고딕"/>
              </a:rPr>
              <a:t>모델링 및 평가</a:t>
            </a:r>
            <a:endParaRPr lang="en-US" sz="2600" b="1">
              <a:solidFill>
                <a:srgbClr val="00539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DTD원고딕"/>
              <a:sym typeface="TDTD원고딕"/>
            </a:endParaRPr>
          </a:p>
        </p:txBody>
      </p:sp>
      <p:sp>
        <p:nvSpPr>
          <p:cNvPr id="8" name="TextBox 28"/>
          <p:cNvSpPr txBox="1"/>
          <p:nvPr/>
        </p:nvSpPr>
        <p:spPr>
          <a:xfrm>
            <a:off x="871601" y="1457568"/>
            <a:ext cx="9841555" cy="30469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훈련 및 최적화</a:t>
            </a:r>
            <a:endParaRPr lang="en-US" altLang="ko-KR" sz="2000" b="1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algn="just">
              <a:lnSpc>
                <a:spcPct val="150000"/>
              </a:lnSpc>
            </a:pPr>
            <a:endParaRPr lang="en-US" altLang="ko-KR" sz="200" b="1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algn="just">
              <a:lnSpc>
                <a:spcPct val="150000"/>
              </a:lnSpc>
            </a:pPr>
            <a:endParaRPr lang="en-US" altLang="ko-KR" sz="200" b="1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손실 함수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: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훈련 데이터에 클래스별로 같은 개수의 샘플이 포함되어 있어서 클래스 불균형이 없기 때문에 </a:t>
            </a:r>
            <a:r>
              <a:rPr lang="ko-KR" altLang="en-US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가중치가 균일하게 설정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 </a:t>
            </a:r>
            <a:r>
              <a:rPr lang="en-US" altLang="ko-KR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class_weights = [1.0, 1.0, 1.0]</a:t>
            </a:r>
            <a:endParaRPr lang="en-US" altLang="ko-KR" sz="1050" spc="-80" smtClean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옵티마이저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: </a:t>
            </a:r>
            <a:r>
              <a:rPr lang="ko-KR" altLang="en-US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학습율</a:t>
            </a:r>
            <a:r>
              <a:rPr lang="en-US" altLang="ko-KR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(lr)</a:t>
            </a:r>
            <a:r>
              <a:rPr lang="ko-KR" altLang="en-US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은 </a:t>
            </a:r>
            <a:r>
              <a:rPr lang="en-US" altLang="ko-KR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0.001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로 설정하였고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,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초기 가중치 업데이터 단계에서 적용</a:t>
            </a:r>
            <a:endParaRPr lang="en-US" altLang="ko-KR" sz="1000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학습률 스케줄러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: </a:t>
            </a:r>
            <a:r>
              <a:rPr lang="en-US" altLang="ko-KR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step_size=5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로 설정하여 </a:t>
            </a:r>
            <a:r>
              <a:rPr lang="ko-KR" altLang="en-US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학습률이 </a:t>
            </a:r>
            <a:r>
              <a:rPr lang="en-US" altLang="ko-KR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5 </a:t>
            </a:r>
            <a:r>
              <a:rPr lang="ko-KR" altLang="en-US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에포크마다 감소하게함</a:t>
            </a:r>
            <a:endParaRPr lang="en-US" altLang="ko-KR" sz="1000" spc="-8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조기 종료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(</a:t>
            </a:r>
            <a:r>
              <a:rPr lang="en-US" altLang="ko-KR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EarlyStopping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):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검증 손실이 개선되지 않으면 학습 중단</a:t>
            </a:r>
            <a:endParaRPr lang="en-US" altLang="ko-KR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에포크는 최대 </a:t>
            </a:r>
            <a:r>
              <a:rPr lang="en-US" altLang="ko-KR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100</a:t>
            </a:r>
            <a:r>
              <a:rPr lang="ko-KR" altLang="en-US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으로 설정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하였지만 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early stoppin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에 의해 </a:t>
            </a:r>
            <a:r>
              <a:rPr lang="ko-KR" altLang="en-US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실제로는 </a:t>
            </a:r>
            <a:r>
              <a:rPr lang="en-US" altLang="ko-KR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50~70</a:t>
            </a:r>
            <a:r>
              <a:rPr lang="ko-KR" altLang="en-US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번째 에포크에서 종료됨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 </a:t>
            </a:r>
            <a:endParaRPr lang="en-US" altLang="ko-KR" spc="-8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</p:txBody>
      </p:sp>
    </p:spTree>
    <p:extLst>
      <p:ext uri="{BB962C8B-B14F-4D97-AF65-F5344CB8AC3E}">
        <p14:creationId xmlns:p14="http://schemas.microsoft.com/office/powerpoint/2010/main" val="79695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5"/>
          <p:cNvSpPr txBox="1"/>
          <p:nvPr/>
        </p:nvSpPr>
        <p:spPr>
          <a:xfrm>
            <a:off x="342459" y="294134"/>
            <a:ext cx="5910555" cy="6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803" lvl="1" algn="l">
              <a:lnSpc>
                <a:spcPts val="5080"/>
              </a:lnSpc>
            </a:pPr>
            <a:r>
              <a:rPr lang="en-US" altLang="ko-KR" sz="2600" b="1" smtClean="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DTD원고딕"/>
                <a:sym typeface="TDTD원고딕"/>
              </a:rPr>
              <a:t>LSTM (2) </a:t>
            </a:r>
            <a:r>
              <a:rPr lang="ko-KR" altLang="en-US" sz="2600" b="1" smtClean="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DTD원고딕"/>
                <a:sym typeface="TDTD원고딕"/>
              </a:rPr>
              <a:t>모델링 및 평가</a:t>
            </a:r>
            <a:endParaRPr lang="en-US" sz="2600" b="1">
              <a:solidFill>
                <a:srgbClr val="00539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DTD원고딕"/>
              <a:sym typeface="TDTD원고딕"/>
            </a:endParaRPr>
          </a:p>
        </p:txBody>
      </p:sp>
      <p:sp>
        <p:nvSpPr>
          <p:cNvPr id="8" name="TextBox 28"/>
          <p:cNvSpPr txBox="1"/>
          <p:nvPr/>
        </p:nvSpPr>
        <p:spPr>
          <a:xfrm>
            <a:off x="747224" y="1205288"/>
            <a:ext cx="10830560" cy="1198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평가 및 저장</a:t>
            </a:r>
            <a:endParaRPr lang="en-US" altLang="ko-KR" b="1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algn="just">
              <a:lnSpc>
                <a:spcPct val="150000"/>
              </a:lnSpc>
            </a:pP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테스트 데이터에서 </a:t>
            </a:r>
            <a:r>
              <a:rPr lang="en-US" altLang="ko-KR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F1-score, precision, recall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을 사용해 성능 평가</a:t>
            </a:r>
            <a:endParaRPr lang="en-US" altLang="ko-KR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algn="just">
              <a:lnSpc>
                <a:spcPct val="150000"/>
              </a:lnSpc>
            </a:pP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모델을 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TorchScript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로 변환하여 저장</a:t>
            </a:r>
            <a:endParaRPr lang="en-US" altLang="ko-KR" spc="-8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50908" y="4787287"/>
            <a:ext cx="2127185" cy="338554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ko-KR" altLang="en-US" sz="1600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▲ </a:t>
            </a:r>
            <a:r>
              <a:rPr lang="en-US" altLang="ko-KR" sz="1600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classification_report</a:t>
            </a:r>
            <a:endParaRPr lang="ko-KR" altLang="en-US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53950" y="4737799"/>
            <a:ext cx="1881925" cy="338554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ko-KR" altLang="en-US" sz="1600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▲ </a:t>
            </a:r>
            <a:r>
              <a:rPr lang="en-US" altLang="ko-KR" sz="1600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confusion_matrix</a:t>
            </a:r>
            <a:endParaRPr lang="ko-KR" altLang="en-US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28"/>
          <p:cNvSpPr txBox="1"/>
          <p:nvPr/>
        </p:nvSpPr>
        <p:spPr>
          <a:xfrm>
            <a:off x="1993666" y="5607653"/>
            <a:ext cx="7635755" cy="367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평가 결과값에서 세 동작 모두 정확히 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test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데이터를 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100%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예측에 성공했음</a:t>
            </a:r>
            <a:endParaRPr lang="en-US" altLang="ko-KR" spc="-8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</p:txBody>
      </p:sp>
      <p:pic>
        <p:nvPicPr>
          <p:cNvPr id="9223" name="Picture 7" descr="https://cdn.discordapp.com/attachments/1330733501649129472/1331899862437990430/image.png?ex=67934be8&amp;is=6791fa68&amp;hm=b30278ca1858c16c88004bdce5b3f9caf36ed6e40bc01692b77fa497396dbdfa&amp;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043" y="3028630"/>
            <a:ext cx="2021741" cy="141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5" name="Picture 9" descr="https://cdn.discordapp.com/attachments/1330733501649129472/1331900138033250314/image.png?ex=67934c2a&amp;is=6791faaa&amp;hm=f901113a763041957076231542dc226bff2aa3068e44f90e78b09874aa154acb&amp;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870" y="2918986"/>
            <a:ext cx="3895263" cy="164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24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5"/>
          <p:cNvSpPr txBox="1"/>
          <p:nvPr/>
        </p:nvSpPr>
        <p:spPr>
          <a:xfrm>
            <a:off x="342459" y="294134"/>
            <a:ext cx="5910555" cy="6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803" lvl="1" algn="l">
              <a:lnSpc>
                <a:spcPts val="5080"/>
              </a:lnSpc>
            </a:pPr>
            <a:r>
              <a:rPr lang="en-US" altLang="ko-KR" sz="2600" b="1" smtClean="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DTD원고딕"/>
                <a:sym typeface="TDTD원고딕"/>
              </a:rPr>
              <a:t>LSTM (3) </a:t>
            </a:r>
            <a:r>
              <a:rPr lang="ko-KR" altLang="en-US" sz="2600" b="1" smtClean="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DTD원고딕"/>
                <a:sym typeface="TDTD원고딕"/>
              </a:rPr>
              <a:t>모델 테스트</a:t>
            </a:r>
            <a:endParaRPr lang="en-US" sz="2600" b="1">
              <a:solidFill>
                <a:srgbClr val="00539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DTD원고딕"/>
              <a:sym typeface="TDTD원고딕"/>
            </a:endParaRPr>
          </a:p>
        </p:txBody>
      </p:sp>
      <p:sp>
        <p:nvSpPr>
          <p:cNvPr id="8" name="TextBox 28"/>
          <p:cNvSpPr txBox="1"/>
          <p:nvPr/>
        </p:nvSpPr>
        <p:spPr>
          <a:xfrm>
            <a:off x="747224" y="948159"/>
            <a:ext cx="10830560" cy="782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실시간 웹캠 피드를 이용하여 사람의 동작을 추적하고 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LSTM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모델로 예측해봄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실시간으로 동작을 실시해서 학습한 동작 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3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가지 중 어떤 것인지 분류하는 것을 확인함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.</a:t>
            </a:r>
            <a:endParaRPr lang="en-US" altLang="ko-KR" spc="-8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</p:txBody>
      </p:sp>
      <p:sp>
        <p:nvSpPr>
          <p:cNvPr id="9" name="TextBox 28"/>
          <p:cNvSpPr txBox="1"/>
          <p:nvPr/>
        </p:nvSpPr>
        <p:spPr>
          <a:xfrm>
            <a:off x="747224" y="2247789"/>
            <a:ext cx="9841555" cy="30008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ko-KR" sz="200" b="1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algn="just">
              <a:lnSpc>
                <a:spcPct val="150000"/>
              </a:lnSpc>
            </a:pPr>
            <a:endParaRPr lang="en-US" altLang="ko-KR" sz="200" b="1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Mediapipe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로 관절 추출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: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사람의 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33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개 관절 좌표 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(x,y,z)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로 추출함</a:t>
            </a:r>
            <a:endParaRPr lang="en-US" altLang="ko-KR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OpenCV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를 사용하여 웹캠에서 영상을 읽고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,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관절 좌표를 시각화함</a:t>
            </a:r>
            <a:endParaRPr lang="en-US" altLang="ko-KR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LSTM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모델을 로드하여 실시간 관절 데이터를 기반으로 동작을 예측함</a:t>
            </a:r>
            <a:endParaRPr lang="en-US" altLang="ko-KR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관절 데이터를 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LSTM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모델에 입력하기 전에 </a:t>
            </a:r>
            <a:r>
              <a:rPr lang="ko-KR" altLang="en-US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데이터 표준화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를 시행함 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(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평균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0,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표준편차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1)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모델 예측 결과를 라벨로 변환하여 </a:t>
            </a:r>
            <a:r>
              <a:rPr lang="ko-KR" altLang="en-US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예측 동작과 확률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을 표시함</a:t>
            </a:r>
            <a:endParaRPr lang="en-US" altLang="ko-KR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algn="just">
              <a:lnSpc>
                <a:spcPct val="150000"/>
              </a:lnSpc>
            </a:pPr>
            <a:r>
              <a:rPr lang="en-US" altLang="ko-KR" spc="-8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	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예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) Predicted: Squat, Confidence: 95.6%.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pc="-8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</p:txBody>
      </p:sp>
    </p:spTree>
    <p:extLst>
      <p:ext uri="{BB962C8B-B14F-4D97-AF65-F5344CB8AC3E}">
        <p14:creationId xmlns:p14="http://schemas.microsoft.com/office/powerpoint/2010/main" val="325960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5"/>
          <p:cNvSpPr txBox="1"/>
          <p:nvPr/>
        </p:nvSpPr>
        <p:spPr>
          <a:xfrm>
            <a:off x="342459" y="294134"/>
            <a:ext cx="5910555" cy="6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803" lvl="1" algn="l">
              <a:lnSpc>
                <a:spcPts val="5080"/>
              </a:lnSpc>
            </a:pPr>
            <a:r>
              <a:rPr lang="en-US" altLang="ko-KR" sz="2600" b="1" smtClean="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DTD원고딕"/>
                <a:sym typeface="TDTD원고딕"/>
              </a:rPr>
              <a:t>LSTM (3) </a:t>
            </a:r>
            <a:r>
              <a:rPr lang="ko-KR" altLang="en-US" sz="2600" b="1" smtClean="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DTD원고딕"/>
                <a:sym typeface="TDTD원고딕"/>
              </a:rPr>
              <a:t>모델 테스트</a:t>
            </a:r>
            <a:endParaRPr lang="en-US" sz="2600" b="1">
              <a:solidFill>
                <a:srgbClr val="00539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DTD원고딕"/>
              <a:sym typeface="TDTD원고딕"/>
            </a:endParaRPr>
          </a:p>
        </p:txBody>
      </p:sp>
      <p:sp>
        <p:nvSpPr>
          <p:cNvPr id="8" name="TextBox 28"/>
          <p:cNvSpPr txBox="1"/>
          <p:nvPr/>
        </p:nvSpPr>
        <p:spPr>
          <a:xfrm>
            <a:off x="747224" y="948159"/>
            <a:ext cx="10830560" cy="3670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초기 모델 테스트 중 모델 예측 정확성이 떨어져서 문제를 확인하기 위해 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PCA, t-SNE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시각화하여 분포를 확인함</a:t>
            </a:r>
            <a:endParaRPr lang="en-US" altLang="ko-KR" spc="-8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72" y="1946787"/>
            <a:ext cx="3874828" cy="39968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170" y="1946787"/>
            <a:ext cx="3506475" cy="415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522</Words>
  <Application>Microsoft Office PowerPoint</Application>
  <PresentationFormat>와이드스크린</PresentationFormat>
  <Paragraphs>74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TDTD원고딕</vt:lpstr>
      <vt:lpstr>나눔고딕</vt:lpstr>
      <vt:lpstr>맑은 고딕</vt:lpstr>
      <vt:lpstr>윤고딕</vt:lpstr>
      <vt:lpstr>Aileron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15</cp:revision>
  <dcterms:created xsi:type="dcterms:W3CDTF">2025-01-23T06:43:47Z</dcterms:created>
  <dcterms:modified xsi:type="dcterms:W3CDTF">2025-01-23T08:58:25Z</dcterms:modified>
</cp:coreProperties>
</file>