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57" r:id="rId4"/>
    <p:sldId id="258" r:id="rId5"/>
    <p:sldId id="259" r:id="rId6"/>
    <p:sldId id="270" r:id="rId7"/>
    <p:sldId id="271" r:id="rId8"/>
    <p:sldId id="260" r:id="rId9"/>
    <p:sldId id="272" r:id="rId10"/>
    <p:sldId id="261" r:id="rId11"/>
    <p:sldId id="263" r:id="rId12"/>
    <p:sldId id="264" r:id="rId13"/>
    <p:sldId id="265" r:id="rId14"/>
    <p:sldId id="266" r:id="rId15"/>
    <p:sldId id="267" r:id="rId16"/>
    <p:sldId id="268" r:id="rId17"/>
    <p:sldId id="273"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96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4E324-7595-49BD-94F9-4C3601C4FF9A}" type="datetimeFigureOut">
              <a:rPr lang="en-US" smtClean="0"/>
              <a:t>11/16/2024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01658-2CE8-4471-BCF1-80FB2BCAE5EF}" type="slidenum">
              <a:rPr lang="en-US" smtClean="0"/>
              <a:t>‹#›</a:t>
            </a:fld>
            <a:endParaRPr lang="en-US"/>
          </a:p>
        </p:txBody>
      </p:sp>
    </p:spTree>
    <p:extLst>
      <p:ext uri="{BB962C8B-B14F-4D97-AF65-F5344CB8AC3E}">
        <p14:creationId xmlns:p14="http://schemas.microsoft.com/office/powerpoint/2010/main" val="368348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altLang="en-US"/>
          </a:p>
        </p:txBody>
      </p:sp>
      <p:sp>
        <p:nvSpPr>
          <p:cNvPr id="18436" name="Slide Number Placeholder 3"/>
          <p:cNvSpPr>
            <a:spLocks noGrp="1"/>
          </p:cNvSpPr>
          <p:nvPr>
            <p:ph type="sldNum" sz="quarter" idx="5"/>
          </p:nvPr>
        </p:nvSpPr>
        <p:spPr>
          <a:noFill/>
        </p:spPr>
        <p:txBody>
          <a:bodyPr/>
          <a:lstStyle/>
          <a:p>
            <a:fld id="{81AAA6D1-4A77-463F-BCF2-FD3175B236FD}" type="slidenum">
              <a:rPr lang="en-US" altLang="en-US" smtClean="0"/>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7B4F3-EC7F-469E-A10D-47ECA7854DFD}"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CF46-406B-4E95-B09A-F2CB908621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7B4F3-EC7F-469E-A10D-47ECA7854DFD}" type="datetimeFigureOut">
              <a:rPr lang="en-US" smtClean="0"/>
              <a:pPr/>
              <a:t>11/16/2024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DCF46-406B-4E95-B09A-F2CB9086218F}" type="slidenum">
              <a:rPr lang="en-US" smtClean="0"/>
              <a:pPr/>
              <a:t>‹#›</a:t>
            </a:fld>
            <a:endParaRPr lang="en-US"/>
          </a:p>
        </p:txBody>
      </p:sp>
      <p:sp>
        <p:nvSpPr>
          <p:cNvPr id="8" name="TextBox 7">
            <a:extLst>
              <a:ext uri="{FF2B5EF4-FFF2-40B4-BE49-F238E27FC236}">
                <a16:creationId xmlns:a16="http://schemas.microsoft.com/office/drawing/2014/main" id="{DB51050D-3F3E-48BC-64C8-91E1B61A0A3E}"/>
              </a:ext>
            </a:extLst>
          </p:cNvPr>
          <p:cNvSpPr txBox="1"/>
          <p:nvPr userDrawn="1">
            <p:extLst>
              <p:ext uri="{1162E1C5-73C7-4A58-AE30-91384D911F3F}">
                <p184:classification xmlns:p184="http://schemas.microsoft.com/office/powerpoint/2018/4/main" val="ftr"/>
              </p:ext>
            </p:extLst>
          </p:nvPr>
        </p:nvSpPr>
        <p:spPr>
          <a:xfrm>
            <a:off x="63500" y="6642100"/>
            <a:ext cx="877951"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Restricted - مقيد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DE91DF97-83D5-4276-8CDD-D78722082ACE}" type="slidenum">
              <a:rPr lang="ar-SA" smtClean="0"/>
              <a:pPr/>
              <a:t>10</a:t>
            </a:fld>
            <a:endParaRPr lang="en-US"/>
          </a:p>
        </p:txBody>
      </p:sp>
      <p:sp>
        <p:nvSpPr>
          <p:cNvPr id="44035" name="Rectangle 2"/>
          <p:cNvSpPr>
            <a:spLocks noGrp="1" noChangeArrowheads="1"/>
          </p:cNvSpPr>
          <p:nvPr>
            <p:ph type="title"/>
          </p:nvPr>
        </p:nvSpPr>
        <p:spPr/>
        <p:txBody>
          <a:bodyPr/>
          <a:lstStyle/>
          <a:p>
            <a:r>
              <a:rPr lang="en-US" b="0"/>
              <a:t>Signed multiplication</a:t>
            </a:r>
            <a:endParaRPr lang="en-US"/>
          </a:p>
        </p:txBody>
      </p:sp>
      <p:sp>
        <p:nvSpPr>
          <p:cNvPr id="43012" name="Rectangle 3"/>
          <p:cNvSpPr>
            <a:spLocks noGrp="1" noChangeArrowheads="1"/>
          </p:cNvSpPr>
          <p:nvPr>
            <p:ph type="body" idx="1"/>
          </p:nvPr>
        </p:nvSpPr>
        <p:spPr/>
        <p:txBody>
          <a:bodyPr>
            <a:normAutofit fontScale="77500" lnSpcReduction="20000"/>
          </a:bodyPr>
          <a:lstStyle/>
          <a:p>
            <a:pPr>
              <a:defRPr/>
            </a:pPr>
            <a:r>
              <a:rPr lang="en-US" dirty="0"/>
              <a:t>If the multiplicand or multiplier is negative, we first negate it to get a positive number.</a:t>
            </a:r>
          </a:p>
          <a:p>
            <a:pPr lvl="1">
              <a:defRPr/>
            </a:pPr>
            <a:r>
              <a:rPr lang="en-US" dirty="0"/>
              <a:t>Use any one of the above methods to compute the product of two positive numbers.</a:t>
            </a:r>
          </a:p>
          <a:p>
            <a:pPr>
              <a:defRPr/>
            </a:pPr>
            <a:r>
              <a:rPr lang="en-US" dirty="0"/>
              <a:t>The product should be negated if the original signs of the operands disagree.</a:t>
            </a:r>
          </a:p>
          <a:p>
            <a:pPr>
              <a:defRPr/>
            </a:pPr>
            <a:r>
              <a:rPr lang="en-US" dirty="0"/>
              <a:t>What is booth’s algorithm: a more efficient and elegant algorithm for the multiplication of signed numbers</a:t>
            </a:r>
          </a:p>
          <a:p>
            <a:pPr>
              <a:defRPr/>
            </a:pPr>
            <a:r>
              <a:rPr lang="en-US" b="1" dirty="0"/>
              <a:t>Idea of Booth Algorithm</a:t>
            </a:r>
          </a:p>
          <a:p>
            <a:pPr lvl="1">
              <a:defRPr/>
            </a:pPr>
            <a:r>
              <a:rPr lang="en-US" dirty="0">
                <a:ea typeface="+mn-ea"/>
                <a:cs typeface="+mn-cs"/>
              </a:rPr>
              <a:t>Looks at two bits of multiplier at a time from right to left</a:t>
            </a:r>
          </a:p>
          <a:p>
            <a:pPr lvl="1">
              <a:defRPr/>
            </a:pPr>
            <a:r>
              <a:rPr lang="en-US" dirty="0">
                <a:ea typeface="+mn-ea"/>
                <a:cs typeface="+mn-cs"/>
              </a:rPr>
              <a:t>Assume that shifts are much faster than adds</a:t>
            </a:r>
          </a:p>
          <a:p>
            <a:pPr lvl="1">
              <a:defRPr/>
            </a:pPr>
            <a:r>
              <a:rPr lang="en-US" dirty="0">
                <a:ea typeface="+mn-ea"/>
                <a:cs typeface="+mn-cs"/>
              </a:rPr>
              <a:t>Basic idea to speed up the calculation: avoid unnecessary additions</a:t>
            </a:r>
          </a:p>
          <a:p>
            <a:pPr>
              <a:defRPr/>
            </a:pPr>
            <a:endParaRPr lang="en-US" b="1" dirty="0"/>
          </a:p>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81000" y="2971800"/>
            <a:ext cx="8229600" cy="914400"/>
          </a:xfrm>
        </p:spPr>
        <p:txBody>
          <a:bodyPr/>
          <a:lstStyle/>
          <a:p>
            <a:pPr algn="ctr"/>
            <a:r>
              <a:rPr lang="en-US" dirty="0"/>
              <a:t>Division Final Version</a:t>
            </a:r>
            <a:endParaRPr 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pPr eaLnBrk="1" hangingPunct="1"/>
            <a:r>
              <a:rPr lang="en-US" altLang="en-US"/>
              <a:t>Division</a:t>
            </a:r>
          </a:p>
        </p:txBody>
      </p:sp>
      <p:sp>
        <p:nvSpPr>
          <p:cNvPr id="4099" name="Line 3"/>
          <p:cNvSpPr>
            <a:spLocks noChangeShapeType="1"/>
          </p:cNvSpPr>
          <p:nvPr/>
        </p:nvSpPr>
        <p:spPr bwMode="auto">
          <a:xfrm>
            <a:off x="304800" y="1143000"/>
            <a:ext cx="8382000" cy="0"/>
          </a:xfrm>
          <a:prstGeom prst="line">
            <a:avLst/>
          </a:prstGeom>
          <a:noFill/>
          <a:ln w="38100">
            <a:solidFill>
              <a:srgbClr val="3366FF"/>
            </a:solidFill>
            <a:round/>
            <a:headEnd/>
            <a:tailEnd/>
          </a:ln>
        </p:spPr>
        <p:txBody>
          <a:bodyPr wrap="none" anchor="ctr"/>
          <a:lstStyle/>
          <a:p>
            <a:endParaRPr lang="en-US"/>
          </a:p>
        </p:txBody>
      </p:sp>
      <p:sp>
        <p:nvSpPr>
          <p:cNvPr id="4100" name="Text Box 4"/>
          <p:cNvSpPr txBox="1">
            <a:spLocks noChangeArrowheads="1"/>
          </p:cNvSpPr>
          <p:nvPr/>
        </p:nvSpPr>
        <p:spPr bwMode="auto">
          <a:xfrm>
            <a:off x="2895600" y="1905000"/>
            <a:ext cx="3276600" cy="3451225"/>
          </a:xfrm>
          <a:prstGeom prst="rect">
            <a:avLst/>
          </a:prstGeom>
          <a:noFill/>
          <a:ln w="9525">
            <a:noFill/>
            <a:miter lim="800000"/>
            <a:headEnd/>
            <a:tailEnd/>
          </a:ln>
        </p:spPr>
        <p:txBody>
          <a:bodyPr>
            <a:spAutoFit/>
          </a:bodyPr>
          <a:lstStyle/>
          <a:p>
            <a:pPr marL="457200" indent="-457200"/>
            <a:r>
              <a:rPr lang="en-US" altLang="en-US" sz="1800" b="1"/>
              <a:t>                    </a:t>
            </a:r>
            <a:r>
              <a:rPr lang="en-US" altLang="en-US" b="1">
                <a:solidFill>
                  <a:schemeClr val="accent1"/>
                </a:solidFill>
              </a:rPr>
              <a:t>0 0 0 0 1 1 0 1</a:t>
            </a:r>
          </a:p>
          <a:p>
            <a:pPr marL="457200" indent="-457200">
              <a:spcBef>
                <a:spcPct val="30000"/>
              </a:spcBef>
            </a:pPr>
            <a:r>
              <a:rPr lang="en-US" altLang="en-US"/>
              <a:t>1 0 1 1    1 0 0 1 0 0 1 1</a:t>
            </a:r>
          </a:p>
          <a:p>
            <a:pPr marL="457200" indent="-457200"/>
            <a:r>
              <a:rPr lang="en-US" altLang="en-US"/>
              <a:t>                  1 0 1 1</a:t>
            </a:r>
          </a:p>
          <a:p>
            <a:pPr marL="457200" indent="-457200">
              <a:spcBef>
                <a:spcPct val="30000"/>
              </a:spcBef>
            </a:pPr>
            <a:r>
              <a:rPr lang="en-US" altLang="en-US"/>
              <a:t>               0 0 1 1 1 0</a:t>
            </a:r>
          </a:p>
          <a:p>
            <a:pPr marL="457200" indent="-457200"/>
            <a:r>
              <a:rPr lang="en-US" altLang="en-US"/>
              <a:t>                     1 0 1 1</a:t>
            </a:r>
          </a:p>
          <a:p>
            <a:pPr marL="457200" indent="-457200">
              <a:spcBef>
                <a:spcPct val="30000"/>
              </a:spcBef>
            </a:pPr>
            <a:r>
              <a:rPr lang="en-US" altLang="en-US"/>
              <a:t>                     0 0 1 1 1 1</a:t>
            </a:r>
          </a:p>
          <a:p>
            <a:pPr marL="457200" indent="-457200"/>
            <a:r>
              <a:rPr lang="en-US" altLang="en-US"/>
              <a:t>                           1 0 1 1</a:t>
            </a:r>
          </a:p>
          <a:p>
            <a:pPr marL="457200" indent="-457200">
              <a:spcBef>
                <a:spcPct val="30000"/>
              </a:spcBef>
            </a:pPr>
            <a:r>
              <a:rPr lang="en-US" altLang="en-US"/>
              <a:t>                              </a:t>
            </a:r>
            <a:r>
              <a:rPr lang="en-US" altLang="en-US" b="1">
                <a:solidFill>
                  <a:schemeClr val="accent2"/>
                </a:solidFill>
              </a:rPr>
              <a:t>1 0 0</a:t>
            </a:r>
            <a:endParaRPr lang="en-US" altLang="en-US" sz="2000" b="1">
              <a:solidFill>
                <a:schemeClr val="accent2"/>
              </a:solidFill>
            </a:endParaRPr>
          </a:p>
        </p:txBody>
      </p:sp>
      <p:sp>
        <p:nvSpPr>
          <p:cNvPr id="4101" name="Line 5"/>
          <p:cNvSpPr>
            <a:spLocks noChangeShapeType="1"/>
          </p:cNvSpPr>
          <p:nvPr/>
        </p:nvSpPr>
        <p:spPr bwMode="auto">
          <a:xfrm>
            <a:off x="3733800" y="2286000"/>
            <a:ext cx="1905000" cy="0"/>
          </a:xfrm>
          <a:prstGeom prst="line">
            <a:avLst/>
          </a:prstGeom>
          <a:noFill/>
          <a:ln w="28575">
            <a:solidFill>
              <a:srgbClr val="FF0000"/>
            </a:solidFill>
            <a:round/>
            <a:headEnd/>
            <a:tailEnd/>
          </a:ln>
        </p:spPr>
        <p:txBody>
          <a:bodyPr/>
          <a:lstStyle/>
          <a:p>
            <a:endParaRPr lang="en-US"/>
          </a:p>
        </p:txBody>
      </p:sp>
      <p:sp>
        <p:nvSpPr>
          <p:cNvPr id="4102" name="Line 6"/>
          <p:cNvSpPr>
            <a:spLocks noChangeShapeType="1"/>
          </p:cNvSpPr>
          <p:nvPr/>
        </p:nvSpPr>
        <p:spPr bwMode="auto">
          <a:xfrm>
            <a:off x="3733800" y="2286000"/>
            <a:ext cx="0" cy="381000"/>
          </a:xfrm>
          <a:prstGeom prst="line">
            <a:avLst/>
          </a:prstGeom>
          <a:noFill/>
          <a:ln w="28575">
            <a:solidFill>
              <a:srgbClr val="FF0000"/>
            </a:solidFill>
            <a:round/>
            <a:headEnd/>
            <a:tailEnd/>
          </a:ln>
        </p:spPr>
        <p:txBody>
          <a:bodyPr/>
          <a:lstStyle/>
          <a:p>
            <a:endParaRPr lang="en-US"/>
          </a:p>
        </p:txBody>
      </p:sp>
      <p:sp>
        <p:nvSpPr>
          <p:cNvPr id="4103" name="Line 7"/>
          <p:cNvSpPr>
            <a:spLocks noChangeShapeType="1"/>
          </p:cNvSpPr>
          <p:nvPr/>
        </p:nvSpPr>
        <p:spPr bwMode="auto">
          <a:xfrm>
            <a:off x="4114800" y="3200400"/>
            <a:ext cx="1066800" cy="0"/>
          </a:xfrm>
          <a:prstGeom prst="line">
            <a:avLst/>
          </a:prstGeom>
          <a:noFill/>
          <a:ln w="9525">
            <a:solidFill>
              <a:schemeClr val="tx1"/>
            </a:solidFill>
            <a:round/>
            <a:headEnd/>
            <a:tailEnd/>
          </a:ln>
        </p:spPr>
        <p:txBody>
          <a:bodyPr/>
          <a:lstStyle/>
          <a:p>
            <a:endParaRPr lang="en-US"/>
          </a:p>
        </p:txBody>
      </p:sp>
      <p:sp>
        <p:nvSpPr>
          <p:cNvPr id="4104" name="Line 8"/>
          <p:cNvSpPr>
            <a:spLocks noChangeShapeType="1"/>
          </p:cNvSpPr>
          <p:nvPr/>
        </p:nvSpPr>
        <p:spPr bwMode="auto">
          <a:xfrm>
            <a:off x="4114800" y="4038600"/>
            <a:ext cx="1371600" cy="0"/>
          </a:xfrm>
          <a:prstGeom prst="line">
            <a:avLst/>
          </a:prstGeom>
          <a:noFill/>
          <a:ln w="9525">
            <a:solidFill>
              <a:schemeClr val="tx1"/>
            </a:solidFill>
            <a:round/>
            <a:headEnd/>
            <a:tailEnd/>
          </a:ln>
        </p:spPr>
        <p:txBody>
          <a:bodyPr/>
          <a:lstStyle/>
          <a:p>
            <a:endParaRPr lang="en-US"/>
          </a:p>
        </p:txBody>
      </p:sp>
      <p:sp>
        <p:nvSpPr>
          <p:cNvPr id="4105" name="Line 9"/>
          <p:cNvSpPr>
            <a:spLocks noChangeShapeType="1"/>
          </p:cNvSpPr>
          <p:nvPr/>
        </p:nvSpPr>
        <p:spPr bwMode="auto">
          <a:xfrm>
            <a:off x="4572000" y="4953000"/>
            <a:ext cx="1295400" cy="0"/>
          </a:xfrm>
          <a:prstGeom prst="line">
            <a:avLst/>
          </a:prstGeom>
          <a:noFill/>
          <a:ln w="9525">
            <a:solidFill>
              <a:schemeClr val="tx1"/>
            </a:solidFill>
            <a:round/>
            <a:headEnd/>
            <a:tailEnd/>
          </a:ln>
        </p:spPr>
        <p:txBody>
          <a:bodyPr/>
          <a:lstStyle/>
          <a:p>
            <a:endParaRPr lang="en-US"/>
          </a:p>
        </p:txBody>
      </p:sp>
      <p:sp>
        <p:nvSpPr>
          <p:cNvPr id="4106" name="Line 10"/>
          <p:cNvSpPr>
            <a:spLocks noChangeShapeType="1"/>
          </p:cNvSpPr>
          <p:nvPr/>
        </p:nvSpPr>
        <p:spPr bwMode="auto">
          <a:xfrm>
            <a:off x="5562600" y="2819400"/>
            <a:ext cx="0" cy="1295400"/>
          </a:xfrm>
          <a:prstGeom prst="line">
            <a:avLst/>
          </a:prstGeom>
          <a:noFill/>
          <a:ln w="9525">
            <a:solidFill>
              <a:schemeClr val="tx1"/>
            </a:solidFill>
            <a:round/>
            <a:headEnd/>
            <a:tailEnd type="triangle" w="med" len="med"/>
          </a:ln>
        </p:spPr>
        <p:txBody>
          <a:bodyPr/>
          <a:lstStyle/>
          <a:p>
            <a:endParaRPr lang="en-US"/>
          </a:p>
        </p:txBody>
      </p:sp>
      <p:sp>
        <p:nvSpPr>
          <p:cNvPr id="4107" name="Line 11"/>
          <p:cNvSpPr>
            <a:spLocks noChangeShapeType="1"/>
          </p:cNvSpPr>
          <p:nvPr/>
        </p:nvSpPr>
        <p:spPr bwMode="auto">
          <a:xfrm>
            <a:off x="5791200" y="2819400"/>
            <a:ext cx="0" cy="1295400"/>
          </a:xfrm>
          <a:prstGeom prst="line">
            <a:avLst/>
          </a:prstGeom>
          <a:noFill/>
          <a:ln w="9525">
            <a:solidFill>
              <a:schemeClr val="tx1"/>
            </a:solidFill>
            <a:round/>
            <a:headEnd/>
            <a:tailEnd type="triangle" w="med" len="med"/>
          </a:ln>
        </p:spPr>
        <p:txBody>
          <a:bodyPr/>
          <a:lstStyle/>
          <a:p>
            <a:endParaRPr lang="en-US"/>
          </a:p>
        </p:txBody>
      </p:sp>
      <p:sp>
        <p:nvSpPr>
          <p:cNvPr id="4108" name="Text Box 12"/>
          <p:cNvSpPr txBox="1">
            <a:spLocks noChangeArrowheads="1"/>
          </p:cNvSpPr>
          <p:nvPr/>
        </p:nvSpPr>
        <p:spPr bwMode="auto">
          <a:xfrm>
            <a:off x="6629400" y="1981200"/>
            <a:ext cx="1295400" cy="396875"/>
          </a:xfrm>
          <a:prstGeom prst="rect">
            <a:avLst/>
          </a:prstGeom>
          <a:noFill/>
          <a:ln w="9525">
            <a:noFill/>
            <a:miter lim="800000"/>
            <a:headEnd/>
            <a:tailEnd/>
          </a:ln>
        </p:spPr>
        <p:txBody>
          <a:bodyPr>
            <a:spAutoFit/>
          </a:bodyPr>
          <a:lstStyle/>
          <a:p>
            <a:pPr>
              <a:spcBef>
                <a:spcPct val="50000"/>
              </a:spcBef>
            </a:pPr>
            <a:r>
              <a:rPr lang="en-US" altLang="en-US" sz="2000">
                <a:solidFill>
                  <a:srgbClr val="FF0000"/>
                </a:solidFill>
              </a:rPr>
              <a:t>Quotient</a:t>
            </a:r>
          </a:p>
        </p:txBody>
      </p:sp>
      <p:sp>
        <p:nvSpPr>
          <p:cNvPr id="4109" name="Text Box 13"/>
          <p:cNvSpPr txBox="1">
            <a:spLocks noChangeArrowheads="1"/>
          </p:cNvSpPr>
          <p:nvPr/>
        </p:nvSpPr>
        <p:spPr bwMode="auto">
          <a:xfrm>
            <a:off x="6705600" y="2362200"/>
            <a:ext cx="1295400" cy="396875"/>
          </a:xfrm>
          <a:prstGeom prst="rect">
            <a:avLst/>
          </a:prstGeom>
          <a:noFill/>
          <a:ln w="9525">
            <a:noFill/>
            <a:miter lim="800000"/>
            <a:headEnd/>
            <a:tailEnd/>
          </a:ln>
        </p:spPr>
        <p:txBody>
          <a:bodyPr>
            <a:spAutoFit/>
          </a:bodyPr>
          <a:lstStyle/>
          <a:p>
            <a:pPr>
              <a:spcBef>
                <a:spcPct val="50000"/>
              </a:spcBef>
            </a:pPr>
            <a:r>
              <a:rPr lang="en-US" altLang="en-US" sz="2000">
                <a:solidFill>
                  <a:srgbClr val="FF0000"/>
                </a:solidFill>
              </a:rPr>
              <a:t>Dividend</a:t>
            </a:r>
          </a:p>
        </p:txBody>
      </p:sp>
      <p:sp>
        <p:nvSpPr>
          <p:cNvPr id="4110" name="Text Box 14"/>
          <p:cNvSpPr txBox="1">
            <a:spLocks noChangeArrowheads="1"/>
          </p:cNvSpPr>
          <p:nvPr/>
        </p:nvSpPr>
        <p:spPr bwMode="auto">
          <a:xfrm>
            <a:off x="1371600" y="2438400"/>
            <a:ext cx="1295400" cy="396875"/>
          </a:xfrm>
          <a:prstGeom prst="rect">
            <a:avLst/>
          </a:prstGeom>
          <a:noFill/>
          <a:ln w="9525">
            <a:noFill/>
            <a:miter lim="800000"/>
            <a:headEnd/>
            <a:tailEnd/>
          </a:ln>
        </p:spPr>
        <p:txBody>
          <a:bodyPr>
            <a:spAutoFit/>
          </a:bodyPr>
          <a:lstStyle/>
          <a:p>
            <a:pPr>
              <a:spcBef>
                <a:spcPct val="50000"/>
              </a:spcBef>
            </a:pPr>
            <a:r>
              <a:rPr lang="en-US" altLang="en-US" sz="2000">
                <a:solidFill>
                  <a:srgbClr val="FF0000"/>
                </a:solidFill>
              </a:rPr>
              <a:t>Divisor</a:t>
            </a:r>
          </a:p>
        </p:txBody>
      </p:sp>
      <p:sp>
        <p:nvSpPr>
          <p:cNvPr id="4111" name="Text Box 15"/>
          <p:cNvSpPr txBox="1">
            <a:spLocks noChangeArrowheads="1"/>
          </p:cNvSpPr>
          <p:nvPr/>
        </p:nvSpPr>
        <p:spPr bwMode="auto">
          <a:xfrm>
            <a:off x="1676400" y="3429000"/>
            <a:ext cx="1600200" cy="701675"/>
          </a:xfrm>
          <a:prstGeom prst="rect">
            <a:avLst/>
          </a:prstGeom>
          <a:noFill/>
          <a:ln w="9525">
            <a:noFill/>
            <a:miter lim="800000"/>
            <a:headEnd/>
            <a:tailEnd/>
          </a:ln>
        </p:spPr>
        <p:txBody>
          <a:bodyPr>
            <a:spAutoFit/>
          </a:bodyPr>
          <a:lstStyle/>
          <a:p>
            <a:pPr>
              <a:spcBef>
                <a:spcPct val="50000"/>
              </a:spcBef>
            </a:pPr>
            <a:r>
              <a:rPr lang="en-US" altLang="en-US" sz="2000">
                <a:solidFill>
                  <a:srgbClr val="FF0000"/>
                </a:solidFill>
              </a:rPr>
              <a:t>Partial remainders</a:t>
            </a:r>
          </a:p>
        </p:txBody>
      </p:sp>
      <p:sp>
        <p:nvSpPr>
          <p:cNvPr id="4112" name="Text Box 16"/>
          <p:cNvSpPr txBox="1">
            <a:spLocks noChangeArrowheads="1"/>
          </p:cNvSpPr>
          <p:nvPr/>
        </p:nvSpPr>
        <p:spPr bwMode="auto">
          <a:xfrm>
            <a:off x="6705600" y="4876800"/>
            <a:ext cx="1524000" cy="396875"/>
          </a:xfrm>
          <a:prstGeom prst="rect">
            <a:avLst/>
          </a:prstGeom>
          <a:noFill/>
          <a:ln w="9525">
            <a:noFill/>
            <a:miter lim="800000"/>
            <a:headEnd/>
            <a:tailEnd/>
          </a:ln>
        </p:spPr>
        <p:txBody>
          <a:bodyPr>
            <a:spAutoFit/>
          </a:bodyPr>
          <a:lstStyle/>
          <a:p>
            <a:pPr>
              <a:spcBef>
                <a:spcPct val="50000"/>
              </a:spcBef>
            </a:pPr>
            <a:r>
              <a:rPr lang="en-US" altLang="en-US" sz="2000">
                <a:solidFill>
                  <a:srgbClr val="FF0000"/>
                </a:solidFill>
              </a:rPr>
              <a:t>Remainder</a:t>
            </a:r>
          </a:p>
        </p:txBody>
      </p:sp>
      <p:sp>
        <p:nvSpPr>
          <p:cNvPr id="4113" name="Line 17"/>
          <p:cNvSpPr>
            <a:spLocks noChangeShapeType="1"/>
          </p:cNvSpPr>
          <p:nvPr/>
        </p:nvSpPr>
        <p:spPr bwMode="auto">
          <a:xfrm flipH="1">
            <a:off x="6019800" y="2209800"/>
            <a:ext cx="609600" cy="0"/>
          </a:xfrm>
          <a:prstGeom prst="line">
            <a:avLst/>
          </a:prstGeom>
          <a:noFill/>
          <a:ln w="9525">
            <a:solidFill>
              <a:schemeClr val="tx1"/>
            </a:solidFill>
            <a:round/>
            <a:headEnd/>
            <a:tailEnd type="triangle" w="med" len="med"/>
          </a:ln>
        </p:spPr>
        <p:txBody>
          <a:bodyPr/>
          <a:lstStyle/>
          <a:p>
            <a:endParaRPr lang="en-US"/>
          </a:p>
        </p:txBody>
      </p:sp>
      <p:sp>
        <p:nvSpPr>
          <p:cNvPr id="4114" name="Line 18"/>
          <p:cNvSpPr>
            <a:spLocks noChangeShapeType="1"/>
          </p:cNvSpPr>
          <p:nvPr/>
        </p:nvSpPr>
        <p:spPr bwMode="auto">
          <a:xfrm flipH="1">
            <a:off x="6019800" y="2590800"/>
            <a:ext cx="609600" cy="0"/>
          </a:xfrm>
          <a:prstGeom prst="line">
            <a:avLst/>
          </a:prstGeom>
          <a:noFill/>
          <a:ln w="9525">
            <a:solidFill>
              <a:schemeClr val="tx1"/>
            </a:solidFill>
            <a:round/>
            <a:headEnd/>
            <a:tailEnd type="triangle" w="med" len="med"/>
          </a:ln>
        </p:spPr>
        <p:txBody>
          <a:bodyPr/>
          <a:lstStyle/>
          <a:p>
            <a:endParaRPr lang="en-US"/>
          </a:p>
        </p:txBody>
      </p:sp>
      <p:sp>
        <p:nvSpPr>
          <p:cNvPr id="4115" name="Line 19"/>
          <p:cNvSpPr>
            <a:spLocks noChangeShapeType="1"/>
          </p:cNvSpPr>
          <p:nvPr/>
        </p:nvSpPr>
        <p:spPr bwMode="auto">
          <a:xfrm flipH="1">
            <a:off x="6019800" y="5105400"/>
            <a:ext cx="609600" cy="0"/>
          </a:xfrm>
          <a:prstGeom prst="line">
            <a:avLst/>
          </a:prstGeom>
          <a:noFill/>
          <a:ln w="9525">
            <a:solidFill>
              <a:schemeClr val="tx1"/>
            </a:solidFill>
            <a:round/>
            <a:headEnd/>
            <a:tailEnd type="triangle" w="med" len="med"/>
          </a:ln>
        </p:spPr>
        <p:txBody>
          <a:bodyPr/>
          <a:lstStyle/>
          <a:p>
            <a:endParaRPr lang="en-US"/>
          </a:p>
        </p:txBody>
      </p:sp>
      <p:sp>
        <p:nvSpPr>
          <p:cNvPr id="4116" name="Line 20"/>
          <p:cNvSpPr>
            <a:spLocks noChangeShapeType="1"/>
          </p:cNvSpPr>
          <p:nvPr/>
        </p:nvSpPr>
        <p:spPr bwMode="auto">
          <a:xfrm>
            <a:off x="2362200" y="2667000"/>
            <a:ext cx="533400" cy="0"/>
          </a:xfrm>
          <a:prstGeom prst="line">
            <a:avLst/>
          </a:prstGeom>
          <a:noFill/>
          <a:ln w="9525">
            <a:solidFill>
              <a:schemeClr val="tx1"/>
            </a:solidFill>
            <a:round/>
            <a:headEnd/>
            <a:tailEnd type="triangle" w="med" len="med"/>
          </a:ln>
        </p:spPr>
        <p:txBody>
          <a:bodyPr/>
          <a:lstStyle/>
          <a:p>
            <a:endParaRPr lang="en-US"/>
          </a:p>
        </p:txBody>
      </p:sp>
      <p:sp>
        <p:nvSpPr>
          <p:cNvPr id="4117" name="Line 21"/>
          <p:cNvSpPr>
            <a:spLocks noChangeShapeType="1"/>
          </p:cNvSpPr>
          <p:nvPr/>
        </p:nvSpPr>
        <p:spPr bwMode="auto">
          <a:xfrm flipV="1">
            <a:off x="2971800" y="3505200"/>
            <a:ext cx="1066800" cy="152400"/>
          </a:xfrm>
          <a:prstGeom prst="line">
            <a:avLst/>
          </a:prstGeom>
          <a:noFill/>
          <a:ln w="9525">
            <a:solidFill>
              <a:schemeClr val="tx1"/>
            </a:solidFill>
            <a:round/>
            <a:headEnd/>
            <a:tailEnd type="triangle" w="med" len="med"/>
          </a:ln>
        </p:spPr>
        <p:txBody>
          <a:bodyPr/>
          <a:lstStyle/>
          <a:p>
            <a:endParaRPr lang="en-US"/>
          </a:p>
        </p:txBody>
      </p:sp>
      <p:sp>
        <p:nvSpPr>
          <p:cNvPr id="4118" name="Line 22"/>
          <p:cNvSpPr>
            <a:spLocks noChangeShapeType="1"/>
          </p:cNvSpPr>
          <p:nvPr/>
        </p:nvSpPr>
        <p:spPr bwMode="auto">
          <a:xfrm>
            <a:off x="2971800" y="3657600"/>
            <a:ext cx="1295400" cy="533400"/>
          </a:xfrm>
          <a:prstGeom prst="line">
            <a:avLst/>
          </a:prstGeom>
          <a:noFill/>
          <a:ln w="9525">
            <a:solidFill>
              <a:schemeClr val="tx1"/>
            </a:solidFill>
            <a:round/>
            <a:headEnd/>
            <a:tailEnd type="triangle" w="med" len="med"/>
          </a:ln>
        </p:spPr>
        <p:txBody>
          <a:bodyPr/>
          <a:lstStyle/>
          <a:p>
            <a:endParaRPr lang="en-US"/>
          </a:p>
        </p:txBody>
      </p:sp>
      <p:sp>
        <p:nvSpPr>
          <p:cNvPr id="4119" name="Text Box 23"/>
          <p:cNvSpPr txBox="1">
            <a:spLocks noChangeArrowheads="1"/>
          </p:cNvSpPr>
          <p:nvPr/>
        </p:nvSpPr>
        <p:spPr bwMode="auto">
          <a:xfrm>
            <a:off x="609600" y="1295400"/>
            <a:ext cx="7924800" cy="519113"/>
          </a:xfrm>
          <a:prstGeom prst="rect">
            <a:avLst/>
          </a:prstGeom>
          <a:noFill/>
          <a:ln w="9525">
            <a:noFill/>
            <a:miter lim="800000"/>
            <a:headEnd/>
            <a:tailEnd/>
          </a:ln>
        </p:spPr>
        <p:txBody>
          <a:bodyPr>
            <a:spAutoFit/>
          </a:bodyPr>
          <a:lstStyle/>
          <a:p>
            <a:pPr>
              <a:spcBef>
                <a:spcPct val="50000"/>
              </a:spcBef>
              <a:buFontTx/>
              <a:buChar char="•"/>
            </a:pPr>
            <a:r>
              <a:rPr lang="en-US" altLang="en-US" sz="2800"/>
              <a:t>  Long division of unsigned binary integers</a:t>
            </a:r>
          </a:p>
        </p:txBody>
      </p:sp>
      <p:sp>
        <p:nvSpPr>
          <p:cNvPr id="4120" name="Text Box 24"/>
          <p:cNvSpPr txBox="1">
            <a:spLocks noChangeArrowheads="1"/>
          </p:cNvSpPr>
          <p:nvPr/>
        </p:nvSpPr>
        <p:spPr bwMode="auto">
          <a:xfrm>
            <a:off x="762000" y="5715000"/>
            <a:ext cx="7315200" cy="519113"/>
          </a:xfrm>
          <a:prstGeom prst="rect">
            <a:avLst/>
          </a:prstGeom>
          <a:noFill/>
          <a:ln w="9525">
            <a:noFill/>
            <a:miter lim="800000"/>
            <a:headEnd/>
            <a:tailEnd/>
          </a:ln>
        </p:spPr>
        <p:txBody>
          <a:bodyPr>
            <a:spAutoFit/>
          </a:bodyPr>
          <a:lstStyle/>
          <a:p>
            <a:pPr algn="ctr">
              <a:spcBef>
                <a:spcPct val="50000"/>
              </a:spcBef>
            </a:pPr>
            <a:r>
              <a:rPr lang="en-US" altLang="en-US" sz="2800" b="1"/>
              <a:t>Dividend = </a:t>
            </a:r>
            <a:r>
              <a:rPr lang="en-US" altLang="en-US" sz="2800" b="1">
                <a:solidFill>
                  <a:schemeClr val="accent1"/>
                </a:solidFill>
              </a:rPr>
              <a:t>Quotient</a:t>
            </a:r>
            <a:r>
              <a:rPr lang="en-US" altLang="en-US" sz="2800" b="1"/>
              <a:t> </a:t>
            </a:r>
            <a:r>
              <a:rPr lang="en-US" altLang="en-US" sz="2800">
                <a:latin typeface="Arial Unicode MS" pitchFamily="34" charset="-128"/>
              </a:rPr>
              <a:t>x</a:t>
            </a:r>
            <a:r>
              <a:rPr lang="en-US" altLang="en-US" sz="2800" b="1"/>
              <a:t> Divisor + </a:t>
            </a:r>
            <a:r>
              <a:rPr lang="en-US" altLang="en-US" sz="2800" b="1">
                <a:solidFill>
                  <a:schemeClr val="accent2"/>
                </a:solidFill>
              </a:rPr>
              <a:t>Remainder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8BC0E4A3-78AA-4ABE-8EDB-436A14057C4C}" type="slidenum">
              <a:rPr lang="ar-SA" smtClean="0"/>
              <a:pPr/>
              <a:t>13</a:t>
            </a:fld>
            <a:endParaRPr lang="en-US"/>
          </a:p>
        </p:txBody>
      </p:sp>
      <p:sp>
        <p:nvSpPr>
          <p:cNvPr id="54276" name="Rectangle 3"/>
          <p:cNvSpPr>
            <a:spLocks noGrp="1" noChangeArrowheads="1"/>
          </p:cNvSpPr>
          <p:nvPr>
            <p:ph type="body" idx="1"/>
          </p:nvPr>
        </p:nvSpPr>
        <p:spPr/>
        <p:txBody>
          <a:bodyPr/>
          <a:lstStyle/>
          <a:p>
            <a:endParaRPr lang="ar-JO"/>
          </a:p>
        </p:txBody>
      </p:sp>
      <p:pic>
        <p:nvPicPr>
          <p:cNvPr id="54277" name="Picture 4"/>
          <p:cNvPicPr>
            <a:picLocks noChangeAspect="1" noChangeArrowheads="1"/>
          </p:cNvPicPr>
          <p:nvPr/>
        </p:nvPicPr>
        <p:blipFill>
          <a:blip r:embed="rId2" cstate="print"/>
          <a:srcRect/>
          <a:stretch>
            <a:fillRect/>
          </a:stretch>
        </p:blipFill>
        <p:spPr bwMode="auto">
          <a:xfrm>
            <a:off x="304800" y="914400"/>
            <a:ext cx="8382000" cy="5318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BA2AD3CE-634E-476A-A9D7-D4F578834785}" type="slidenum">
              <a:rPr lang="ar-SA" smtClean="0"/>
              <a:pPr/>
              <a:t>14</a:t>
            </a:fld>
            <a:endParaRPr lang="en-US"/>
          </a:p>
        </p:txBody>
      </p:sp>
      <p:sp>
        <p:nvSpPr>
          <p:cNvPr id="55299" name="Rectangle 2"/>
          <p:cNvSpPr>
            <a:spLocks noGrp="1" noChangeArrowheads="1"/>
          </p:cNvSpPr>
          <p:nvPr>
            <p:ph type="title"/>
          </p:nvPr>
        </p:nvSpPr>
        <p:spPr/>
        <p:txBody>
          <a:bodyPr/>
          <a:lstStyle/>
          <a:p>
            <a:r>
              <a:rPr lang="en-US"/>
              <a:t>Division Final Version</a:t>
            </a:r>
          </a:p>
        </p:txBody>
      </p:sp>
      <p:sp>
        <p:nvSpPr>
          <p:cNvPr id="55300" name="Rectangle 3"/>
          <p:cNvSpPr>
            <a:spLocks noGrp="1" noChangeArrowheads="1"/>
          </p:cNvSpPr>
          <p:nvPr>
            <p:ph type="body" idx="1"/>
          </p:nvPr>
        </p:nvSpPr>
        <p:spPr/>
        <p:txBody>
          <a:bodyPr>
            <a:normAutofit fontScale="92500" lnSpcReduction="10000"/>
          </a:bodyPr>
          <a:lstStyle/>
          <a:p>
            <a:pPr>
              <a:lnSpc>
                <a:spcPct val="90000"/>
              </a:lnSpc>
            </a:pPr>
            <a:r>
              <a:rPr lang="en-US">
                <a:latin typeface="Times New Roman" pitchFamily="18" charset="0"/>
                <a:cs typeface="Times New Roman" pitchFamily="18" charset="0"/>
              </a:rPr>
              <a:t>This version combines the right half of the remainder register with the divisor register.</a:t>
            </a:r>
          </a:p>
          <a:p>
            <a:pPr>
              <a:lnSpc>
                <a:spcPct val="90000"/>
              </a:lnSpc>
            </a:pPr>
            <a:r>
              <a:rPr lang="en-US" b="1">
                <a:latin typeface="Times New Roman" pitchFamily="18" charset="0"/>
                <a:cs typeface="Times New Roman" pitchFamily="18" charset="0"/>
              </a:rPr>
              <a:t>32-bit ALU</a:t>
            </a:r>
          </a:p>
          <a:p>
            <a:pPr>
              <a:lnSpc>
                <a:spcPct val="90000"/>
              </a:lnSpc>
            </a:pPr>
            <a:r>
              <a:rPr lang="en-US" b="1">
                <a:latin typeface="Times New Roman" pitchFamily="18" charset="0"/>
                <a:cs typeface="Times New Roman" pitchFamily="18" charset="0"/>
              </a:rPr>
              <a:t>Two registers</a:t>
            </a:r>
            <a:r>
              <a:rPr lang="en-US">
                <a:latin typeface="Times New Roman" pitchFamily="18" charset="0"/>
                <a:cs typeface="Times New Roman" pitchFamily="18" charset="0"/>
              </a:rPr>
              <a:t>:</a:t>
            </a:r>
          </a:p>
          <a:p>
            <a:pPr lvl="1">
              <a:lnSpc>
                <a:spcPct val="90000"/>
              </a:lnSpc>
            </a:pPr>
            <a:r>
              <a:rPr lang="en-US" sz="1800" b="1">
                <a:latin typeface="Times New Roman" pitchFamily="18" charset="0"/>
                <a:cs typeface="Times New Roman" pitchFamily="18" charset="0"/>
              </a:rPr>
              <a:t>Divisor register</a:t>
            </a: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32 bits</a:t>
            </a:r>
          </a:p>
          <a:p>
            <a:pPr lvl="1">
              <a:lnSpc>
                <a:spcPct val="90000"/>
              </a:lnSpc>
            </a:pPr>
            <a:r>
              <a:rPr lang="en-US" sz="1800" b="1">
                <a:latin typeface="Times New Roman" pitchFamily="18" charset="0"/>
                <a:cs typeface="Times New Roman" pitchFamily="18" charset="0"/>
              </a:rPr>
              <a:t>Remainder register</a:t>
            </a: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64 bits</a:t>
            </a:r>
          </a:p>
          <a:p>
            <a:pPr lvl="1">
              <a:lnSpc>
                <a:spcPct val="90000"/>
              </a:lnSpc>
              <a:buFontTx/>
              <a:buNone/>
            </a:pPr>
            <a:r>
              <a:rPr lang="en-US" sz="1800">
                <a:latin typeface="Times New Roman" pitchFamily="18" charset="0"/>
                <a:cs typeface="Times New Roman" pitchFamily="18" charset="0"/>
              </a:rPr>
              <a:t>(right half also used for storing quotient)</a:t>
            </a:r>
          </a:p>
          <a:p>
            <a:pPr>
              <a:lnSpc>
                <a:spcPct val="90000"/>
              </a:lnSpc>
            </a:pPr>
            <a:r>
              <a:rPr lang="en-US" b="1">
                <a:latin typeface="Times New Roman" pitchFamily="18" charset="0"/>
                <a:cs typeface="Times New Roman" pitchFamily="18" charset="0"/>
              </a:rPr>
              <a:t>Operations</a:t>
            </a:r>
            <a:r>
              <a:rPr lang="en-US">
                <a:latin typeface="Times New Roman" pitchFamily="18" charset="0"/>
                <a:cs typeface="Times New Roman" pitchFamily="18" charset="0"/>
              </a:rPr>
              <a:t>:</a:t>
            </a:r>
          </a:p>
          <a:p>
            <a:pPr lvl="1">
              <a:lnSpc>
                <a:spcPct val="90000"/>
              </a:lnSpc>
            </a:pPr>
            <a:r>
              <a:rPr lang="en-US" sz="1800">
                <a:latin typeface="Times New Roman" pitchFamily="18" charset="0"/>
                <a:cs typeface="Times New Roman" pitchFamily="18" charset="0"/>
              </a:rPr>
              <a:t>The two left-shifts at each step for version 2 are combined into only a single left-shift because the remainder and quotient registers have been combined.</a:t>
            </a:r>
          </a:p>
          <a:p>
            <a:pPr lvl="1">
              <a:lnSpc>
                <a:spcPct val="90000"/>
              </a:lnSpc>
            </a:pPr>
            <a:r>
              <a:rPr lang="en-US" sz="1800">
                <a:latin typeface="Times New Roman" pitchFamily="18" charset="0"/>
                <a:cs typeface="Times New Roman" pitchFamily="18" charset="0"/>
              </a:rPr>
              <a:t>The consequence of combining the two registers and the new order of the operations in the loop (as in version 2) is that the remainder register will be shifted left one time too many. Thus the final correction step (right-shift) must shift back only the remainder in the left half of the remainder register.</a:t>
            </a:r>
          </a:p>
          <a:p>
            <a:pPr>
              <a:lnSpc>
                <a:spcPct val="90000"/>
              </a:lnSpc>
            </a:pPr>
            <a:endParaRPr lang="en-US">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416D2C0A-7EED-4221-8ED3-6CCABFA96713}" type="slidenum">
              <a:rPr lang="ar-SA" smtClean="0"/>
              <a:pPr/>
              <a:t>15</a:t>
            </a:fld>
            <a:endParaRPr lang="en-US"/>
          </a:p>
        </p:txBody>
      </p:sp>
      <p:pic>
        <p:nvPicPr>
          <p:cNvPr id="56323" name="Picture 4"/>
          <p:cNvPicPr>
            <a:picLocks noChangeAspect="1" noChangeArrowheads="1"/>
          </p:cNvPicPr>
          <p:nvPr/>
        </p:nvPicPr>
        <p:blipFill>
          <a:blip r:embed="rId2" cstate="print"/>
          <a:srcRect/>
          <a:stretch>
            <a:fillRect/>
          </a:stretch>
        </p:blipFill>
        <p:spPr bwMode="auto">
          <a:xfrm>
            <a:off x="1295400" y="0"/>
            <a:ext cx="7848600" cy="6858000"/>
          </a:xfrm>
          <a:prstGeom prst="rect">
            <a:avLst/>
          </a:prstGeom>
          <a:noFill/>
          <a:ln w="9525">
            <a:noFill/>
            <a:miter lim="800000"/>
            <a:headEnd/>
            <a:tailEnd/>
          </a:ln>
        </p:spPr>
      </p:pic>
      <p:sp>
        <p:nvSpPr>
          <p:cNvPr id="56324" name="Rectangle 2"/>
          <p:cNvSpPr>
            <a:spLocks noGrp="1" noChangeArrowheads="1"/>
          </p:cNvSpPr>
          <p:nvPr>
            <p:ph type="title"/>
          </p:nvPr>
        </p:nvSpPr>
        <p:spPr>
          <a:xfrm>
            <a:off x="0" y="1600200"/>
            <a:ext cx="2590800" cy="609600"/>
          </a:xfrm>
        </p:spPr>
        <p:txBody>
          <a:bodyPr>
            <a:normAutofit fontScale="90000"/>
          </a:bodyPr>
          <a:lstStyle/>
          <a:p>
            <a:r>
              <a:rPr lang="en-US" dirty="0"/>
              <a:t>Division Final Version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fld id="{F867C084-5552-41D3-AF23-D399DF051A80}" type="slidenum">
              <a:rPr lang="ar-SA" smtClean="0"/>
              <a:pPr/>
              <a:t>16</a:t>
            </a:fld>
            <a:endParaRPr lang="en-US"/>
          </a:p>
        </p:txBody>
      </p:sp>
      <p:sp>
        <p:nvSpPr>
          <p:cNvPr id="57347" name="Rectangle 3"/>
          <p:cNvSpPr>
            <a:spLocks noGrp="1" noChangeArrowheads="1"/>
          </p:cNvSpPr>
          <p:nvPr>
            <p:ph type="body" idx="1"/>
          </p:nvPr>
        </p:nvSpPr>
        <p:spPr>
          <a:xfrm>
            <a:off x="609600" y="228600"/>
            <a:ext cx="7772400" cy="609600"/>
          </a:xfrm>
        </p:spPr>
        <p:txBody>
          <a:bodyPr>
            <a:normAutofit fontScale="85000" lnSpcReduction="20000"/>
          </a:bodyPr>
          <a:lstStyle/>
          <a:p>
            <a:pPr>
              <a:lnSpc>
                <a:spcPct val="80000"/>
              </a:lnSpc>
            </a:pPr>
            <a:r>
              <a:rPr lang="en-US" b="1"/>
              <a:t>Example: </a:t>
            </a:r>
            <a:r>
              <a:rPr lang="en-US"/>
              <a:t>Division of a 4-bit unsigned number (0111) by another one (0011)</a:t>
            </a:r>
          </a:p>
          <a:p>
            <a:pPr>
              <a:lnSpc>
                <a:spcPct val="80000"/>
              </a:lnSpc>
            </a:pPr>
            <a:endParaRPr lang="en-US"/>
          </a:p>
        </p:txBody>
      </p:sp>
      <p:pic>
        <p:nvPicPr>
          <p:cNvPr id="57348" name="Picture 4"/>
          <p:cNvPicPr>
            <a:picLocks noChangeAspect="1" noChangeArrowheads="1"/>
          </p:cNvPicPr>
          <p:nvPr/>
        </p:nvPicPr>
        <p:blipFill>
          <a:blip r:embed="rId2" cstate="print"/>
          <a:srcRect/>
          <a:stretch>
            <a:fillRect/>
          </a:stretch>
        </p:blipFill>
        <p:spPr bwMode="auto">
          <a:xfrm>
            <a:off x="381000" y="1066800"/>
            <a:ext cx="8151813" cy="50196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9E4E-365D-525E-75AC-E8566A15BE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8E2DB1-2F68-882B-2061-79D94E9390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E2CE5D6-6D0F-95DB-1D6E-368788867E20}"/>
              </a:ext>
            </a:extLst>
          </p:cNvPr>
          <p:cNvPicPr>
            <a:picLocks noChangeAspect="1"/>
          </p:cNvPicPr>
          <p:nvPr/>
        </p:nvPicPr>
        <p:blipFill>
          <a:blip r:embed="rId2"/>
          <a:stretch>
            <a:fillRect/>
          </a:stretch>
        </p:blipFill>
        <p:spPr>
          <a:xfrm>
            <a:off x="304800" y="0"/>
            <a:ext cx="8458200" cy="6858000"/>
          </a:xfrm>
          <a:prstGeom prst="rect">
            <a:avLst/>
          </a:prstGeom>
        </p:spPr>
      </p:pic>
    </p:spTree>
    <p:extLst>
      <p:ext uri="{BB962C8B-B14F-4D97-AF65-F5344CB8AC3E}">
        <p14:creationId xmlns:p14="http://schemas.microsoft.com/office/powerpoint/2010/main" val="239675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285750"/>
            <a:ext cx="7848600" cy="5886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0" y="285750"/>
            <a:ext cx="8001000" cy="60007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1017992B-B8E0-49CE-81FA-E771D9BA9891}" type="slidenum">
              <a:rPr lang="ar-SA" smtClean="0"/>
              <a:pPr/>
              <a:t>3</a:t>
            </a:fld>
            <a:endParaRPr lang="en-US"/>
          </a:p>
        </p:txBody>
      </p:sp>
      <p:sp>
        <p:nvSpPr>
          <p:cNvPr id="39939" name="Rectangle 2"/>
          <p:cNvSpPr>
            <a:spLocks noGrp="1" noChangeArrowheads="1"/>
          </p:cNvSpPr>
          <p:nvPr>
            <p:ph type="title"/>
          </p:nvPr>
        </p:nvSpPr>
        <p:spPr/>
        <p:txBody>
          <a:bodyPr/>
          <a:lstStyle/>
          <a:p>
            <a:r>
              <a:rPr lang="en-US" dirty="0"/>
              <a:t>Multiplication - Final Version</a:t>
            </a:r>
          </a:p>
        </p:txBody>
      </p:sp>
      <p:sp>
        <p:nvSpPr>
          <p:cNvPr id="39940" name="Rectangle 3"/>
          <p:cNvSpPr>
            <a:spLocks noGrp="1" noChangeArrowheads="1"/>
          </p:cNvSpPr>
          <p:nvPr>
            <p:ph type="body" idx="1"/>
          </p:nvPr>
        </p:nvSpPr>
        <p:spPr/>
        <p:txBody>
          <a:bodyPr/>
          <a:lstStyle/>
          <a:p>
            <a:endParaRPr lang="ar-JO"/>
          </a:p>
        </p:txBody>
      </p:sp>
      <p:pic>
        <p:nvPicPr>
          <p:cNvPr id="39941" name="Picture 4"/>
          <p:cNvPicPr>
            <a:picLocks noChangeAspect="1" noChangeArrowheads="1"/>
          </p:cNvPicPr>
          <p:nvPr/>
        </p:nvPicPr>
        <p:blipFill>
          <a:blip r:embed="rId2" cstate="print"/>
          <a:srcRect/>
          <a:stretch>
            <a:fillRect/>
          </a:stretch>
        </p:blipFill>
        <p:spPr bwMode="auto">
          <a:xfrm>
            <a:off x="685800" y="1143000"/>
            <a:ext cx="8229600" cy="49355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E57A7ACF-6E57-46D4-9288-DAE91DBC1736}" type="slidenum">
              <a:rPr lang="ar-SA" smtClean="0"/>
              <a:pPr/>
              <a:t>4</a:t>
            </a:fld>
            <a:endParaRPr lang="en-US"/>
          </a:p>
        </p:txBody>
      </p:sp>
      <p:sp>
        <p:nvSpPr>
          <p:cNvPr id="40963" name="Rectangle 2"/>
          <p:cNvSpPr>
            <a:spLocks noGrp="1" noChangeArrowheads="1"/>
          </p:cNvSpPr>
          <p:nvPr>
            <p:ph type="title"/>
          </p:nvPr>
        </p:nvSpPr>
        <p:spPr>
          <a:xfrm>
            <a:off x="228600" y="152400"/>
            <a:ext cx="7239000" cy="914400"/>
          </a:xfrm>
        </p:spPr>
        <p:txBody>
          <a:bodyPr/>
          <a:lstStyle/>
          <a:p>
            <a:pPr algn="l"/>
            <a:r>
              <a:rPr lang="en-US"/>
              <a:t>Multiplication - Final Version</a:t>
            </a:r>
            <a:endParaRPr lang="en-US" b="0"/>
          </a:p>
        </p:txBody>
      </p:sp>
      <p:sp>
        <p:nvSpPr>
          <p:cNvPr id="40964" name="Rectangle 3"/>
          <p:cNvSpPr>
            <a:spLocks noGrp="1" noChangeArrowheads="1"/>
          </p:cNvSpPr>
          <p:nvPr>
            <p:ph type="body" idx="1"/>
          </p:nvPr>
        </p:nvSpPr>
        <p:spPr>
          <a:xfrm>
            <a:off x="228600" y="914400"/>
            <a:ext cx="8229600" cy="4953000"/>
          </a:xfrm>
        </p:spPr>
        <p:txBody>
          <a:bodyPr>
            <a:normAutofit fontScale="85000" lnSpcReduction="20000"/>
          </a:bodyPr>
          <a:lstStyle/>
          <a:p>
            <a:r>
              <a:rPr lang="en-US" b="1" dirty="0"/>
              <a:t>32-bit ALU</a:t>
            </a:r>
          </a:p>
          <a:p>
            <a:r>
              <a:rPr lang="en-US" b="1" dirty="0"/>
              <a:t>Two registers</a:t>
            </a:r>
            <a:r>
              <a:rPr lang="en-US" dirty="0"/>
              <a:t>:</a:t>
            </a:r>
          </a:p>
          <a:p>
            <a:pPr lvl="1"/>
            <a:r>
              <a:rPr lang="en-US" b="1" dirty="0"/>
              <a:t>Multiplicand register</a:t>
            </a:r>
            <a:r>
              <a:rPr lang="en-US" dirty="0"/>
              <a:t>: </a:t>
            </a:r>
            <a:r>
              <a:rPr lang="en-US" b="1" dirty="0"/>
              <a:t>32 bits</a:t>
            </a:r>
          </a:p>
          <a:p>
            <a:pPr lvl="1"/>
            <a:r>
              <a:rPr lang="en-US" b="1" dirty="0"/>
              <a:t>Product register</a:t>
            </a:r>
            <a:r>
              <a:rPr lang="en-US" dirty="0"/>
              <a:t>: </a:t>
            </a:r>
            <a:r>
              <a:rPr lang="en-US" b="1" dirty="0"/>
              <a:t>64 bits</a:t>
            </a:r>
          </a:p>
          <a:p>
            <a:r>
              <a:rPr lang="en-US" dirty="0"/>
              <a:t>(right half also used for storing multiplier)</a:t>
            </a:r>
          </a:p>
          <a:p>
            <a:r>
              <a:rPr lang="en-US" b="1" dirty="0"/>
              <a:t>Operations</a:t>
            </a:r>
            <a:r>
              <a:rPr lang="en-US" dirty="0"/>
              <a:t>:</a:t>
            </a:r>
          </a:p>
          <a:p>
            <a:pPr lvl="1"/>
            <a:r>
              <a:rPr lang="en-US" dirty="0"/>
              <a:t>The right half of the product register is initialized to the multiplier, and its left half is initialized to 0.</a:t>
            </a:r>
          </a:p>
          <a:p>
            <a:pPr lvl="1"/>
            <a:r>
              <a:rPr lang="en-US" dirty="0"/>
              <a:t>The two right-shifts at each step for version 2 are combined into only a single right-shift because the product and multiplier registers have been combined.</a:t>
            </a:r>
          </a:p>
          <a:p>
            <a:r>
              <a:rPr lang="en-US" b="1" dirty="0"/>
              <a:t>This version combines the right half of the product register with the multiplier register.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C2AC6CFC-7269-43F9-812F-429ECBDE416D}" type="slidenum">
              <a:rPr lang="ar-SA" smtClean="0"/>
              <a:pPr/>
              <a:t>5</a:t>
            </a:fld>
            <a:endParaRPr lang="en-US"/>
          </a:p>
        </p:txBody>
      </p:sp>
      <p:pic>
        <p:nvPicPr>
          <p:cNvPr id="41987" name="Picture 4"/>
          <p:cNvPicPr>
            <a:picLocks noChangeAspect="1" noChangeArrowheads="1"/>
          </p:cNvPicPr>
          <p:nvPr/>
        </p:nvPicPr>
        <p:blipFill>
          <a:blip r:embed="rId2" cstate="print"/>
          <a:srcRect/>
          <a:stretch>
            <a:fillRect/>
          </a:stretch>
        </p:blipFill>
        <p:spPr bwMode="auto">
          <a:xfrm>
            <a:off x="3246438" y="152400"/>
            <a:ext cx="5659437" cy="6705600"/>
          </a:xfrm>
          <a:prstGeom prst="rect">
            <a:avLst/>
          </a:prstGeom>
          <a:noFill/>
          <a:ln w="9525">
            <a:noFill/>
            <a:miter lim="800000"/>
            <a:headEnd/>
            <a:tailEnd/>
          </a:ln>
        </p:spPr>
      </p:pic>
      <p:sp>
        <p:nvSpPr>
          <p:cNvPr id="41988" name="Rectangle 2"/>
          <p:cNvSpPr>
            <a:spLocks noGrp="1" noChangeArrowheads="1"/>
          </p:cNvSpPr>
          <p:nvPr>
            <p:ph type="title"/>
          </p:nvPr>
        </p:nvSpPr>
        <p:spPr>
          <a:xfrm>
            <a:off x="0" y="228600"/>
            <a:ext cx="5943600" cy="609600"/>
          </a:xfrm>
        </p:spPr>
        <p:txBody>
          <a:bodyPr/>
          <a:lstStyle/>
          <a:p>
            <a:r>
              <a:rPr lang="en-US" sz="2400"/>
              <a:t>Multiplication Algorithm - Final Version</a:t>
            </a:r>
            <a:endParaRPr lang="en-US" sz="2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4096-F935-70B5-D9EA-91DE48D37F98}"/>
              </a:ext>
            </a:extLst>
          </p:cNvPr>
          <p:cNvSpPr>
            <a:spLocks noGrp="1"/>
          </p:cNvSpPr>
          <p:nvPr>
            <p:ph type="title"/>
          </p:nvPr>
        </p:nvSpPr>
        <p:spPr/>
        <p:txBody>
          <a:bodyPr>
            <a:normAutofit fontScale="90000"/>
          </a:bodyPr>
          <a:lstStyle/>
          <a:p>
            <a:r>
              <a:rPr lang="en-US" b="1" dirty="0"/>
              <a:t>Binary Multiplication Algorithm (Double-Length Product Register)</a:t>
            </a:r>
            <a:br>
              <a:rPr lang="en-US" b="1"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2ADEF2-B2E5-204B-C979-87EE6E2DB906}"/>
                  </a:ext>
                </a:extLst>
              </p:cNvPr>
              <p:cNvSpPr>
                <a:spLocks noGrp="1"/>
              </p:cNvSpPr>
              <p:nvPr>
                <p:ph idx="1"/>
              </p:nvPr>
            </p:nvSpPr>
            <p:spPr/>
            <p:txBody>
              <a:bodyPr>
                <a:normAutofit fontScale="92500" lnSpcReduction="20000"/>
              </a:bodyPr>
              <a:lstStyle/>
              <a:p>
                <a:pPr marL="0" indent="0">
                  <a:buNone/>
                </a:pPr>
                <a:endParaRPr lang="en-US" b="1" dirty="0"/>
              </a:p>
              <a:p>
                <a:pPr>
                  <a:buFont typeface="Arial" panose="020B0604020202020204" pitchFamily="34" charset="0"/>
                  <a:buChar char="•"/>
                </a:pPr>
                <a:r>
                  <a:rPr lang="en-US" b="1" dirty="0"/>
                  <a:t>Multiplicand (M)</a:t>
                </a:r>
                <a:r>
                  <a:rPr lang="en-US" dirty="0"/>
                  <a:t>: Holds the number being multiplied.</a:t>
                </a:r>
              </a:p>
              <a:p>
                <a:pPr>
                  <a:buFont typeface="Arial" panose="020B0604020202020204" pitchFamily="34" charset="0"/>
                  <a:buChar char="•"/>
                </a:pPr>
                <a:r>
                  <a:rPr lang="en-US" b="1" dirty="0"/>
                  <a:t>Product Register (PR)</a:t>
                </a:r>
                <a:r>
                  <a:rPr lang="en-US" dirty="0"/>
                  <a:t>: Holds the intermediate and final results. It is split into two parts:</a:t>
                </a:r>
              </a:p>
              <a:p>
                <a:pPr marL="742950" lvl="1" indent="-285750">
                  <a:buFont typeface="Arial" panose="020B0604020202020204" pitchFamily="34" charset="0"/>
                  <a:buChar char="•"/>
                </a:pPr>
                <a:r>
                  <a:rPr lang="en-US" b="1" dirty="0"/>
                  <a:t>left Part (left (p))</a:t>
                </a:r>
                <a:r>
                  <a:rPr lang="en-US" dirty="0"/>
                  <a:t>: Initially set to 0.</a:t>
                </a:r>
              </a:p>
              <a:p>
                <a:pPr marL="742950" lvl="1" indent="-285750">
                  <a:buFont typeface="Arial" panose="020B0604020202020204" pitchFamily="34" charset="0"/>
                  <a:buChar char="•"/>
                </a:pPr>
                <a:r>
                  <a:rPr lang="en-US" b="1" dirty="0"/>
                  <a:t>Right Part (Right(P))</a:t>
                </a:r>
                <a:r>
                  <a:rPr lang="en-US" dirty="0"/>
                  <a:t>: Initially holds the multiplier.</a:t>
                </a:r>
              </a:p>
              <a:p>
                <a:r>
                  <a:rPr lang="en-US" dirty="0"/>
                  <a:t>The size of left(P) and Right(P) together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𝑛</m:t>
                        </m:r>
                      </m:e>
                      <m:sup/>
                    </m:sSup>
                  </m:oMath>
                </a14:m>
                <a:r>
                  <a:rPr lang="en-US" dirty="0"/>
                  <a:t>, where n is the number of bits in </a:t>
                </a:r>
                <a:r>
                  <a:rPr lang="en-US" b="1" dirty="0"/>
                  <a:t>Multiplicand</a:t>
                </a:r>
                <a:r>
                  <a:rPr lang="en-US" dirty="0"/>
                  <a:t> or </a:t>
                </a:r>
                <a:r>
                  <a:rPr lang="en-US" b="1" dirty="0"/>
                  <a:t>Multiplier</a:t>
                </a:r>
                <a:r>
                  <a:rPr lang="en-US" dirty="0"/>
                  <a:t>.</a:t>
                </a:r>
              </a:p>
              <a:p>
                <a:endParaRPr lang="en-US" b="1" dirty="0"/>
              </a:p>
            </p:txBody>
          </p:sp>
        </mc:Choice>
        <mc:Fallback>
          <p:sp>
            <p:nvSpPr>
              <p:cNvPr id="3" name="Content Placeholder 2">
                <a:extLst>
                  <a:ext uri="{FF2B5EF4-FFF2-40B4-BE49-F238E27FC236}">
                    <a16:creationId xmlns:a16="http://schemas.microsoft.com/office/drawing/2014/main" id="{8B2ADEF2-B2E5-204B-C979-87EE6E2DB906}"/>
                  </a:ext>
                </a:extLst>
              </p:cNvPr>
              <p:cNvSpPr>
                <a:spLocks noGrp="1" noRot="1" noChangeAspect="1" noMove="1" noResize="1" noEditPoints="1" noAdjustHandles="1" noChangeArrowheads="1" noChangeShapeType="1" noTextEdit="1"/>
              </p:cNvSpPr>
              <p:nvPr>
                <p:ph idx="1"/>
              </p:nvPr>
            </p:nvSpPr>
            <p:spPr>
              <a:blipFill>
                <a:blip r:embed="rId2"/>
                <a:stretch>
                  <a:fillRect l="-1481"/>
                </a:stretch>
              </a:blipFill>
            </p:spPr>
            <p:txBody>
              <a:bodyPr/>
              <a:lstStyle/>
              <a:p>
                <a:r>
                  <a:rPr lang="en-US">
                    <a:noFill/>
                  </a:rPr>
                  <a:t> </a:t>
                </a:r>
              </a:p>
            </p:txBody>
          </p:sp>
        </mc:Fallback>
      </mc:AlternateContent>
    </p:spTree>
    <p:extLst>
      <p:ext uri="{BB962C8B-B14F-4D97-AF65-F5344CB8AC3E}">
        <p14:creationId xmlns:p14="http://schemas.microsoft.com/office/powerpoint/2010/main" val="263670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E12C-1A09-084A-0AD6-2E75DD366F09}"/>
              </a:ext>
            </a:extLst>
          </p:cNvPr>
          <p:cNvSpPr>
            <a:spLocks noGrp="1"/>
          </p:cNvSpPr>
          <p:nvPr>
            <p:ph type="title"/>
          </p:nvPr>
        </p:nvSpPr>
        <p:spPr/>
        <p:txBody>
          <a:bodyPr>
            <a:normAutofit fontScale="90000"/>
          </a:bodyPr>
          <a:lstStyle/>
          <a:p>
            <a:r>
              <a:rPr lang="en-US" b="1" dirty="0"/>
              <a:t>Steps:</a:t>
            </a:r>
            <a:br>
              <a:rPr lang="en-US" b="1" dirty="0"/>
            </a:br>
            <a:endParaRPr lang="en-US" dirty="0"/>
          </a:p>
        </p:txBody>
      </p:sp>
      <p:sp>
        <p:nvSpPr>
          <p:cNvPr id="3" name="Content Placeholder 2">
            <a:extLst>
              <a:ext uri="{FF2B5EF4-FFF2-40B4-BE49-F238E27FC236}">
                <a16:creationId xmlns:a16="http://schemas.microsoft.com/office/drawing/2014/main" id="{96506305-ADA2-18C2-B4D4-60F52C224FBD}"/>
              </a:ext>
            </a:extLst>
          </p:cNvPr>
          <p:cNvSpPr>
            <a:spLocks noGrp="1"/>
          </p:cNvSpPr>
          <p:nvPr>
            <p:ph idx="1"/>
          </p:nvPr>
        </p:nvSpPr>
        <p:spPr>
          <a:xfrm>
            <a:off x="457200" y="1295400"/>
            <a:ext cx="8229600" cy="4830763"/>
          </a:xfrm>
        </p:spPr>
        <p:txBody>
          <a:bodyPr>
            <a:normAutofit fontScale="70000" lnSpcReduction="20000"/>
          </a:bodyPr>
          <a:lstStyle/>
          <a:p>
            <a:pPr marL="0" indent="0">
              <a:buNone/>
            </a:pPr>
            <a:endParaRPr lang="en-US" b="1" dirty="0"/>
          </a:p>
          <a:p>
            <a:pPr marL="0" indent="0">
              <a:buNone/>
            </a:pPr>
            <a:r>
              <a:rPr lang="en-US" b="1" dirty="0"/>
              <a:t>Step1 : Initialization</a:t>
            </a:r>
            <a:r>
              <a:rPr lang="en-US" dirty="0"/>
              <a:t>:</a:t>
            </a:r>
          </a:p>
          <a:p>
            <a:pPr marL="742950" lvl="1" indent="-285750">
              <a:buFont typeface="+mj-lt"/>
              <a:buAutoNum type="arabicPeriod"/>
            </a:pPr>
            <a:r>
              <a:rPr lang="en-US" dirty="0"/>
              <a:t>Load M into the multiplicand register.</a:t>
            </a:r>
          </a:p>
          <a:p>
            <a:pPr marL="742950" lvl="1" indent="-285750">
              <a:buFont typeface="+mj-lt"/>
              <a:buAutoNum type="arabicPeriod"/>
            </a:pPr>
            <a:r>
              <a:rPr lang="en-US" dirty="0"/>
              <a:t>Load </a:t>
            </a:r>
            <a:r>
              <a:rPr lang="en-US" b="1" dirty="0"/>
              <a:t>Multiplier</a:t>
            </a:r>
            <a:r>
              <a:rPr lang="en-US" dirty="0"/>
              <a:t> into the lower part of the product register      Right (P).</a:t>
            </a:r>
          </a:p>
          <a:p>
            <a:pPr marL="742950" lvl="1" indent="-285750">
              <a:buFont typeface="+mj-lt"/>
              <a:buAutoNum type="arabicPeriod"/>
            </a:pPr>
            <a:r>
              <a:rPr lang="en-US" dirty="0"/>
              <a:t>Set the high part of the product Left(P)=0.</a:t>
            </a:r>
          </a:p>
          <a:p>
            <a:pPr marL="742950" lvl="1" indent="-285750">
              <a:buFont typeface="+mj-lt"/>
              <a:buAutoNum type="arabicPeriod"/>
            </a:pPr>
            <a:r>
              <a:rPr lang="en-US" dirty="0"/>
              <a:t>Determine the number of bits n in the multiplier.</a:t>
            </a:r>
          </a:p>
          <a:p>
            <a:pPr marL="0" indent="0">
              <a:buNone/>
            </a:pPr>
            <a:r>
              <a:rPr lang="en-US" b="1" dirty="0"/>
              <a:t>Step2: Repeat for n iterations</a:t>
            </a:r>
            <a:r>
              <a:rPr lang="en-US" dirty="0"/>
              <a:t>:</a:t>
            </a:r>
          </a:p>
          <a:p>
            <a:pPr marL="742950" lvl="1" indent="-285750">
              <a:buFont typeface="+mj-lt"/>
              <a:buAutoNum type="arabicPeriod"/>
            </a:pPr>
            <a:r>
              <a:rPr lang="en-US" dirty="0"/>
              <a:t>If the least significant bit (LSB) of Right(p) is 1:</a:t>
            </a:r>
          </a:p>
          <a:p>
            <a:pPr marL="914400" lvl="2" indent="0">
              <a:buNone/>
            </a:pPr>
            <a:r>
              <a:rPr lang="en-US" dirty="0"/>
              <a:t>Add M to Left(P).</a:t>
            </a:r>
          </a:p>
          <a:p>
            <a:pPr marL="742950" lvl="1" indent="-285750">
              <a:buFont typeface="+mj-lt"/>
              <a:buAutoNum type="arabicPeriod"/>
            </a:pPr>
            <a:r>
              <a:rPr lang="en-US" dirty="0"/>
              <a:t>Perform an </a:t>
            </a:r>
            <a:r>
              <a:rPr lang="en-US" b="1" dirty="0"/>
              <a:t>Arithmetic Right Shift (ARS)</a:t>
            </a:r>
            <a:r>
              <a:rPr lang="en-US" dirty="0"/>
              <a:t> on the combined Left(P) and Right(p) registers.</a:t>
            </a:r>
          </a:p>
          <a:p>
            <a:pPr marL="914400" lvl="2" indent="0">
              <a:buNone/>
            </a:pPr>
            <a:r>
              <a:rPr lang="en-US" dirty="0"/>
              <a:t>This shifts both registers as a single entity.</a:t>
            </a:r>
          </a:p>
          <a:p>
            <a:pPr marL="0" indent="0">
              <a:buNone/>
            </a:pPr>
            <a:r>
              <a:rPr lang="en-US" b="1" dirty="0"/>
              <a:t>Step 3: End</a:t>
            </a:r>
            <a:r>
              <a:rPr lang="en-US" dirty="0"/>
              <a:t>:</a:t>
            </a:r>
          </a:p>
          <a:p>
            <a:pPr marL="742950" lvl="1" indent="-285750">
              <a:buFont typeface="+mj-lt"/>
              <a:buAutoNum type="arabicPeriod"/>
            </a:pPr>
            <a:r>
              <a:rPr lang="en-US" dirty="0"/>
              <a:t>After n iterations, the combined Left(P) and  Right(P) registers contain the final product.</a:t>
            </a:r>
          </a:p>
          <a:p>
            <a:endParaRPr lang="en-US" dirty="0"/>
          </a:p>
        </p:txBody>
      </p:sp>
      <p:sp>
        <p:nvSpPr>
          <p:cNvPr id="4" name="Arrow: Right 3">
            <a:extLst>
              <a:ext uri="{FF2B5EF4-FFF2-40B4-BE49-F238E27FC236}">
                <a16:creationId xmlns:a16="http://schemas.microsoft.com/office/drawing/2014/main" id="{F2AF4C1F-B684-C65F-2398-DFB135A2D44B}"/>
              </a:ext>
            </a:extLst>
          </p:cNvPr>
          <p:cNvSpPr/>
          <p:nvPr/>
        </p:nvSpPr>
        <p:spPr>
          <a:xfrm>
            <a:off x="7315200" y="2400300"/>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1A28A758-9986-417C-9EC4-85A3023EE4C4}" type="slidenum">
              <a:rPr lang="ar-SA" smtClean="0"/>
              <a:pPr/>
              <a:t>8</a:t>
            </a:fld>
            <a:endParaRPr lang="en-US"/>
          </a:p>
        </p:txBody>
      </p:sp>
      <p:sp>
        <p:nvSpPr>
          <p:cNvPr id="43011" name="Rectangle 2"/>
          <p:cNvSpPr>
            <a:spLocks noGrp="1" noChangeArrowheads="1"/>
          </p:cNvSpPr>
          <p:nvPr>
            <p:ph type="title"/>
          </p:nvPr>
        </p:nvSpPr>
        <p:spPr>
          <a:xfrm>
            <a:off x="685800" y="152400"/>
            <a:ext cx="7772400" cy="609600"/>
          </a:xfrm>
        </p:spPr>
        <p:txBody>
          <a:bodyPr>
            <a:normAutofit fontScale="90000"/>
          </a:bodyPr>
          <a:lstStyle/>
          <a:p>
            <a:r>
              <a:rPr lang="en-US"/>
              <a:t>Example</a:t>
            </a:r>
            <a:endParaRPr lang="en-US" b="0"/>
          </a:p>
        </p:txBody>
      </p:sp>
      <p:sp>
        <p:nvSpPr>
          <p:cNvPr id="43012" name="Rectangle 3"/>
          <p:cNvSpPr>
            <a:spLocks noGrp="1" noChangeArrowheads="1"/>
          </p:cNvSpPr>
          <p:nvPr>
            <p:ph type="body" idx="1"/>
          </p:nvPr>
        </p:nvSpPr>
        <p:spPr>
          <a:xfrm>
            <a:off x="228600" y="762000"/>
            <a:ext cx="8534400" cy="533400"/>
          </a:xfrm>
        </p:spPr>
        <p:txBody>
          <a:bodyPr>
            <a:noAutofit/>
          </a:bodyPr>
          <a:lstStyle/>
          <a:p>
            <a:r>
              <a:rPr lang="en-US" sz="2400" dirty="0"/>
              <a:t>Multiplication of two 4-bit unsigned numbers (0110 and 0011)</a:t>
            </a:r>
          </a:p>
          <a:p>
            <a:endParaRPr lang="en-US" sz="2400" dirty="0"/>
          </a:p>
        </p:txBody>
      </p:sp>
      <p:pic>
        <p:nvPicPr>
          <p:cNvPr id="43013" name="Picture 4"/>
          <p:cNvPicPr>
            <a:picLocks noChangeAspect="1" noChangeArrowheads="1"/>
          </p:cNvPicPr>
          <p:nvPr/>
        </p:nvPicPr>
        <p:blipFill>
          <a:blip r:embed="rId2" cstate="print"/>
          <a:srcRect/>
          <a:stretch>
            <a:fillRect/>
          </a:stretch>
        </p:blipFill>
        <p:spPr bwMode="auto">
          <a:xfrm>
            <a:off x="533400" y="1428750"/>
            <a:ext cx="8247063" cy="47434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1873-5CBF-5E0C-A88A-6336D214E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79D63-C445-901C-842F-895D7059B55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63C1F1-B83C-1379-E340-FCDC7D879190}"/>
              </a:ext>
            </a:extLst>
          </p:cNvPr>
          <p:cNvPicPr>
            <a:picLocks noChangeAspect="1"/>
          </p:cNvPicPr>
          <p:nvPr/>
        </p:nvPicPr>
        <p:blipFill>
          <a:blip r:embed="rId2"/>
          <a:stretch>
            <a:fillRect/>
          </a:stretch>
        </p:blipFill>
        <p:spPr>
          <a:xfrm>
            <a:off x="820726" y="0"/>
            <a:ext cx="8018474" cy="6858000"/>
          </a:xfrm>
          <a:prstGeom prst="rect">
            <a:avLst/>
          </a:prstGeom>
        </p:spPr>
      </p:pic>
    </p:spTree>
    <p:extLst>
      <p:ext uri="{BB962C8B-B14F-4D97-AF65-F5344CB8AC3E}">
        <p14:creationId xmlns:p14="http://schemas.microsoft.com/office/powerpoint/2010/main" val="2416465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684</Words>
  <Application>Microsoft Office PowerPoint</Application>
  <PresentationFormat>On-screen Show (4:3)</PresentationFormat>
  <Paragraphs>84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Cambria Math</vt:lpstr>
      <vt:lpstr>Times New Roman</vt:lpstr>
      <vt:lpstr>Office Theme</vt:lpstr>
      <vt:lpstr>Multiplication</vt:lpstr>
      <vt:lpstr>PowerPoint Presentation</vt:lpstr>
      <vt:lpstr>Multiplication - Final Version</vt:lpstr>
      <vt:lpstr>Multiplication - Final Version</vt:lpstr>
      <vt:lpstr>Multiplication Algorithm - Final Version</vt:lpstr>
      <vt:lpstr>Binary Multiplication Algorithm (Double-Length Product Register) </vt:lpstr>
      <vt:lpstr>Steps: </vt:lpstr>
      <vt:lpstr>Example</vt:lpstr>
      <vt:lpstr>PowerPoint Presentation</vt:lpstr>
      <vt:lpstr>Signed multiplication</vt:lpstr>
      <vt:lpstr>PowerPoint Presentation</vt:lpstr>
      <vt:lpstr>Division</vt:lpstr>
      <vt:lpstr>PowerPoint Presentation</vt:lpstr>
      <vt:lpstr>Division Final Version</vt:lpstr>
      <vt:lpstr>Division Final Version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dc:title>
  <dc:creator>Toshiba</dc:creator>
  <cp:lastModifiedBy>Ahmed Mohammad Abu-Khadrah</cp:lastModifiedBy>
  <cp:revision>9</cp:revision>
  <dcterms:created xsi:type="dcterms:W3CDTF">2013-11-03T04:16:56Z</dcterms:created>
  <dcterms:modified xsi:type="dcterms:W3CDTF">2024-11-16T19:19:54Z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437834d-a884-421a-b14d-4e9522201396_Enabled">
    <vt:lpwstr>true</vt:lpwstr>
  </property>
  <property fmtid="{D5CDD505-2E9C-101B-9397-08002B2CF9AE}" pid="3" name="MSIP_Label_b437834d-a884-421a-b14d-4e9522201396_SetDate">
    <vt:lpwstr>2024-11-15T12:04:55Z</vt:lpwstr>
  </property>
  <property fmtid="{D5CDD505-2E9C-101B-9397-08002B2CF9AE}" pid="4" name="MSIP_Label_b437834d-a884-421a-b14d-4e9522201396_Method">
    <vt:lpwstr>Standard</vt:lpwstr>
  </property>
  <property fmtid="{D5CDD505-2E9C-101B-9397-08002B2CF9AE}" pid="5" name="MSIP_Label_b437834d-a884-421a-b14d-4e9522201396_Name">
    <vt:lpwstr>Data classification -not allowed</vt:lpwstr>
  </property>
  <property fmtid="{D5CDD505-2E9C-101B-9397-08002B2CF9AE}" pid="6" name="MSIP_Label_b437834d-a884-421a-b14d-4e9522201396_SiteId">
    <vt:lpwstr>1f00763a-1f87-473b-bba1-b6c746af03e4</vt:lpwstr>
  </property>
  <property fmtid="{D5CDD505-2E9C-101B-9397-08002B2CF9AE}" pid="7" name="MSIP_Label_b437834d-a884-421a-b14d-4e9522201396_ActionId">
    <vt:lpwstr>40c241ed-102d-46f6-ab5f-69d4755058ad</vt:lpwstr>
  </property>
  <property fmtid="{D5CDD505-2E9C-101B-9397-08002B2CF9AE}" pid="8" name="MSIP_Label_b437834d-a884-421a-b14d-4e952220139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Restricted - مقيد </vt:lpwstr>
  </property>
</Properties>
</file>