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3" r:id="rId1"/>
  </p:sldMasterIdLst>
  <p:notesMasterIdLst>
    <p:notesMasterId r:id="rId21"/>
  </p:notesMasterIdLst>
  <p:sldIdLst>
    <p:sldId id="256" r:id="rId2"/>
    <p:sldId id="257" r:id="rId3"/>
    <p:sldId id="258" r:id="rId4"/>
    <p:sldId id="260" r:id="rId5"/>
    <p:sldId id="261" r:id="rId6"/>
    <p:sldId id="273" r:id="rId7"/>
    <p:sldId id="272" r:id="rId8"/>
    <p:sldId id="268" r:id="rId9"/>
    <p:sldId id="264" r:id="rId10"/>
    <p:sldId id="269" r:id="rId11"/>
    <p:sldId id="270" r:id="rId12"/>
    <p:sldId id="276" r:id="rId13"/>
    <p:sldId id="275" r:id="rId14"/>
    <p:sldId id="277" r:id="rId15"/>
    <p:sldId id="278" r:id="rId16"/>
    <p:sldId id="274" r:id="rId17"/>
    <p:sldId id="279" r:id="rId18"/>
    <p:sldId id="262"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zzanger@gmail.com" initials="e" lastIdx="1" clrIdx="0">
    <p:extLst>
      <p:ext uri="{19B8F6BF-5375-455C-9EA6-DF929625EA0E}">
        <p15:presenceInfo xmlns:p15="http://schemas.microsoft.com/office/powerpoint/2012/main" userId="044eb64d77ceef0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33" autoAdjust="0"/>
    <p:restoredTop sz="92603" autoAdjust="0"/>
  </p:normalViewPr>
  <p:slideViewPr>
    <p:cSldViewPr snapToGrid="0" snapToObjects="1">
      <p:cViewPr varScale="1">
        <p:scale>
          <a:sx n="46" d="100"/>
          <a:sy n="46" d="100"/>
        </p:scale>
        <p:origin x="60" y="49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58D6A1-46C4-1547-8ABE-8B5F90EBEA42}" type="datetimeFigureOut">
              <a:rPr lang="en-US" smtClean="0"/>
              <a:t>11/12/2018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BF35FB-8791-4D42-B58F-3859264B2CCD}" type="slidenum">
              <a:rPr lang="en-US" smtClean="0"/>
              <a:t>‹#›</a:t>
            </a:fld>
            <a:endParaRPr lang="en-US"/>
          </a:p>
        </p:txBody>
      </p:sp>
    </p:spTree>
    <p:extLst>
      <p:ext uri="{BB962C8B-B14F-4D97-AF65-F5344CB8AC3E}">
        <p14:creationId xmlns:p14="http://schemas.microsoft.com/office/powerpoint/2010/main" val="389507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BF35FB-8791-4D42-B58F-3859264B2CCD}" type="slidenum">
              <a:rPr lang="en-US" smtClean="0"/>
              <a:t>1</a:t>
            </a:fld>
            <a:endParaRPr lang="en-US"/>
          </a:p>
        </p:txBody>
      </p:sp>
    </p:spTree>
    <p:extLst>
      <p:ext uri="{BB962C8B-B14F-4D97-AF65-F5344CB8AC3E}">
        <p14:creationId xmlns:p14="http://schemas.microsoft.com/office/powerpoint/2010/main" val="1258936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BF35FB-8791-4D42-B58F-3859264B2CCD}" type="slidenum">
              <a:rPr lang="en-US" smtClean="0"/>
              <a:t>2</a:t>
            </a:fld>
            <a:endParaRPr lang="en-US"/>
          </a:p>
        </p:txBody>
      </p:sp>
    </p:spTree>
    <p:extLst>
      <p:ext uri="{BB962C8B-B14F-4D97-AF65-F5344CB8AC3E}">
        <p14:creationId xmlns:p14="http://schemas.microsoft.com/office/powerpoint/2010/main" val="2144028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BF35FB-8791-4D42-B58F-3859264B2CCD}" type="slidenum">
              <a:rPr lang="en-US" smtClean="0"/>
              <a:t>10</a:t>
            </a:fld>
            <a:endParaRPr lang="en-US"/>
          </a:p>
        </p:txBody>
      </p:sp>
    </p:spTree>
    <p:extLst>
      <p:ext uri="{BB962C8B-B14F-4D97-AF65-F5344CB8AC3E}">
        <p14:creationId xmlns:p14="http://schemas.microsoft.com/office/powerpoint/2010/main" val="4128111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BF35FB-8791-4D42-B58F-3859264B2CCD}" type="slidenum">
              <a:rPr lang="en-US" smtClean="0"/>
              <a:t>12</a:t>
            </a:fld>
            <a:endParaRPr lang="en-US"/>
          </a:p>
        </p:txBody>
      </p:sp>
    </p:spTree>
    <p:extLst>
      <p:ext uri="{BB962C8B-B14F-4D97-AF65-F5344CB8AC3E}">
        <p14:creationId xmlns:p14="http://schemas.microsoft.com/office/powerpoint/2010/main" val="3680631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540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11391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02508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75204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591355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0883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9163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492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0677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6895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900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11/12/2018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1983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8593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11/12/2018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6251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1696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1423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11/12/2018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6146323"/>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A823-776E-544F-88A7-7C83325B6DC8}"/>
              </a:ext>
            </a:extLst>
          </p:cNvPr>
          <p:cNvSpPr>
            <a:spLocks noGrp="1"/>
          </p:cNvSpPr>
          <p:nvPr>
            <p:ph type="ctrTitle"/>
          </p:nvPr>
        </p:nvSpPr>
        <p:spPr>
          <a:xfrm>
            <a:off x="790575" y="2404534"/>
            <a:ext cx="8845377" cy="1646302"/>
          </a:xfrm>
        </p:spPr>
        <p:txBody>
          <a:bodyPr>
            <a:normAutofit fontScale="90000"/>
          </a:bodyPr>
          <a:lstStyle/>
          <a:p>
            <a:pPr algn="ctr"/>
            <a:r>
              <a:rPr lang="en-US" dirty="0"/>
              <a:t> Predicting Fate of Passengers </a:t>
            </a:r>
            <a:br>
              <a:rPr lang="en-US" dirty="0"/>
            </a:br>
            <a:r>
              <a:rPr lang="en-US" dirty="0"/>
              <a:t>aboard HMS Titanic</a:t>
            </a:r>
          </a:p>
        </p:txBody>
      </p:sp>
      <p:sp>
        <p:nvSpPr>
          <p:cNvPr id="3" name="Subtitle 2">
            <a:extLst>
              <a:ext uri="{FF2B5EF4-FFF2-40B4-BE49-F238E27FC236}">
                <a16:creationId xmlns:a16="http://schemas.microsoft.com/office/drawing/2014/main" id="{AADFC0E6-DB14-384A-86D6-EDD15D478273}"/>
              </a:ext>
            </a:extLst>
          </p:cNvPr>
          <p:cNvSpPr>
            <a:spLocks noGrp="1"/>
          </p:cNvSpPr>
          <p:nvPr>
            <p:ph type="subTitle" idx="1"/>
          </p:nvPr>
        </p:nvSpPr>
        <p:spPr>
          <a:xfrm>
            <a:off x="1583267" y="4374683"/>
            <a:ext cx="7766936" cy="1096899"/>
          </a:xfrm>
        </p:spPr>
        <p:txBody>
          <a:bodyPr>
            <a:normAutofit fontScale="92500" lnSpcReduction="10000"/>
          </a:bodyPr>
          <a:lstStyle/>
          <a:p>
            <a:endParaRPr lang="en-US" dirty="0"/>
          </a:p>
          <a:p>
            <a:r>
              <a:rPr lang="en-US" dirty="0" err="1"/>
              <a:t>Thinkful</a:t>
            </a:r>
            <a:r>
              <a:rPr lang="en-US" dirty="0"/>
              <a:t> Supervised Learning Capstone</a:t>
            </a:r>
          </a:p>
          <a:p>
            <a:r>
              <a:rPr lang="en-US" dirty="0"/>
              <a:t>Ezra </a:t>
            </a:r>
            <a:r>
              <a:rPr lang="en-US" dirty="0" err="1"/>
              <a:t>Zanger</a:t>
            </a:r>
            <a:endParaRPr lang="en-US" dirty="0"/>
          </a:p>
          <a:p>
            <a:endParaRPr lang="en-US" dirty="0"/>
          </a:p>
        </p:txBody>
      </p:sp>
    </p:spTree>
    <p:extLst>
      <p:ext uri="{BB962C8B-B14F-4D97-AF65-F5344CB8AC3E}">
        <p14:creationId xmlns:p14="http://schemas.microsoft.com/office/powerpoint/2010/main" val="4029319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423E-8971-4A26-B19B-26AA84E31B4E}"/>
              </a:ext>
            </a:extLst>
          </p:cNvPr>
          <p:cNvSpPr>
            <a:spLocks noGrp="1"/>
          </p:cNvSpPr>
          <p:nvPr>
            <p:ph type="title"/>
          </p:nvPr>
        </p:nvSpPr>
        <p:spPr>
          <a:xfrm>
            <a:off x="743235" y="797822"/>
            <a:ext cx="8596668" cy="724665"/>
          </a:xfrm>
        </p:spPr>
        <p:txBody>
          <a:bodyPr>
            <a:normAutofit fontScale="90000"/>
          </a:bodyPr>
          <a:lstStyle/>
          <a:p>
            <a:r>
              <a:rPr lang="en-US" dirty="0"/>
              <a:t>Distribution of Passengers based on Class</a:t>
            </a:r>
          </a:p>
        </p:txBody>
      </p:sp>
      <p:pic>
        <p:nvPicPr>
          <p:cNvPr id="6" name="Picture 5">
            <a:extLst>
              <a:ext uri="{FF2B5EF4-FFF2-40B4-BE49-F238E27FC236}">
                <a16:creationId xmlns:a16="http://schemas.microsoft.com/office/drawing/2014/main" id="{12D54E31-B3DA-4160-8799-3B5C3BA8CCC6}"/>
              </a:ext>
            </a:extLst>
          </p:cNvPr>
          <p:cNvPicPr>
            <a:picLocks noChangeAspect="1"/>
          </p:cNvPicPr>
          <p:nvPr/>
        </p:nvPicPr>
        <p:blipFill>
          <a:blip r:embed="rId3"/>
          <a:stretch>
            <a:fillRect/>
          </a:stretch>
        </p:blipFill>
        <p:spPr>
          <a:xfrm>
            <a:off x="120116" y="1693908"/>
            <a:ext cx="4834222" cy="3262766"/>
          </a:xfrm>
          <a:prstGeom prst="rect">
            <a:avLst/>
          </a:prstGeom>
        </p:spPr>
      </p:pic>
      <p:pic>
        <p:nvPicPr>
          <p:cNvPr id="8" name="Picture 7">
            <a:extLst>
              <a:ext uri="{FF2B5EF4-FFF2-40B4-BE49-F238E27FC236}">
                <a16:creationId xmlns:a16="http://schemas.microsoft.com/office/drawing/2014/main" id="{A6CA1A05-110A-40B3-ADC0-D1F264BC5BBE}"/>
              </a:ext>
            </a:extLst>
          </p:cNvPr>
          <p:cNvPicPr>
            <a:picLocks noChangeAspect="1"/>
          </p:cNvPicPr>
          <p:nvPr/>
        </p:nvPicPr>
        <p:blipFill>
          <a:blip r:embed="rId4"/>
          <a:stretch>
            <a:fillRect/>
          </a:stretch>
        </p:blipFill>
        <p:spPr>
          <a:xfrm>
            <a:off x="4885508" y="1825679"/>
            <a:ext cx="4514458" cy="3130995"/>
          </a:xfrm>
          <a:prstGeom prst="rect">
            <a:avLst/>
          </a:prstGeom>
        </p:spPr>
      </p:pic>
      <p:sp>
        <p:nvSpPr>
          <p:cNvPr id="12" name="TextBox 11">
            <a:extLst>
              <a:ext uri="{FF2B5EF4-FFF2-40B4-BE49-F238E27FC236}">
                <a16:creationId xmlns:a16="http://schemas.microsoft.com/office/drawing/2014/main" id="{D68C6213-2885-436C-B4C5-C871EFF640E4}"/>
              </a:ext>
            </a:extLst>
          </p:cNvPr>
          <p:cNvSpPr txBox="1"/>
          <p:nvPr/>
        </p:nvSpPr>
        <p:spPr>
          <a:xfrm>
            <a:off x="1097280" y="5259866"/>
            <a:ext cx="7576457" cy="923330"/>
          </a:xfrm>
          <a:prstGeom prst="rect">
            <a:avLst/>
          </a:prstGeom>
          <a:noFill/>
        </p:spPr>
        <p:txBody>
          <a:bodyPr wrap="square" rtlCol="0">
            <a:spAutoFit/>
          </a:bodyPr>
          <a:lstStyle/>
          <a:p>
            <a:r>
              <a:rPr lang="en-US" dirty="0"/>
              <a:t>As obviously portrayed in these graphs, the largest class was the third considering it was the most affordable. Naturally the second class was next in popularity followed by the first and most expensive class.</a:t>
            </a:r>
          </a:p>
        </p:txBody>
      </p:sp>
    </p:spTree>
    <p:extLst>
      <p:ext uri="{BB962C8B-B14F-4D97-AF65-F5344CB8AC3E}">
        <p14:creationId xmlns:p14="http://schemas.microsoft.com/office/powerpoint/2010/main" val="2285042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FA2CD-13C7-49B9-A480-6C0A2E24DDA2}"/>
              </a:ext>
            </a:extLst>
          </p:cNvPr>
          <p:cNvSpPr>
            <a:spLocks noGrp="1"/>
          </p:cNvSpPr>
          <p:nvPr>
            <p:ph type="title"/>
          </p:nvPr>
        </p:nvSpPr>
        <p:spPr>
          <a:xfrm>
            <a:off x="3594123" y="274321"/>
            <a:ext cx="4864078" cy="1231650"/>
          </a:xfrm>
        </p:spPr>
        <p:txBody>
          <a:bodyPr>
            <a:normAutofit/>
          </a:bodyPr>
          <a:lstStyle/>
          <a:p>
            <a:r>
              <a:rPr lang="en-US" dirty="0"/>
              <a:t>Survival Rate based on Class/Gender</a:t>
            </a:r>
          </a:p>
        </p:txBody>
      </p:sp>
      <p:pic>
        <p:nvPicPr>
          <p:cNvPr id="4" name="Content Placeholder 3">
            <a:extLst>
              <a:ext uri="{FF2B5EF4-FFF2-40B4-BE49-F238E27FC236}">
                <a16:creationId xmlns:a16="http://schemas.microsoft.com/office/drawing/2014/main" id="{33E0EF6C-1D05-4C99-B6D6-79B9EDC36225}"/>
              </a:ext>
            </a:extLst>
          </p:cNvPr>
          <p:cNvPicPr>
            <a:picLocks noGrp="1" noChangeAspect="1"/>
          </p:cNvPicPr>
          <p:nvPr>
            <p:ph idx="1"/>
          </p:nvPr>
        </p:nvPicPr>
        <p:blipFill>
          <a:blip r:embed="rId2"/>
          <a:stretch>
            <a:fillRect/>
          </a:stretch>
        </p:blipFill>
        <p:spPr>
          <a:xfrm>
            <a:off x="32882" y="107131"/>
            <a:ext cx="3457575" cy="2333625"/>
          </a:xfrm>
          <a:prstGeom prst="rect">
            <a:avLst/>
          </a:prstGeom>
        </p:spPr>
      </p:pic>
      <p:pic>
        <p:nvPicPr>
          <p:cNvPr id="5" name="Picture 4">
            <a:extLst>
              <a:ext uri="{FF2B5EF4-FFF2-40B4-BE49-F238E27FC236}">
                <a16:creationId xmlns:a16="http://schemas.microsoft.com/office/drawing/2014/main" id="{043B0DF8-A6EF-4112-B8B5-D780EB4F4745}"/>
              </a:ext>
            </a:extLst>
          </p:cNvPr>
          <p:cNvPicPr>
            <a:picLocks noChangeAspect="1"/>
          </p:cNvPicPr>
          <p:nvPr/>
        </p:nvPicPr>
        <p:blipFill>
          <a:blip r:embed="rId3"/>
          <a:stretch>
            <a:fillRect/>
          </a:stretch>
        </p:blipFill>
        <p:spPr>
          <a:xfrm>
            <a:off x="-1" y="2262187"/>
            <a:ext cx="3457575" cy="2333625"/>
          </a:xfrm>
          <a:prstGeom prst="rect">
            <a:avLst/>
          </a:prstGeom>
        </p:spPr>
      </p:pic>
      <p:pic>
        <p:nvPicPr>
          <p:cNvPr id="7" name="Picture 6">
            <a:extLst>
              <a:ext uri="{FF2B5EF4-FFF2-40B4-BE49-F238E27FC236}">
                <a16:creationId xmlns:a16="http://schemas.microsoft.com/office/drawing/2014/main" id="{A3470C65-7AF4-4ED6-91C9-5D9865EE9516}"/>
              </a:ext>
            </a:extLst>
          </p:cNvPr>
          <p:cNvPicPr>
            <a:picLocks noChangeAspect="1"/>
          </p:cNvPicPr>
          <p:nvPr/>
        </p:nvPicPr>
        <p:blipFill>
          <a:blip r:embed="rId4"/>
          <a:stretch>
            <a:fillRect/>
          </a:stretch>
        </p:blipFill>
        <p:spPr>
          <a:xfrm>
            <a:off x="0" y="4514326"/>
            <a:ext cx="3457575" cy="2333625"/>
          </a:xfrm>
          <a:prstGeom prst="rect">
            <a:avLst/>
          </a:prstGeom>
        </p:spPr>
      </p:pic>
      <p:pic>
        <p:nvPicPr>
          <p:cNvPr id="9" name="Picture 8">
            <a:extLst>
              <a:ext uri="{FF2B5EF4-FFF2-40B4-BE49-F238E27FC236}">
                <a16:creationId xmlns:a16="http://schemas.microsoft.com/office/drawing/2014/main" id="{4BC45295-C48A-4FE4-8A13-657D1B54FD70}"/>
              </a:ext>
            </a:extLst>
          </p:cNvPr>
          <p:cNvPicPr>
            <a:picLocks noChangeAspect="1"/>
          </p:cNvPicPr>
          <p:nvPr/>
        </p:nvPicPr>
        <p:blipFill>
          <a:blip r:embed="rId5"/>
          <a:stretch>
            <a:fillRect/>
          </a:stretch>
        </p:blipFill>
        <p:spPr>
          <a:xfrm>
            <a:off x="3399017" y="1590599"/>
            <a:ext cx="8205927" cy="5267401"/>
          </a:xfrm>
          <a:prstGeom prst="rect">
            <a:avLst/>
          </a:prstGeom>
        </p:spPr>
      </p:pic>
    </p:spTree>
    <p:extLst>
      <p:ext uri="{BB962C8B-B14F-4D97-AF65-F5344CB8AC3E}">
        <p14:creationId xmlns:p14="http://schemas.microsoft.com/office/powerpoint/2010/main" val="535944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63C8C-7929-46A9-8366-503039156AF8}"/>
              </a:ext>
            </a:extLst>
          </p:cNvPr>
          <p:cNvSpPr>
            <a:spLocks noGrp="1"/>
          </p:cNvSpPr>
          <p:nvPr>
            <p:ph type="title"/>
          </p:nvPr>
        </p:nvSpPr>
        <p:spPr>
          <a:xfrm>
            <a:off x="2331604" y="16392"/>
            <a:ext cx="9860396" cy="446843"/>
          </a:xfrm>
        </p:spPr>
        <p:txBody>
          <a:bodyPr>
            <a:normAutofit fontScale="90000"/>
          </a:bodyPr>
          <a:lstStyle/>
          <a:p>
            <a:r>
              <a:rPr lang="en-US" dirty="0"/>
              <a:t>								KNN Score</a:t>
            </a:r>
            <a:br>
              <a:rPr lang="en-US" dirty="0"/>
            </a:br>
            <a:r>
              <a:rPr lang="en-US" dirty="0"/>
              <a:t>k neighbors = 3</a:t>
            </a:r>
            <a:br>
              <a:rPr lang="en-US" dirty="0"/>
            </a:br>
            <a:br>
              <a:rPr lang="en-US" dirty="0"/>
            </a:br>
            <a:br>
              <a:rPr lang="en-US" dirty="0"/>
            </a:br>
            <a:r>
              <a:rPr lang="en-US" dirty="0"/>
              <a:t>k neighbors 3 (weighted)</a:t>
            </a:r>
            <a:br>
              <a:rPr lang="en-US" dirty="0"/>
            </a:br>
            <a:r>
              <a:rPr lang="en-US" altLang="en-US" sz="2000" dirty="0">
                <a:solidFill>
                  <a:srgbClr val="000000"/>
                </a:solidFill>
                <a:latin typeface="Courier New" panose="02070309020205020404" pitchFamily="49" charset="0"/>
                <a:cs typeface="Courier New" panose="02070309020205020404" pitchFamily="49" charset="0"/>
              </a:rPr>
              <a:t>0.70391061 0.70949721 0.7247191 0.70224719 0.72316384] 0.7127075910343583</a:t>
            </a:r>
            <a:endParaRPr lang="en-US" sz="2000" dirty="0"/>
          </a:p>
        </p:txBody>
      </p:sp>
      <p:sp>
        <p:nvSpPr>
          <p:cNvPr id="15" name="Rectangle 5">
            <a:extLst>
              <a:ext uri="{FF2B5EF4-FFF2-40B4-BE49-F238E27FC236}">
                <a16:creationId xmlns:a16="http://schemas.microsoft.com/office/drawing/2014/main" id="{DAD9075D-EC40-4D96-9081-6539450F2CFE}"/>
              </a:ext>
            </a:extLst>
          </p:cNvPr>
          <p:cNvSpPr>
            <a:spLocks noGrp="1" noChangeArrowheads="1"/>
          </p:cNvSpPr>
          <p:nvPr>
            <p:ph idx="1"/>
          </p:nvPr>
        </p:nvSpPr>
        <p:spPr bwMode="auto">
          <a:xfrm>
            <a:off x="606425" y="5705811"/>
            <a:ext cx="6353668"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indent="0" defTabSz="914400" eaLnBrk="0" fontAlgn="base" hangingPunct="0">
              <a:spcBef>
                <a:spcPct val="0"/>
              </a:spcBef>
              <a:spcAft>
                <a:spcPct val="0"/>
              </a:spcAft>
              <a:buClrTx/>
              <a:buSzTx/>
              <a:buNone/>
            </a:pPr>
            <a:r>
              <a:rPr lang="en-US" altLang="en-US" dirty="0">
                <a:solidFill>
                  <a:srgbClr val="000000"/>
                </a:solidFill>
                <a:latin typeface="Courier New" panose="02070309020205020404" pitchFamily="49" charset="0"/>
                <a:cs typeface="Courier New" panose="02070309020205020404" pitchFamily="49" charset="0"/>
              </a:rPr>
              <a:t>[0.7597654 0.7418994 0.80898876 0.75280899 0.79661017] 0.7744748805494883</a:t>
            </a:r>
            <a:r>
              <a:rPr lang="en-US" altLang="en-US" sz="800" dirty="0">
                <a:solidFill>
                  <a:schemeClr val="tx1"/>
                </a:solidFill>
              </a:rPr>
              <a:t> </a:t>
            </a:r>
            <a:endParaRPr lang="en-US" altLang="en-US" sz="4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968CF97D-3899-42FD-B964-8A3E6A2FCCFD}"/>
              </a:ext>
            </a:extLst>
          </p:cNvPr>
          <p:cNvSpPr txBox="1"/>
          <p:nvPr/>
        </p:nvSpPr>
        <p:spPr>
          <a:xfrm>
            <a:off x="2217510" y="1221361"/>
            <a:ext cx="8771137" cy="923330"/>
          </a:xfrm>
          <a:prstGeom prst="rect">
            <a:avLst/>
          </a:prstGeom>
          <a:noFill/>
        </p:spPr>
        <p:txBody>
          <a:bodyPr wrap="square" rtlCol="0">
            <a:spAutoFit/>
          </a:bodyPr>
          <a:lstStyle/>
          <a:p>
            <a:r>
              <a:rPr lang="en-US" altLang="en-US" dirty="0">
                <a:solidFill>
                  <a:srgbClr val="000000"/>
                </a:solidFill>
                <a:latin typeface="Courier New" panose="02070309020205020404" pitchFamily="49" charset="0"/>
                <a:cs typeface="Courier New" panose="02070309020205020404" pitchFamily="49" charset="0"/>
              </a:rPr>
              <a:t>[0.67597765 0.69273743 0.73033708 0.7247191 0.70621469] 0.7059971905679401</a:t>
            </a:r>
            <a:r>
              <a:rPr lang="en-US" altLang="en-US" sz="800" dirty="0"/>
              <a:t> </a:t>
            </a:r>
            <a:endParaRPr lang="en-US" altLang="en-US" sz="4000" dirty="0">
              <a:latin typeface="Arial" panose="020B0604020202020204" pitchFamily="34" charset="0"/>
            </a:endParaRPr>
          </a:p>
          <a:p>
            <a:endParaRPr lang="en-US" dirty="0"/>
          </a:p>
        </p:txBody>
      </p:sp>
      <p:sp>
        <p:nvSpPr>
          <p:cNvPr id="12" name="Rectangle 4">
            <a:extLst>
              <a:ext uri="{FF2B5EF4-FFF2-40B4-BE49-F238E27FC236}">
                <a16:creationId xmlns:a16="http://schemas.microsoft.com/office/drawing/2014/main" id="{35F09657-C9BF-4F5F-BBF6-942D03600347}"/>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a:extLst>
              <a:ext uri="{FF2B5EF4-FFF2-40B4-BE49-F238E27FC236}">
                <a16:creationId xmlns:a16="http://schemas.microsoft.com/office/drawing/2014/main" id="{D24C21B6-0C35-42D1-8E74-691104BDAA96}"/>
              </a:ext>
            </a:extLst>
          </p:cNvPr>
          <p:cNvSpPr/>
          <p:nvPr/>
        </p:nvSpPr>
        <p:spPr>
          <a:xfrm>
            <a:off x="606425" y="3951389"/>
            <a:ext cx="8928192" cy="646331"/>
          </a:xfrm>
          <a:prstGeom prst="rect">
            <a:avLst/>
          </a:prstGeom>
        </p:spPr>
        <p:txBody>
          <a:bodyPr wrap="square">
            <a:spAutoFit/>
          </a:bodyPr>
          <a:lstStyle/>
          <a:p>
            <a:r>
              <a:rPr lang="en-US" dirty="0"/>
              <a:t>[0.75977654 0.75977654 0.79213483 0.80337079 0.81355932]</a:t>
            </a:r>
          </a:p>
          <a:p>
            <a:r>
              <a:rPr lang="en-US" dirty="0"/>
              <a:t>0.785723602527425</a:t>
            </a:r>
          </a:p>
        </p:txBody>
      </p:sp>
      <p:sp>
        <p:nvSpPr>
          <p:cNvPr id="14" name="TextBox 13">
            <a:extLst>
              <a:ext uri="{FF2B5EF4-FFF2-40B4-BE49-F238E27FC236}">
                <a16:creationId xmlns:a16="http://schemas.microsoft.com/office/drawing/2014/main" id="{B5E31571-249D-4EAE-8184-B386C6AC1BCF}"/>
              </a:ext>
            </a:extLst>
          </p:cNvPr>
          <p:cNvSpPr txBox="1"/>
          <p:nvPr/>
        </p:nvSpPr>
        <p:spPr>
          <a:xfrm>
            <a:off x="606312" y="3193263"/>
            <a:ext cx="8771137" cy="584775"/>
          </a:xfrm>
          <a:prstGeom prst="rect">
            <a:avLst/>
          </a:prstGeom>
          <a:noFill/>
        </p:spPr>
        <p:txBody>
          <a:bodyPr wrap="square" rtlCol="0">
            <a:spAutoFit/>
          </a:bodyPr>
          <a:lstStyle/>
          <a:p>
            <a:r>
              <a:rPr lang="en-US" sz="3200" dirty="0">
                <a:solidFill>
                  <a:schemeClr val="accent1"/>
                </a:solidFill>
              </a:rPr>
              <a:t>K neighbors = 3 (PCA)</a:t>
            </a:r>
          </a:p>
        </p:txBody>
      </p:sp>
      <p:sp>
        <p:nvSpPr>
          <p:cNvPr id="16" name="Rectangle 15">
            <a:extLst>
              <a:ext uri="{FF2B5EF4-FFF2-40B4-BE49-F238E27FC236}">
                <a16:creationId xmlns:a16="http://schemas.microsoft.com/office/drawing/2014/main" id="{A335FF59-4009-477C-BF41-14CF1B3F0AA4}"/>
              </a:ext>
            </a:extLst>
          </p:cNvPr>
          <p:cNvSpPr/>
          <p:nvPr/>
        </p:nvSpPr>
        <p:spPr>
          <a:xfrm>
            <a:off x="606311" y="4851154"/>
            <a:ext cx="6966341" cy="584775"/>
          </a:xfrm>
          <a:prstGeom prst="rect">
            <a:avLst/>
          </a:prstGeom>
        </p:spPr>
        <p:txBody>
          <a:bodyPr wrap="square">
            <a:spAutoFit/>
          </a:bodyPr>
          <a:lstStyle/>
          <a:p>
            <a:r>
              <a:rPr lang="en-US" sz="3200" dirty="0">
                <a:solidFill>
                  <a:schemeClr val="accent1"/>
                </a:solidFill>
              </a:rPr>
              <a:t>K neighbors = 3 (PCA) (weighted)</a:t>
            </a:r>
          </a:p>
        </p:txBody>
      </p:sp>
      <p:sp>
        <p:nvSpPr>
          <p:cNvPr id="17" name="TextBox 16">
            <a:extLst>
              <a:ext uri="{FF2B5EF4-FFF2-40B4-BE49-F238E27FC236}">
                <a16:creationId xmlns:a16="http://schemas.microsoft.com/office/drawing/2014/main" id="{B4706E4C-0D90-48FE-A59F-FF7821F6FE79}"/>
              </a:ext>
            </a:extLst>
          </p:cNvPr>
          <p:cNvSpPr txBox="1"/>
          <p:nvPr/>
        </p:nvSpPr>
        <p:spPr>
          <a:xfrm>
            <a:off x="7257143" y="3193263"/>
            <a:ext cx="4804228" cy="1477328"/>
          </a:xfrm>
          <a:prstGeom prst="rect">
            <a:avLst/>
          </a:prstGeom>
          <a:noFill/>
        </p:spPr>
        <p:txBody>
          <a:bodyPr wrap="square" rtlCol="0">
            <a:spAutoFit/>
          </a:bodyPr>
          <a:lstStyle/>
          <a:p>
            <a:r>
              <a:rPr lang="en-US" dirty="0"/>
              <a:t>The KNN proved to work modestly resulting in an accuracy rate of 70% when implemented with 3 neighbors. When implemented with PCA, the KNN did considerably better but avoided overfitting.</a:t>
            </a:r>
          </a:p>
        </p:txBody>
      </p:sp>
    </p:spTree>
    <p:extLst>
      <p:ext uri="{BB962C8B-B14F-4D97-AF65-F5344CB8AC3E}">
        <p14:creationId xmlns:p14="http://schemas.microsoft.com/office/powerpoint/2010/main" val="2013971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200B11-1BC8-464F-89C9-DF28B67F28CD}"/>
              </a:ext>
            </a:extLst>
          </p:cNvPr>
          <p:cNvSpPr>
            <a:spLocks noGrp="1"/>
          </p:cNvSpPr>
          <p:nvPr>
            <p:ph type="title"/>
          </p:nvPr>
        </p:nvSpPr>
        <p:spPr>
          <a:xfrm>
            <a:off x="-3179024" y="59232"/>
            <a:ext cx="9860396" cy="446843"/>
          </a:xfrm>
        </p:spPr>
        <p:txBody>
          <a:bodyPr>
            <a:normAutofit fontScale="90000"/>
          </a:bodyPr>
          <a:lstStyle/>
          <a:p>
            <a:r>
              <a:rPr lang="en-US" dirty="0"/>
              <a:t>								SVM Score </a:t>
            </a:r>
            <a:br>
              <a:rPr lang="en-US" dirty="0"/>
            </a:br>
            <a:br>
              <a:rPr lang="en-US" dirty="0"/>
            </a:br>
            <a:br>
              <a:rPr lang="en-US" dirty="0"/>
            </a:br>
            <a:endParaRPr lang="en-US" sz="2000" dirty="0"/>
          </a:p>
        </p:txBody>
      </p:sp>
      <p:pic>
        <p:nvPicPr>
          <p:cNvPr id="12" name="Content Placeholder 11">
            <a:extLst>
              <a:ext uri="{FF2B5EF4-FFF2-40B4-BE49-F238E27FC236}">
                <a16:creationId xmlns:a16="http://schemas.microsoft.com/office/drawing/2014/main" id="{69A14C96-48BC-41E6-A98B-21D2B67A9573}"/>
              </a:ext>
            </a:extLst>
          </p:cNvPr>
          <p:cNvPicPr>
            <a:picLocks noGrp="1" noChangeAspect="1"/>
          </p:cNvPicPr>
          <p:nvPr>
            <p:ph idx="1"/>
          </p:nvPr>
        </p:nvPicPr>
        <p:blipFill>
          <a:blip r:embed="rId2"/>
          <a:stretch>
            <a:fillRect/>
          </a:stretch>
        </p:blipFill>
        <p:spPr bwMode="auto">
          <a:xfrm>
            <a:off x="304584" y="549854"/>
            <a:ext cx="6522214" cy="63081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508D6A17-C630-4697-94C4-033623DDCE34}"/>
              </a:ext>
            </a:extLst>
          </p:cNvPr>
          <p:cNvSpPr txBox="1"/>
          <p:nvPr/>
        </p:nvSpPr>
        <p:spPr>
          <a:xfrm>
            <a:off x="606425" y="1012149"/>
            <a:ext cx="8771137" cy="369332"/>
          </a:xfrm>
          <a:prstGeom prst="rect">
            <a:avLst/>
          </a:prstGeom>
          <a:noFill/>
        </p:spPr>
        <p:txBody>
          <a:bodyPr wrap="square" rtlCol="0">
            <a:spAutoFit/>
          </a:bodyPr>
          <a:lstStyle/>
          <a:p>
            <a:r>
              <a:rPr lang="en-US" altLang="en-US" dirty="0">
                <a:solidFill>
                  <a:srgbClr val="000000"/>
                </a:solidFill>
                <a:latin typeface="Courier New" panose="02070309020205020404" pitchFamily="49" charset="0"/>
                <a:cs typeface="Courier New" panose="02070309020205020404" pitchFamily="49" charset="0"/>
              </a:rPr>
              <a:t>[</a:t>
            </a:r>
            <a:endParaRPr lang="en-US" dirty="0"/>
          </a:p>
        </p:txBody>
      </p:sp>
      <p:sp>
        <p:nvSpPr>
          <p:cNvPr id="6" name="Rectangle 4">
            <a:extLst>
              <a:ext uri="{FF2B5EF4-FFF2-40B4-BE49-F238E27FC236}">
                <a16:creationId xmlns:a16="http://schemas.microsoft.com/office/drawing/2014/main" id="{93EA56D7-D6BC-4850-A175-E49B85EE51C0}"/>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DE968FEA-DB26-473F-9D79-E52C662D78EC}"/>
              </a:ext>
            </a:extLst>
          </p:cNvPr>
          <p:cNvSpPr/>
          <p:nvPr/>
        </p:nvSpPr>
        <p:spPr>
          <a:xfrm>
            <a:off x="606311" y="4851154"/>
            <a:ext cx="6966341" cy="584775"/>
          </a:xfrm>
          <a:prstGeom prst="rect">
            <a:avLst/>
          </a:prstGeom>
        </p:spPr>
        <p:txBody>
          <a:bodyPr wrap="square">
            <a:spAutoFit/>
          </a:bodyPr>
          <a:lstStyle/>
          <a:p>
            <a:endParaRPr lang="en-US" sz="3200" dirty="0">
              <a:solidFill>
                <a:schemeClr val="accent1"/>
              </a:solidFill>
            </a:endParaRPr>
          </a:p>
        </p:txBody>
      </p:sp>
      <p:pic>
        <p:nvPicPr>
          <p:cNvPr id="13" name="Content Placeholder 4">
            <a:extLst>
              <a:ext uri="{FF2B5EF4-FFF2-40B4-BE49-F238E27FC236}">
                <a16:creationId xmlns:a16="http://schemas.microsoft.com/office/drawing/2014/main" id="{DFE8C8A9-3A69-43E3-9F51-CDF31538D556}"/>
              </a:ext>
            </a:extLst>
          </p:cNvPr>
          <p:cNvPicPr>
            <a:picLocks noChangeAspect="1"/>
          </p:cNvPicPr>
          <p:nvPr/>
        </p:nvPicPr>
        <p:blipFill>
          <a:blip r:embed="rId3"/>
          <a:stretch>
            <a:fillRect/>
          </a:stretch>
        </p:blipFill>
        <p:spPr>
          <a:xfrm>
            <a:off x="7141704" y="597104"/>
            <a:ext cx="4471715" cy="2396839"/>
          </a:xfrm>
          <a:prstGeom prst="rect">
            <a:avLst/>
          </a:prstGeom>
        </p:spPr>
      </p:pic>
      <p:pic>
        <p:nvPicPr>
          <p:cNvPr id="15" name="Picture 14">
            <a:extLst>
              <a:ext uri="{FF2B5EF4-FFF2-40B4-BE49-F238E27FC236}">
                <a16:creationId xmlns:a16="http://schemas.microsoft.com/office/drawing/2014/main" id="{A4BDCC38-E1D4-4E1D-8D2E-9E218960F7E3}"/>
              </a:ext>
            </a:extLst>
          </p:cNvPr>
          <p:cNvPicPr>
            <a:picLocks noChangeAspect="1"/>
          </p:cNvPicPr>
          <p:nvPr/>
        </p:nvPicPr>
        <p:blipFill>
          <a:blip r:embed="rId4"/>
          <a:stretch>
            <a:fillRect/>
          </a:stretch>
        </p:blipFill>
        <p:spPr>
          <a:xfrm>
            <a:off x="7536410" y="27764"/>
            <a:ext cx="3682303" cy="853514"/>
          </a:xfrm>
          <a:prstGeom prst="rect">
            <a:avLst/>
          </a:prstGeom>
        </p:spPr>
      </p:pic>
      <p:sp>
        <p:nvSpPr>
          <p:cNvPr id="17" name="TextBox 16">
            <a:extLst>
              <a:ext uri="{FF2B5EF4-FFF2-40B4-BE49-F238E27FC236}">
                <a16:creationId xmlns:a16="http://schemas.microsoft.com/office/drawing/2014/main" id="{D5F34390-F7BD-4630-9F91-B763589FFCDE}"/>
              </a:ext>
            </a:extLst>
          </p:cNvPr>
          <p:cNvSpPr txBox="1"/>
          <p:nvPr/>
        </p:nvSpPr>
        <p:spPr>
          <a:xfrm>
            <a:off x="6995886" y="3120571"/>
            <a:ext cx="5196114" cy="1477328"/>
          </a:xfrm>
          <a:prstGeom prst="rect">
            <a:avLst/>
          </a:prstGeom>
          <a:noFill/>
        </p:spPr>
        <p:txBody>
          <a:bodyPr wrap="square" rtlCol="0">
            <a:spAutoFit/>
          </a:bodyPr>
          <a:lstStyle/>
          <a:p>
            <a:r>
              <a:rPr lang="en-US" b="1" dirty="0"/>
              <a:t>The SVM scores also fared moderately with the cross </a:t>
            </a:r>
            <a:r>
              <a:rPr lang="en-US" b="1" dirty="0" err="1"/>
              <a:t>val</a:t>
            </a:r>
            <a:r>
              <a:rPr lang="en-US" b="1" dirty="0"/>
              <a:t> scores/confusion matrixes providing close to a 80 percent accuracy rate. There was minimal increase when implemented with PCA&gt;</a:t>
            </a:r>
          </a:p>
        </p:txBody>
      </p:sp>
    </p:spTree>
    <p:extLst>
      <p:ext uri="{BB962C8B-B14F-4D97-AF65-F5344CB8AC3E}">
        <p14:creationId xmlns:p14="http://schemas.microsoft.com/office/powerpoint/2010/main" val="3149819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E7A6-CC7E-4422-ADB9-D2A7D13EB358}"/>
              </a:ext>
            </a:extLst>
          </p:cNvPr>
          <p:cNvSpPr>
            <a:spLocks noGrp="1"/>
          </p:cNvSpPr>
          <p:nvPr>
            <p:ph type="title"/>
          </p:nvPr>
        </p:nvSpPr>
        <p:spPr>
          <a:xfrm>
            <a:off x="1693334" y="1070947"/>
            <a:ext cx="4155923" cy="535446"/>
          </a:xfrm>
        </p:spPr>
        <p:txBody>
          <a:bodyPr>
            <a:normAutofit fontScale="90000"/>
          </a:bodyPr>
          <a:lstStyle/>
          <a:p>
            <a:r>
              <a:rPr lang="en-US" dirty="0"/>
              <a:t>Logistic Regression</a:t>
            </a:r>
          </a:p>
        </p:txBody>
      </p:sp>
      <p:pic>
        <p:nvPicPr>
          <p:cNvPr id="8" name="Content Placeholder 7">
            <a:extLst>
              <a:ext uri="{FF2B5EF4-FFF2-40B4-BE49-F238E27FC236}">
                <a16:creationId xmlns:a16="http://schemas.microsoft.com/office/drawing/2014/main" id="{754F0EB2-F9BB-400C-B53E-640AC728AE07}"/>
              </a:ext>
            </a:extLst>
          </p:cNvPr>
          <p:cNvPicPr>
            <a:picLocks noGrp="1" noChangeAspect="1"/>
          </p:cNvPicPr>
          <p:nvPr>
            <p:ph idx="1"/>
          </p:nvPr>
        </p:nvPicPr>
        <p:blipFill>
          <a:blip r:embed="rId2"/>
          <a:stretch>
            <a:fillRect/>
          </a:stretch>
        </p:blipFill>
        <p:spPr>
          <a:xfrm>
            <a:off x="213824" y="1631057"/>
            <a:ext cx="6352896" cy="3280494"/>
          </a:xfrm>
        </p:spPr>
      </p:pic>
      <p:pic>
        <p:nvPicPr>
          <p:cNvPr id="11" name="Picture 10">
            <a:extLst>
              <a:ext uri="{FF2B5EF4-FFF2-40B4-BE49-F238E27FC236}">
                <a16:creationId xmlns:a16="http://schemas.microsoft.com/office/drawing/2014/main" id="{6E005EF6-20B5-491A-B2C3-13155FE4BEA4}"/>
              </a:ext>
            </a:extLst>
          </p:cNvPr>
          <p:cNvPicPr>
            <a:picLocks noChangeAspect="1"/>
          </p:cNvPicPr>
          <p:nvPr/>
        </p:nvPicPr>
        <p:blipFill>
          <a:blip r:embed="rId3"/>
          <a:stretch>
            <a:fillRect/>
          </a:stretch>
        </p:blipFill>
        <p:spPr>
          <a:xfrm>
            <a:off x="4619053" y="3642240"/>
            <a:ext cx="6480993" cy="3215760"/>
          </a:xfrm>
          <a:prstGeom prst="rect">
            <a:avLst/>
          </a:prstGeom>
        </p:spPr>
      </p:pic>
      <p:sp>
        <p:nvSpPr>
          <p:cNvPr id="12" name="Rectangle 11">
            <a:extLst>
              <a:ext uri="{FF2B5EF4-FFF2-40B4-BE49-F238E27FC236}">
                <a16:creationId xmlns:a16="http://schemas.microsoft.com/office/drawing/2014/main" id="{618D3897-10F1-4D70-8BD9-7BD8B9782360}"/>
              </a:ext>
            </a:extLst>
          </p:cNvPr>
          <p:cNvSpPr/>
          <p:nvPr/>
        </p:nvSpPr>
        <p:spPr>
          <a:xfrm>
            <a:off x="6095999" y="3057465"/>
            <a:ext cx="5718630" cy="584775"/>
          </a:xfrm>
          <a:prstGeom prst="rect">
            <a:avLst/>
          </a:prstGeom>
        </p:spPr>
        <p:txBody>
          <a:bodyPr wrap="square">
            <a:spAutoFit/>
          </a:bodyPr>
          <a:lstStyle/>
          <a:p>
            <a:r>
              <a:rPr lang="en-US" sz="3200" dirty="0">
                <a:solidFill>
                  <a:schemeClr val="accent1"/>
                </a:solidFill>
              </a:rPr>
              <a:t>Logistic Regression (PCA)</a:t>
            </a:r>
          </a:p>
        </p:txBody>
      </p:sp>
      <p:sp>
        <p:nvSpPr>
          <p:cNvPr id="13" name="TextBox 12">
            <a:extLst>
              <a:ext uri="{FF2B5EF4-FFF2-40B4-BE49-F238E27FC236}">
                <a16:creationId xmlns:a16="http://schemas.microsoft.com/office/drawing/2014/main" id="{189318E5-C016-4258-BF9F-5854138C3D0C}"/>
              </a:ext>
            </a:extLst>
          </p:cNvPr>
          <p:cNvSpPr txBox="1"/>
          <p:nvPr/>
        </p:nvSpPr>
        <p:spPr>
          <a:xfrm>
            <a:off x="6631561" y="194451"/>
            <a:ext cx="5581231" cy="1200329"/>
          </a:xfrm>
          <a:prstGeom prst="rect">
            <a:avLst/>
          </a:prstGeom>
          <a:noFill/>
        </p:spPr>
        <p:txBody>
          <a:bodyPr wrap="square" rtlCol="0">
            <a:spAutoFit/>
          </a:bodyPr>
          <a:lstStyle/>
          <a:p>
            <a:r>
              <a:rPr lang="en-US" b="1" dirty="0"/>
              <a:t>The Logistic Regression fared just as moderately as the SVMs providing us with an average accuracy rate of 80% and an average of 82% when implemented with PCA</a:t>
            </a:r>
          </a:p>
        </p:txBody>
      </p:sp>
    </p:spTree>
    <p:extLst>
      <p:ext uri="{BB962C8B-B14F-4D97-AF65-F5344CB8AC3E}">
        <p14:creationId xmlns:p14="http://schemas.microsoft.com/office/powerpoint/2010/main" val="154261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13B8-A698-444C-AFC0-3D0EFBA5B6A1}"/>
              </a:ext>
            </a:extLst>
          </p:cNvPr>
          <p:cNvSpPr>
            <a:spLocks noGrp="1"/>
          </p:cNvSpPr>
          <p:nvPr>
            <p:ph type="title"/>
          </p:nvPr>
        </p:nvSpPr>
        <p:spPr>
          <a:xfrm>
            <a:off x="1704822" y="159704"/>
            <a:ext cx="3270846" cy="724284"/>
          </a:xfrm>
        </p:spPr>
        <p:txBody>
          <a:bodyPr/>
          <a:lstStyle/>
          <a:p>
            <a:r>
              <a:rPr lang="en-US" dirty="0"/>
              <a:t>Decision Tree</a:t>
            </a:r>
          </a:p>
        </p:txBody>
      </p:sp>
      <p:pic>
        <p:nvPicPr>
          <p:cNvPr id="5" name="Content Placeholder 4">
            <a:extLst>
              <a:ext uri="{FF2B5EF4-FFF2-40B4-BE49-F238E27FC236}">
                <a16:creationId xmlns:a16="http://schemas.microsoft.com/office/drawing/2014/main" id="{2EFA113C-AE92-475B-A055-F2AE36101FB5}"/>
              </a:ext>
            </a:extLst>
          </p:cNvPr>
          <p:cNvPicPr>
            <a:picLocks noGrp="1" noChangeAspect="1"/>
          </p:cNvPicPr>
          <p:nvPr>
            <p:ph idx="1"/>
          </p:nvPr>
        </p:nvPicPr>
        <p:blipFill>
          <a:blip r:embed="rId2"/>
          <a:stretch>
            <a:fillRect/>
          </a:stretch>
        </p:blipFill>
        <p:spPr>
          <a:xfrm>
            <a:off x="1704821" y="812841"/>
            <a:ext cx="6845223" cy="1785216"/>
          </a:xfrm>
        </p:spPr>
      </p:pic>
      <p:pic>
        <p:nvPicPr>
          <p:cNvPr id="7" name="Picture 6">
            <a:extLst>
              <a:ext uri="{FF2B5EF4-FFF2-40B4-BE49-F238E27FC236}">
                <a16:creationId xmlns:a16="http://schemas.microsoft.com/office/drawing/2014/main" id="{8337DF75-37E2-4981-B08D-995114FE479A}"/>
              </a:ext>
            </a:extLst>
          </p:cNvPr>
          <p:cNvPicPr>
            <a:picLocks noChangeAspect="1"/>
          </p:cNvPicPr>
          <p:nvPr/>
        </p:nvPicPr>
        <p:blipFill>
          <a:blip r:embed="rId3"/>
          <a:stretch>
            <a:fillRect/>
          </a:stretch>
        </p:blipFill>
        <p:spPr>
          <a:xfrm>
            <a:off x="1700912" y="3255255"/>
            <a:ext cx="6849132" cy="1709490"/>
          </a:xfrm>
          <a:prstGeom prst="rect">
            <a:avLst/>
          </a:prstGeom>
        </p:spPr>
      </p:pic>
      <p:pic>
        <p:nvPicPr>
          <p:cNvPr id="9" name="Picture 8">
            <a:extLst>
              <a:ext uri="{FF2B5EF4-FFF2-40B4-BE49-F238E27FC236}">
                <a16:creationId xmlns:a16="http://schemas.microsoft.com/office/drawing/2014/main" id="{3CDB7040-885F-44BD-8622-9B67F9E1A138}"/>
              </a:ext>
            </a:extLst>
          </p:cNvPr>
          <p:cNvPicPr>
            <a:picLocks noChangeAspect="1"/>
          </p:cNvPicPr>
          <p:nvPr/>
        </p:nvPicPr>
        <p:blipFill>
          <a:blip r:embed="rId4"/>
          <a:stretch>
            <a:fillRect/>
          </a:stretch>
        </p:blipFill>
        <p:spPr>
          <a:xfrm>
            <a:off x="1704822" y="5614645"/>
            <a:ext cx="6153195" cy="1223971"/>
          </a:xfrm>
          <a:prstGeom prst="rect">
            <a:avLst/>
          </a:prstGeom>
        </p:spPr>
      </p:pic>
      <p:pic>
        <p:nvPicPr>
          <p:cNvPr id="12" name="Picture 11">
            <a:extLst>
              <a:ext uri="{FF2B5EF4-FFF2-40B4-BE49-F238E27FC236}">
                <a16:creationId xmlns:a16="http://schemas.microsoft.com/office/drawing/2014/main" id="{83F8C24E-5146-46F8-8BDA-D00B68C32D9B}"/>
              </a:ext>
            </a:extLst>
          </p:cNvPr>
          <p:cNvPicPr>
            <a:picLocks noChangeAspect="1"/>
          </p:cNvPicPr>
          <p:nvPr/>
        </p:nvPicPr>
        <p:blipFill>
          <a:blip r:embed="rId5"/>
          <a:stretch>
            <a:fillRect/>
          </a:stretch>
        </p:blipFill>
        <p:spPr>
          <a:xfrm>
            <a:off x="1492024" y="2521426"/>
            <a:ext cx="6047756" cy="963251"/>
          </a:xfrm>
          <a:prstGeom prst="rect">
            <a:avLst/>
          </a:prstGeom>
        </p:spPr>
      </p:pic>
      <p:pic>
        <p:nvPicPr>
          <p:cNvPr id="13" name="Picture 12">
            <a:extLst>
              <a:ext uri="{FF2B5EF4-FFF2-40B4-BE49-F238E27FC236}">
                <a16:creationId xmlns:a16="http://schemas.microsoft.com/office/drawing/2014/main" id="{BF37A371-7E43-4EF2-83D0-3C22F9365BCA}"/>
              </a:ext>
            </a:extLst>
          </p:cNvPr>
          <p:cNvPicPr>
            <a:picLocks noChangeAspect="1"/>
          </p:cNvPicPr>
          <p:nvPr/>
        </p:nvPicPr>
        <p:blipFill>
          <a:blip r:embed="rId6"/>
          <a:stretch>
            <a:fillRect/>
          </a:stretch>
        </p:blipFill>
        <p:spPr>
          <a:xfrm>
            <a:off x="1479926" y="4843219"/>
            <a:ext cx="4548010" cy="963251"/>
          </a:xfrm>
          <a:prstGeom prst="rect">
            <a:avLst/>
          </a:prstGeom>
        </p:spPr>
      </p:pic>
    </p:spTree>
    <p:extLst>
      <p:ext uri="{BB962C8B-B14F-4D97-AF65-F5344CB8AC3E}">
        <p14:creationId xmlns:p14="http://schemas.microsoft.com/office/powerpoint/2010/main" val="734660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C170-88C6-4B6A-989F-429CAD6051BB}"/>
              </a:ext>
            </a:extLst>
          </p:cNvPr>
          <p:cNvSpPr>
            <a:spLocks noGrp="1"/>
          </p:cNvSpPr>
          <p:nvPr>
            <p:ph type="title"/>
          </p:nvPr>
        </p:nvSpPr>
        <p:spPr>
          <a:xfrm>
            <a:off x="2977390" y="374728"/>
            <a:ext cx="5802930" cy="703946"/>
          </a:xfrm>
        </p:spPr>
        <p:txBody>
          <a:bodyPr/>
          <a:lstStyle/>
          <a:p>
            <a:r>
              <a:rPr lang="en-US" dirty="0"/>
              <a:t>Decision Tree (displayed)</a:t>
            </a:r>
          </a:p>
        </p:txBody>
      </p:sp>
      <p:pic>
        <p:nvPicPr>
          <p:cNvPr id="5" name="Content Placeholder 4">
            <a:extLst>
              <a:ext uri="{FF2B5EF4-FFF2-40B4-BE49-F238E27FC236}">
                <a16:creationId xmlns:a16="http://schemas.microsoft.com/office/drawing/2014/main" id="{AED17CDC-81A8-47D6-A106-8AED8D333519}"/>
              </a:ext>
            </a:extLst>
          </p:cNvPr>
          <p:cNvPicPr>
            <a:picLocks noGrp="1" noChangeAspect="1"/>
          </p:cNvPicPr>
          <p:nvPr>
            <p:ph idx="1"/>
          </p:nvPr>
        </p:nvPicPr>
        <p:blipFill>
          <a:blip r:embed="rId2"/>
          <a:stretch>
            <a:fillRect/>
          </a:stretch>
        </p:blipFill>
        <p:spPr>
          <a:xfrm>
            <a:off x="72099" y="1482572"/>
            <a:ext cx="12119901" cy="4047372"/>
          </a:xfrm>
          <a:prstGeom prst="rect">
            <a:avLst/>
          </a:prstGeom>
        </p:spPr>
      </p:pic>
    </p:spTree>
    <p:extLst>
      <p:ext uri="{BB962C8B-B14F-4D97-AF65-F5344CB8AC3E}">
        <p14:creationId xmlns:p14="http://schemas.microsoft.com/office/powerpoint/2010/main" val="2461441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4E16C-CD73-46BC-A1D6-3B2955C7A3E2}"/>
              </a:ext>
            </a:extLst>
          </p:cNvPr>
          <p:cNvSpPr>
            <a:spLocks noGrp="1"/>
          </p:cNvSpPr>
          <p:nvPr>
            <p:ph type="title"/>
          </p:nvPr>
        </p:nvSpPr>
        <p:spPr>
          <a:xfrm>
            <a:off x="677334" y="609600"/>
            <a:ext cx="4112380" cy="928914"/>
          </a:xfrm>
        </p:spPr>
        <p:txBody>
          <a:bodyPr>
            <a:normAutofit/>
          </a:bodyPr>
          <a:lstStyle/>
          <a:p>
            <a:r>
              <a:rPr lang="en-US" dirty="0"/>
              <a:t>Random Forest</a:t>
            </a:r>
          </a:p>
        </p:txBody>
      </p:sp>
      <p:pic>
        <p:nvPicPr>
          <p:cNvPr id="5" name="Content Placeholder 4">
            <a:extLst>
              <a:ext uri="{FF2B5EF4-FFF2-40B4-BE49-F238E27FC236}">
                <a16:creationId xmlns:a16="http://schemas.microsoft.com/office/drawing/2014/main" id="{8C47CD13-A91D-4135-A363-9DE512F3EF96}"/>
              </a:ext>
            </a:extLst>
          </p:cNvPr>
          <p:cNvPicPr>
            <a:picLocks noGrp="1" noChangeAspect="1"/>
          </p:cNvPicPr>
          <p:nvPr>
            <p:ph idx="1"/>
          </p:nvPr>
        </p:nvPicPr>
        <p:blipFill>
          <a:blip r:embed="rId2"/>
          <a:stretch>
            <a:fillRect/>
          </a:stretch>
        </p:blipFill>
        <p:spPr>
          <a:xfrm>
            <a:off x="677334" y="4140364"/>
            <a:ext cx="6100837" cy="1710570"/>
          </a:xfrm>
        </p:spPr>
      </p:pic>
      <p:pic>
        <p:nvPicPr>
          <p:cNvPr id="9" name="Picture 8">
            <a:extLst>
              <a:ext uri="{FF2B5EF4-FFF2-40B4-BE49-F238E27FC236}">
                <a16:creationId xmlns:a16="http://schemas.microsoft.com/office/drawing/2014/main" id="{E9B3633F-E88B-40C1-9965-418A1F7ED55F}"/>
              </a:ext>
            </a:extLst>
          </p:cNvPr>
          <p:cNvPicPr>
            <a:picLocks noChangeAspect="1"/>
          </p:cNvPicPr>
          <p:nvPr/>
        </p:nvPicPr>
        <p:blipFill>
          <a:blip r:embed="rId2"/>
          <a:stretch>
            <a:fillRect/>
          </a:stretch>
        </p:blipFill>
        <p:spPr>
          <a:xfrm>
            <a:off x="677334" y="1538514"/>
            <a:ext cx="5727455" cy="1605880"/>
          </a:xfrm>
          <a:prstGeom prst="rect">
            <a:avLst/>
          </a:prstGeom>
        </p:spPr>
      </p:pic>
      <p:pic>
        <p:nvPicPr>
          <p:cNvPr id="10" name="Picture 9">
            <a:extLst>
              <a:ext uri="{FF2B5EF4-FFF2-40B4-BE49-F238E27FC236}">
                <a16:creationId xmlns:a16="http://schemas.microsoft.com/office/drawing/2014/main" id="{AE781EC1-C888-4AB0-9853-1425A7AFEE3C}"/>
              </a:ext>
            </a:extLst>
          </p:cNvPr>
          <p:cNvPicPr>
            <a:picLocks noChangeAspect="1"/>
          </p:cNvPicPr>
          <p:nvPr/>
        </p:nvPicPr>
        <p:blipFill>
          <a:blip r:embed="rId3"/>
          <a:stretch>
            <a:fillRect/>
          </a:stretch>
        </p:blipFill>
        <p:spPr>
          <a:xfrm>
            <a:off x="633791" y="3286850"/>
            <a:ext cx="4041998" cy="853514"/>
          </a:xfrm>
          <a:prstGeom prst="rect">
            <a:avLst/>
          </a:prstGeom>
        </p:spPr>
      </p:pic>
    </p:spTree>
    <p:extLst>
      <p:ext uri="{BB962C8B-B14F-4D97-AF65-F5344CB8AC3E}">
        <p14:creationId xmlns:p14="http://schemas.microsoft.com/office/powerpoint/2010/main" val="3526524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F4FC-8C7F-6143-AF42-15FF5CD215E9}"/>
              </a:ext>
            </a:extLst>
          </p:cNvPr>
          <p:cNvSpPr>
            <a:spLocks noGrp="1"/>
          </p:cNvSpPr>
          <p:nvPr>
            <p:ph type="title"/>
          </p:nvPr>
        </p:nvSpPr>
        <p:spPr>
          <a:xfrm>
            <a:off x="261257" y="320710"/>
            <a:ext cx="5287288" cy="1086379"/>
          </a:xfrm>
        </p:spPr>
        <p:txBody>
          <a:bodyPr>
            <a:normAutofit fontScale="90000"/>
          </a:bodyPr>
          <a:lstStyle/>
          <a:p>
            <a:pPr algn="ctr"/>
            <a:r>
              <a:rPr lang="en-US" dirty="0"/>
              <a:t>Classification Accuracy</a:t>
            </a:r>
          </a:p>
        </p:txBody>
      </p:sp>
      <p:pic>
        <p:nvPicPr>
          <p:cNvPr id="14" name="Content Placeholder 13">
            <a:extLst>
              <a:ext uri="{FF2B5EF4-FFF2-40B4-BE49-F238E27FC236}">
                <a16:creationId xmlns:a16="http://schemas.microsoft.com/office/drawing/2014/main" id="{EB5DE806-0EC9-4F6C-8AC8-1E7721344AC2}"/>
              </a:ext>
            </a:extLst>
          </p:cNvPr>
          <p:cNvPicPr>
            <a:picLocks noGrp="1" noChangeAspect="1"/>
          </p:cNvPicPr>
          <p:nvPr>
            <p:ph idx="1"/>
          </p:nvPr>
        </p:nvPicPr>
        <p:blipFill>
          <a:blip r:embed="rId2"/>
          <a:stretch>
            <a:fillRect/>
          </a:stretch>
        </p:blipFill>
        <p:spPr>
          <a:xfrm>
            <a:off x="123238" y="3264927"/>
            <a:ext cx="11945524" cy="3593073"/>
          </a:xfrm>
        </p:spPr>
      </p:pic>
      <p:sp>
        <p:nvSpPr>
          <p:cNvPr id="9" name="TextBox 8">
            <a:extLst>
              <a:ext uri="{FF2B5EF4-FFF2-40B4-BE49-F238E27FC236}">
                <a16:creationId xmlns:a16="http://schemas.microsoft.com/office/drawing/2014/main" id="{C5F5DE11-A63A-4573-A71E-C18B4B21F2EE}"/>
              </a:ext>
            </a:extLst>
          </p:cNvPr>
          <p:cNvSpPr txBox="1"/>
          <p:nvPr/>
        </p:nvSpPr>
        <p:spPr>
          <a:xfrm>
            <a:off x="261257" y="1084217"/>
            <a:ext cx="5287288" cy="2862322"/>
          </a:xfrm>
          <a:prstGeom prst="rect">
            <a:avLst/>
          </a:prstGeom>
          <a:noFill/>
        </p:spPr>
        <p:txBody>
          <a:bodyPr wrap="square" rtlCol="0">
            <a:spAutoFit/>
          </a:bodyPr>
          <a:lstStyle/>
          <a:p>
            <a:r>
              <a:rPr lang="en-US" dirty="0"/>
              <a:t>Why do some perform better than others?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 name="Picture 9">
            <a:extLst>
              <a:ext uri="{FF2B5EF4-FFF2-40B4-BE49-F238E27FC236}">
                <a16:creationId xmlns:a16="http://schemas.microsoft.com/office/drawing/2014/main" id="{78BC8A19-F802-4AA7-8A80-C468C2164CBC}"/>
              </a:ext>
            </a:extLst>
          </p:cNvPr>
          <p:cNvPicPr>
            <a:picLocks noChangeAspect="1"/>
          </p:cNvPicPr>
          <p:nvPr/>
        </p:nvPicPr>
        <p:blipFill>
          <a:blip r:embed="rId3"/>
          <a:stretch>
            <a:fillRect/>
          </a:stretch>
        </p:blipFill>
        <p:spPr>
          <a:xfrm>
            <a:off x="5905963" y="103792"/>
            <a:ext cx="6162799" cy="3139321"/>
          </a:xfrm>
          <a:prstGeom prst="rect">
            <a:avLst/>
          </a:prstGeom>
        </p:spPr>
      </p:pic>
    </p:spTree>
    <p:extLst>
      <p:ext uri="{BB962C8B-B14F-4D97-AF65-F5344CB8AC3E}">
        <p14:creationId xmlns:p14="http://schemas.microsoft.com/office/powerpoint/2010/main" val="3568005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30B1-CBA7-46E8-A9A8-C91833C6EEFB}"/>
              </a:ext>
            </a:extLst>
          </p:cNvPr>
          <p:cNvSpPr>
            <a:spLocks noGrp="1"/>
          </p:cNvSpPr>
          <p:nvPr>
            <p:ph type="title"/>
          </p:nvPr>
        </p:nvSpPr>
        <p:spPr>
          <a:xfrm>
            <a:off x="1774424" y="365126"/>
            <a:ext cx="8643151" cy="957648"/>
          </a:xfrm>
        </p:spPr>
        <p:txBody>
          <a:bodyPr/>
          <a:lstStyle/>
          <a:p>
            <a:r>
              <a:rPr lang="en-US" dirty="0"/>
              <a:t>Survivors based on Class &amp; Gender</a:t>
            </a:r>
          </a:p>
        </p:txBody>
      </p:sp>
      <p:sp>
        <p:nvSpPr>
          <p:cNvPr id="5" name="Content Placeholder 4">
            <a:extLst>
              <a:ext uri="{FF2B5EF4-FFF2-40B4-BE49-F238E27FC236}">
                <a16:creationId xmlns:a16="http://schemas.microsoft.com/office/drawing/2014/main" id="{3C6A6247-6208-45F7-8D1A-8AA7CF5EF08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7851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1F0C-99FD-A748-B6D9-74FC89C20601}"/>
              </a:ext>
            </a:extLst>
          </p:cNvPr>
          <p:cNvSpPr>
            <a:spLocks noGrp="1"/>
          </p:cNvSpPr>
          <p:nvPr>
            <p:ph type="title"/>
          </p:nvPr>
        </p:nvSpPr>
        <p:spPr/>
        <p:txBody>
          <a:bodyPr/>
          <a:lstStyle/>
          <a:p>
            <a:pPr algn="ctr"/>
            <a:r>
              <a:rPr lang="en-US" dirty="0"/>
              <a:t>Background  - Titanic Data</a:t>
            </a:r>
          </a:p>
        </p:txBody>
      </p:sp>
      <p:sp>
        <p:nvSpPr>
          <p:cNvPr id="3" name="Content Placeholder 2">
            <a:extLst>
              <a:ext uri="{FF2B5EF4-FFF2-40B4-BE49-F238E27FC236}">
                <a16:creationId xmlns:a16="http://schemas.microsoft.com/office/drawing/2014/main" id="{309582CA-BEC1-9E4C-9229-8DA8B529F026}"/>
              </a:ext>
            </a:extLst>
          </p:cNvPr>
          <p:cNvSpPr>
            <a:spLocks noGrp="1"/>
          </p:cNvSpPr>
          <p:nvPr>
            <p:ph idx="1"/>
          </p:nvPr>
        </p:nvSpPr>
        <p:spPr/>
        <p:txBody>
          <a:bodyPr>
            <a:normAutofit/>
          </a:bodyPr>
          <a:lstStyle/>
          <a:p>
            <a:r>
              <a:rPr lang="en-US" dirty="0"/>
              <a:t>In the year 1912 the HMS Titanic began its maiden voyage departing from Britain.</a:t>
            </a:r>
          </a:p>
          <a:p>
            <a:pPr lvl="1"/>
            <a:r>
              <a:rPr lang="en-US" dirty="0"/>
              <a:t>It was deemed unsinkable and as a result was not properly equipped with insufficient amount of lifeboats if the entire bot were to sink.</a:t>
            </a:r>
          </a:p>
          <a:p>
            <a:r>
              <a:rPr lang="en-US" dirty="0"/>
              <a:t>The ship’s passengers were divided into three classes beginning with class 1 being the most luxurious and expensive and class 3 the cheapest and mangiest.</a:t>
            </a:r>
          </a:p>
          <a:p>
            <a:r>
              <a:rPr lang="en-US" dirty="0"/>
              <a:t>Along the way to its destination in America the ship picked up passengers from 3 different cities (in order) – Southampton, Queenstown and </a:t>
            </a:r>
          </a:p>
          <a:p>
            <a:r>
              <a:rPr lang="en-US" dirty="0"/>
              <a:t>On the tail end of its voyage, on April.. the Titanic crashed into an iceberg sinking the entire ship leaving few survivors.</a:t>
            </a:r>
          </a:p>
        </p:txBody>
      </p:sp>
      <p:sp>
        <p:nvSpPr>
          <p:cNvPr id="4" name="TextBox 3">
            <a:extLst>
              <a:ext uri="{FF2B5EF4-FFF2-40B4-BE49-F238E27FC236}">
                <a16:creationId xmlns:a16="http://schemas.microsoft.com/office/drawing/2014/main" id="{EC934132-C4D2-DA45-9586-F743CE0764A2}"/>
              </a:ext>
            </a:extLst>
          </p:cNvPr>
          <p:cNvSpPr txBox="1"/>
          <p:nvPr/>
        </p:nvSpPr>
        <p:spPr>
          <a:xfrm>
            <a:off x="7684851" y="134241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2870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EC332-6E48-034A-9BC0-93458F60B38B}"/>
              </a:ext>
            </a:extLst>
          </p:cNvPr>
          <p:cNvSpPr>
            <a:spLocks noGrp="1"/>
          </p:cNvSpPr>
          <p:nvPr>
            <p:ph type="title"/>
          </p:nvPr>
        </p:nvSpPr>
        <p:spPr>
          <a:xfrm>
            <a:off x="677334" y="609600"/>
            <a:ext cx="8596668" cy="790575"/>
          </a:xfrm>
        </p:spPr>
        <p:txBody>
          <a:bodyPr/>
          <a:lstStyle/>
          <a:p>
            <a:pPr algn="ctr"/>
            <a:r>
              <a:rPr lang="en-US" dirty="0"/>
              <a:t>Dataset Features</a:t>
            </a:r>
          </a:p>
        </p:txBody>
      </p:sp>
      <p:sp>
        <p:nvSpPr>
          <p:cNvPr id="3" name="Content Placeholder 2">
            <a:extLst>
              <a:ext uri="{FF2B5EF4-FFF2-40B4-BE49-F238E27FC236}">
                <a16:creationId xmlns:a16="http://schemas.microsoft.com/office/drawing/2014/main" id="{8F8DF369-FAE3-044E-B987-BB72A5B1B767}"/>
              </a:ext>
            </a:extLst>
          </p:cNvPr>
          <p:cNvSpPr>
            <a:spLocks noGrp="1"/>
          </p:cNvSpPr>
          <p:nvPr>
            <p:ph idx="1"/>
          </p:nvPr>
        </p:nvSpPr>
        <p:spPr>
          <a:xfrm>
            <a:off x="677334" y="1212389"/>
            <a:ext cx="4485216" cy="3740612"/>
          </a:xfrm>
        </p:spPr>
        <p:txBody>
          <a:bodyPr>
            <a:normAutofit lnSpcReduction="10000"/>
          </a:bodyPr>
          <a:lstStyle/>
          <a:p>
            <a:pPr>
              <a:buClr>
                <a:schemeClr val="accent2"/>
              </a:buClr>
              <a:buFont typeface="Wingdings" panose="05000000000000000000" pitchFamily="2" charset="2"/>
              <a:buChar char="Ø"/>
            </a:pPr>
            <a:r>
              <a:rPr lang="en-US" dirty="0"/>
              <a:t>Featured are numerous prediction models utilizing some of the Titanic’s features such as the passengers’</a:t>
            </a:r>
          </a:p>
          <a:p>
            <a:pPr>
              <a:buClr>
                <a:schemeClr val="accent2"/>
              </a:buClr>
              <a:buFont typeface="Wingdings" panose="05000000000000000000" pitchFamily="2" charset="2"/>
              <a:buChar char="Ø"/>
            </a:pPr>
            <a:r>
              <a:rPr lang="en-US" dirty="0"/>
              <a:t>Age</a:t>
            </a:r>
          </a:p>
          <a:p>
            <a:pPr>
              <a:buClr>
                <a:schemeClr val="accent2"/>
              </a:buClr>
              <a:buFont typeface="Wingdings" panose="05000000000000000000" pitchFamily="2" charset="2"/>
              <a:buChar char="Ø"/>
            </a:pPr>
            <a:r>
              <a:rPr lang="en-US" dirty="0"/>
              <a:t>Ticket Fare</a:t>
            </a:r>
          </a:p>
          <a:p>
            <a:pPr>
              <a:buClr>
                <a:schemeClr val="accent2"/>
              </a:buClr>
              <a:buFont typeface="Wingdings" panose="05000000000000000000" pitchFamily="2" charset="2"/>
              <a:buChar char="Ø"/>
            </a:pPr>
            <a:r>
              <a:rPr lang="en-US" dirty="0"/>
              <a:t>Class Number</a:t>
            </a:r>
          </a:p>
          <a:p>
            <a:pPr>
              <a:buClr>
                <a:schemeClr val="accent2"/>
              </a:buClr>
              <a:buFont typeface="Wingdings" panose="05000000000000000000" pitchFamily="2" charset="2"/>
              <a:buChar char="Ø"/>
            </a:pPr>
            <a:r>
              <a:rPr lang="en-US" dirty="0"/>
              <a:t>Man, Woman or Child</a:t>
            </a:r>
          </a:p>
          <a:p>
            <a:pPr>
              <a:buClr>
                <a:schemeClr val="accent2"/>
              </a:buClr>
              <a:buFont typeface="Wingdings" panose="05000000000000000000" pitchFamily="2" charset="2"/>
              <a:buChar char="Ø"/>
            </a:pPr>
            <a:r>
              <a:rPr lang="en-US" dirty="0"/>
              <a:t>City Departed</a:t>
            </a:r>
          </a:p>
          <a:p>
            <a:pPr>
              <a:buClr>
                <a:schemeClr val="accent2"/>
              </a:buClr>
              <a:buFont typeface="Wingdings" panose="05000000000000000000" pitchFamily="2" charset="2"/>
              <a:buChar char="Ø"/>
            </a:pPr>
            <a:r>
              <a:rPr lang="en-US" dirty="0"/>
              <a:t>Alone</a:t>
            </a:r>
          </a:p>
          <a:p>
            <a:pPr>
              <a:buClr>
                <a:schemeClr val="accent2"/>
              </a:buClr>
              <a:buFont typeface="Wingdings" panose="05000000000000000000" pitchFamily="2" charset="2"/>
              <a:buChar char="Ø"/>
            </a:pPr>
            <a:r>
              <a:rPr lang="en-US" dirty="0"/>
              <a:t>Survived</a:t>
            </a:r>
          </a:p>
          <a:p>
            <a:pPr>
              <a:buClr>
                <a:schemeClr val="accent2"/>
              </a:buClr>
              <a:buFont typeface="Wingdings" panose="05000000000000000000" pitchFamily="2" charset="2"/>
              <a:buChar char="Ø"/>
            </a:pPr>
            <a:endParaRPr lang="en-US" dirty="0"/>
          </a:p>
          <a:p>
            <a:pPr lvl="2">
              <a:buClr>
                <a:schemeClr val="accent2"/>
              </a:buClr>
              <a:buFont typeface="Wingdings" panose="05000000000000000000" pitchFamily="2" charset="2"/>
              <a:buChar char="Ø"/>
            </a:pPr>
            <a:endParaRPr lang="en-US" dirty="0"/>
          </a:p>
        </p:txBody>
      </p:sp>
      <p:sp>
        <p:nvSpPr>
          <p:cNvPr id="4" name="TextBox 3">
            <a:extLst>
              <a:ext uri="{FF2B5EF4-FFF2-40B4-BE49-F238E27FC236}">
                <a16:creationId xmlns:a16="http://schemas.microsoft.com/office/drawing/2014/main" id="{D443CD50-6CB0-43FF-807C-A55D7FCD372C}"/>
              </a:ext>
            </a:extLst>
          </p:cNvPr>
          <p:cNvSpPr txBox="1"/>
          <p:nvPr/>
        </p:nvSpPr>
        <p:spPr>
          <a:xfrm>
            <a:off x="5419725" y="1400175"/>
            <a:ext cx="3695700" cy="4801314"/>
          </a:xfrm>
          <a:prstGeom prst="rect">
            <a:avLst/>
          </a:prstGeom>
          <a:noFill/>
        </p:spPr>
        <p:txBody>
          <a:bodyPr wrap="square" rtlCol="0">
            <a:spAutoFit/>
          </a:bodyPr>
          <a:lstStyle/>
          <a:p>
            <a:pPr marL="285750" indent="-285750">
              <a:buClr>
                <a:schemeClr val="accent2"/>
              </a:buClr>
              <a:buFont typeface="Wingdings" panose="05000000000000000000" pitchFamily="2" charset="2"/>
              <a:buChar char="Ø"/>
            </a:pPr>
            <a:r>
              <a:rPr lang="en-US" dirty="0"/>
              <a:t>Many columns had missing data</a:t>
            </a:r>
          </a:p>
          <a:p>
            <a:pPr marL="285750" indent="-285750">
              <a:buClr>
                <a:schemeClr val="accent2"/>
              </a:buClr>
              <a:buFont typeface="Wingdings" panose="05000000000000000000" pitchFamily="2" charset="2"/>
              <a:buChar char="Ø"/>
            </a:pPr>
            <a:r>
              <a:rPr lang="en-US" dirty="0"/>
              <a:t>Categorical features filled </a:t>
            </a:r>
            <a:r>
              <a:rPr lang="en-US" dirty="0" err="1"/>
              <a:t>NaN</a:t>
            </a:r>
            <a:r>
              <a:rPr lang="en-US" dirty="0"/>
              <a:t> with number 0</a:t>
            </a:r>
          </a:p>
          <a:p>
            <a:pPr marL="285750" indent="-285750">
              <a:buClr>
                <a:schemeClr val="accent2"/>
              </a:buClr>
              <a:buFont typeface="Wingdings" panose="05000000000000000000" pitchFamily="2" charset="2"/>
              <a:buChar char="Ø"/>
            </a:pPr>
            <a:endParaRPr lang="en-US" dirty="0"/>
          </a:p>
          <a:p>
            <a:pPr marL="285750" indent="-285750">
              <a:buClr>
                <a:schemeClr val="accent2"/>
              </a:buClr>
              <a:buFont typeface="Wingdings" panose="05000000000000000000" pitchFamily="2" charset="2"/>
              <a:buChar char="Ø"/>
            </a:pPr>
            <a:r>
              <a:rPr lang="en-US" dirty="0"/>
              <a:t>For column containing  ages </a:t>
            </a:r>
            <a:r>
              <a:rPr lang="en-US" dirty="0" err="1"/>
              <a:t>NaN</a:t>
            </a:r>
            <a:r>
              <a:rPr lang="en-US" dirty="0"/>
              <a:t> for Numeric features were filled with the column mean</a:t>
            </a:r>
          </a:p>
          <a:p>
            <a:pPr marL="285750" indent="-285750">
              <a:buClr>
                <a:schemeClr val="accent2"/>
              </a:buClr>
              <a:buFont typeface="Wingdings" panose="05000000000000000000" pitchFamily="2" charset="2"/>
              <a:buChar char="Ø"/>
            </a:pPr>
            <a:endParaRPr lang="en-US" dirty="0"/>
          </a:p>
          <a:p>
            <a:pPr marL="285750" indent="-285750">
              <a:buClr>
                <a:schemeClr val="accent2"/>
              </a:buClr>
              <a:buFont typeface="Wingdings" panose="05000000000000000000" pitchFamily="2" charset="2"/>
              <a:buChar char="Ø"/>
            </a:pPr>
            <a:r>
              <a:rPr lang="en-US" dirty="0"/>
              <a:t>Binary features were manually encoded 0 and 1 from Y/N and T/F. Additionally binary and trinary features were used in expressing gender and adult or child.</a:t>
            </a:r>
          </a:p>
          <a:p>
            <a:pPr>
              <a:buClr>
                <a:schemeClr val="accent2"/>
              </a:buClr>
            </a:pPr>
            <a:endParaRPr lang="en-US" dirty="0"/>
          </a:p>
          <a:p>
            <a:pPr marL="285750" indent="-285750">
              <a:buClr>
                <a:schemeClr val="accent2"/>
              </a:buClr>
              <a:buFont typeface="Wingdings" panose="05000000000000000000" pitchFamily="2" charset="2"/>
              <a:buChar char="Ø"/>
            </a:pPr>
            <a:endParaRPr lang="en-US" dirty="0"/>
          </a:p>
          <a:p>
            <a:pPr marL="285750" indent="-285750">
              <a:buClr>
                <a:schemeClr val="accent2"/>
              </a:buClr>
              <a:buFont typeface="Wingdings" panose="05000000000000000000" pitchFamily="2" charset="2"/>
              <a:buChar char="Ø"/>
            </a:pPr>
            <a:endParaRPr lang="en-US" dirty="0"/>
          </a:p>
        </p:txBody>
      </p:sp>
    </p:spTree>
    <p:extLst>
      <p:ext uri="{BB962C8B-B14F-4D97-AF65-F5344CB8AC3E}">
        <p14:creationId xmlns:p14="http://schemas.microsoft.com/office/powerpoint/2010/main" val="3112670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BA637-924A-8543-B317-4C24A15AF61E}"/>
              </a:ext>
            </a:extLst>
          </p:cNvPr>
          <p:cNvSpPr>
            <a:spLocks noGrp="1"/>
          </p:cNvSpPr>
          <p:nvPr>
            <p:ph type="title"/>
          </p:nvPr>
        </p:nvSpPr>
        <p:spPr/>
        <p:txBody>
          <a:bodyPr/>
          <a:lstStyle/>
          <a:p>
            <a:pPr algn="ctr"/>
            <a:r>
              <a:rPr lang="en-US" dirty="0"/>
              <a:t>Prediction Models Evaluated</a:t>
            </a:r>
          </a:p>
        </p:txBody>
      </p:sp>
      <p:sp>
        <p:nvSpPr>
          <p:cNvPr id="3" name="Content Placeholder 2">
            <a:extLst>
              <a:ext uri="{FF2B5EF4-FFF2-40B4-BE49-F238E27FC236}">
                <a16:creationId xmlns:a16="http://schemas.microsoft.com/office/drawing/2014/main" id="{C145CED7-C327-4B45-ABFD-F7B9599B2733}"/>
              </a:ext>
            </a:extLst>
          </p:cNvPr>
          <p:cNvSpPr>
            <a:spLocks noGrp="1"/>
          </p:cNvSpPr>
          <p:nvPr>
            <p:ph idx="1"/>
          </p:nvPr>
        </p:nvSpPr>
        <p:spPr/>
        <p:txBody>
          <a:bodyPr/>
          <a:lstStyle/>
          <a:p>
            <a:r>
              <a:rPr lang="en-US" dirty="0"/>
              <a:t>Logistic Regression</a:t>
            </a:r>
          </a:p>
          <a:p>
            <a:r>
              <a:rPr lang="en-US" dirty="0"/>
              <a:t>KNN Classifier</a:t>
            </a:r>
          </a:p>
          <a:p>
            <a:r>
              <a:rPr lang="en-US" dirty="0"/>
              <a:t>Decision Tree</a:t>
            </a:r>
          </a:p>
          <a:p>
            <a:r>
              <a:rPr lang="en-US" dirty="0"/>
              <a:t>Random Forest</a:t>
            </a:r>
          </a:p>
          <a:p>
            <a:r>
              <a:rPr lang="en-US" dirty="0"/>
              <a:t>SVM Classifier</a:t>
            </a:r>
          </a:p>
          <a:p>
            <a:endParaRPr lang="en-US" dirty="0"/>
          </a:p>
          <a:p>
            <a:r>
              <a:rPr lang="en-US" dirty="0"/>
              <a:t>PCA was also applied  and like models were compared as a validation technique for comparison</a:t>
            </a:r>
          </a:p>
          <a:p>
            <a:endParaRPr lang="en-US" dirty="0"/>
          </a:p>
        </p:txBody>
      </p:sp>
    </p:spTree>
    <p:extLst>
      <p:ext uri="{BB962C8B-B14F-4D97-AF65-F5344CB8AC3E}">
        <p14:creationId xmlns:p14="http://schemas.microsoft.com/office/powerpoint/2010/main" val="804101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AFEE7-31B0-CA4D-B782-37EBFE83BCB2}"/>
              </a:ext>
            </a:extLst>
          </p:cNvPr>
          <p:cNvSpPr>
            <a:spLocks noGrp="1"/>
          </p:cNvSpPr>
          <p:nvPr>
            <p:ph type="title"/>
          </p:nvPr>
        </p:nvSpPr>
        <p:spPr/>
        <p:txBody>
          <a:bodyPr/>
          <a:lstStyle/>
          <a:p>
            <a:pPr algn="ctr"/>
            <a:r>
              <a:rPr lang="en-US" dirty="0"/>
              <a:t>Model Evaluation Metrics</a:t>
            </a:r>
          </a:p>
        </p:txBody>
      </p:sp>
      <p:sp>
        <p:nvSpPr>
          <p:cNvPr id="3" name="Content Placeholder 2">
            <a:extLst>
              <a:ext uri="{FF2B5EF4-FFF2-40B4-BE49-F238E27FC236}">
                <a16:creationId xmlns:a16="http://schemas.microsoft.com/office/drawing/2014/main" id="{CA4A3921-7EA4-C74C-89C0-BA258307090E}"/>
              </a:ext>
            </a:extLst>
          </p:cNvPr>
          <p:cNvSpPr>
            <a:spLocks noGrp="1"/>
          </p:cNvSpPr>
          <p:nvPr>
            <p:ph idx="1"/>
          </p:nvPr>
        </p:nvSpPr>
        <p:spPr/>
        <p:txBody>
          <a:bodyPr>
            <a:normAutofit/>
          </a:bodyPr>
          <a:lstStyle/>
          <a:p>
            <a:r>
              <a:rPr lang="en-US" dirty="0"/>
              <a:t>Train / Test Split</a:t>
            </a:r>
          </a:p>
          <a:p>
            <a:pPr lvl="1"/>
            <a:r>
              <a:rPr lang="en-US" dirty="0"/>
              <a:t>80 % Train / 20 % Test Split </a:t>
            </a:r>
          </a:p>
          <a:p>
            <a:r>
              <a:rPr lang="en-US" dirty="0"/>
              <a:t>Cross Validation</a:t>
            </a:r>
          </a:p>
          <a:p>
            <a:pPr lvl="1"/>
            <a:r>
              <a:rPr lang="en-US" dirty="0"/>
              <a:t>K-folds = 10</a:t>
            </a:r>
          </a:p>
          <a:p>
            <a:r>
              <a:rPr lang="en-US" dirty="0"/>
              <a:t>Classification Accuracy</a:t>
            </a:r>
          </a:p>
          <a:p>
            <a:r>
              <a:rPr lang="en-US" dirty="0"/>
              <a:t>Confusion Matrix</a:t>
            </a:r>
          </a:p>
          <a:p>
            <a:pPr lvl="1"/>
            <a:r>
              <a:rPr lang="en-US" dirty="0"/>
              <a:t>False Positive Rate</a:t>
            </a:r>
          </a:p>
          <a:p>
            <a:pPr lvl="1"/>
            <a:r>
              <a:rPr lang="en-US" dirty="0"/>
              <a:t>Precision</a:t>
            </a:r>
          </a:p>
        </p:txBody>
      </p:sp>
    </p:spTree>
    <p:extLst>
      <p:ext uri="{BB962C8B-B14F-4D97-AF65-F5344CB8AC3E}">
        <p14:creationId xmlns:p14="http://schemas.microsoft.com/office/powerpoint/2010/main" val="1030604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E771-0083-41E7-B52F-9B0578663818}"/>
              </a:ext>
            </a:extLst>
          </p:cNvPr>
          <p:cNvSpPr>
            <a:spLocks noGrp="1"/>
          </p:cNvSpPr>
          <p:nvPr>
            <p:ph type="title"/>
          </p:nvPr>
        </p:nvSpPr>
        <p:spPr>
          <a:xfrm>
            <a:off x="2543175" y="365126"/>
            <a:ext cx="6896100" cy="1130300"/>
          </a:xfrm>
        </p:spPr>
        <p:txBody>
          <a:bodyPr/>
          <a:lstStyle/>
          <a:p>
            <a:r>
              <a:rPr lang="en-US" dirty="0"/>
              <a:t>Sample of Titanic </a:t>
            </a:r>
            <a:r>
              <a:rPr lang="en-US" dirty="0" err="1"/>
              <a:t>Dataframe</a:t>
            </a:r>
            <a:endParaRPr lang="en-US" dirty="0"/>
          </a:p>
        </p:txBody>
      </p:sp>
      <p:graphicFrame>
        <p:nvGraphicFramePr>
          <p:cNvPr id="4" name="Content Placeholder 3">
            <a:extLst>
              <a:ext uri="{FF2B5EF4-FFF2-40B4-BE49-F238E27FC236}">
                <a16:creationId xmlns:a16="http://schemas.microsoft.com/office/drawing/2014/main" id="{8815434F-A6DE-45C5-AB98-9158E345929E}"/>
              </a:ext>
            </a:extLst>
          </p:cNvPr>
          <p:cNvGraphicFramePr>
            <a:graphicFrameLocks noGrp="1"/>
          </p:cNvGraphicFramePr>
          <p:nvPr>
            <p:ph idx="1"/>
          </p:nvPr>
        </p:nvGraphicFramePr>
        <p:xfrm>
          <a:off x="838202" y="1852454"/>
          <a:ext cx="10515596" cy="4572000"/>
        </p:xfrm>
        <a:graphic>
          <a:graphicData uri="http://schemas.openxmlformats.org/drawingml/2006/table">
            <a:tbl>
              <a:tblPr/>
              <a:tblGrid>
                <a:gridCol w="808892">
                  <a:extLst>
                    <a:ext uri="{9D8B030D-6E8A-4147-A177-3AD203B41FA5}">
                      <a16:colId xmlns:a16="http://schemas.microsoft.com/office/drawing/2014/main" val="3321608989"/>
                    </a:ext>
                  </a:extLst>
                </a:gridCol>
                <a:gridCol w="808892">
                  <a:extLst>
                    <a:ext uri="{9D8B030D-6E8A-4147-A177-3AD203B41FA5}">
                      <a16:colId xmlns:a16="http://schemas.microsoft.com/office/drawing/2014/main" val="2307656105"/>
                    </a:ext>
                  </a:extLst>
                </a:gridCol>
                <a:gridCol w="808892">
                  <a:extLst>
                    <a:ext uri="{9D8B030D-6E8A-4147-A177-3AD203B41FA5}">
                      <a16:colId xmlns:a16="http://schemas.microsoft.com/office/drawing/2014/main" val="3105596887"/>
                    </a:ext>
                  </a:extLst>
                </a:gridCol>
                <a:gridCol w="808892">
                  <a:extLst>
                    <a:ext uri="{9D8B030D-6E8A-4147-A177-3AD203B41FA5}">
                      <a16:colId xmlns:a16="http://schemas.microsoft.com/office/drawing/2014/main" val="1446671486"/>
                    </a:ext>
                  </a:extLst>
                </a:gridCol>
                <a:gridCol w="808892">
                  <a:extLst>
                    <a:ext uri="{9D8B030D-6E8A-4147-A177-3AD203B41FA5}">
                      <a16:colId xmlns:a16="http://schemas.microsoft.com/office/drawing/2014/main" val="3020118961"/>
                    </a:ext>
                  </a:extLst>
                </a:gridCol>
                <a:gridCol w="808892">
                  <a:extLst>
                    <a:ext uri="{9D8B030D-6E8A-4147-A177-3AD203B41FA5}">
                      <a16:colId xmlns:a16="http://schemas.microsoft.com/office/drawing/2014/main" val="4287182585"/>
                    </a:ext>
                  </a:extLst>
                </a:gridCol>
                <a:gridCol w="808892">
                  <a:extLst>
                    <a:ext uri="{9D8B030D-6E8A-4147-A177-3AD203B41FA5}">
                      <a16:colId xmlns:a16="http://schemas.microsoft.com/office/drawing/2014/main" val="3488730078"/>
                    </a:ext>
                  </a:extLst>
                </a:gridCol>
                <a:gridCol w="808892">
                  <a:extLst>
                    <a:ext uri="{9D8B030D-6E8A-4147-A177-3AD203B41FA5}">
                      <a16:colId xmlns:a16="http://schemas.microsoft.com/office/drawing/2014/main" val="1758950200"/>
                    </a:ext>
                  </a:extLst>
                </a:gridCol>
                <a:gridCol w="808892">
                  <a:extLst>
                    <a:ext uri="{9D8B030D-6E8A-4147-A177-3AD203B41FA5}">
                      <a16:colId xmlns:a16="http://schemas.microsoft.com/office/drawing/2014/main" val="700901746"/>
                    </a:ext>
                  </a:extLst>
                </a:gridCol>
                <a:gridCol w="808892">
                  <a:extLst>
                    <a:ext uri="{9D8B030D-6E8A-4147-A177-3AD203B41FA5}">
                      <a16:colId xmlns:a16="http://schemas.microsoft.com/office/drawing/2014/main" val="617659262"/>
                    </a:ext>
                  </a:extLst>
                </a:gridCol>
                <a:gridCol w="808892">
                  <a:extLst>
                    <a:ext uri="{9D8B030D-6E8A-4147-A177-3AD203B41FA5}">
                      <a16:colId xmlns:a16="http://schemas.microsoft.com/office/drawing/2014/main" val="1746445664"/>
                    </a:ext>
                  </a:extLst>
                </a:gridCol>
                <a:gridCol w="808892">
                  <a:extLst>
                    <a:ext uri="{9D8B030D-6E8A-4147-A177-3AD203B41FA5}">
                      <a16:colId xmlns:a16="http://schemas.microsoft.com/office/drawing/2014/main" val="1255494202"/>
                    </a:ext>
                  </a:extLst>
                </a:gridCol>
                <a:gridCol w="808892">
                  <a:extLst>
                    <a:ext uri="{9D8B030D-6E8A-4147-A177-3AD203B41FA5}">
                      <a16:colId xmlns:a16="http://schemas.microsoft.com/office/drawing/2014/main" val="1601784485"/>
                    </a:ext>
                  </a:extLst>
                </a:gridCol>
              </a:tblGrid>
              <a:tr h="0">
                <a:tc>
                  <a:txBody>
                    <a:bodyPr/>
                    <a:lstStyle/>
                    <a:p>
                      <a:pPr algn="r" fontAlgn="ctr"/>
                      <a:endParaRPr lang="en-US" b="1">
                        <a:effectLst/>
                      </a:endParaRPr>
                    </a:p>
                  </a:txBody>
                  <a:tcPr anchor="ctr">
                    <a:lnL>
                      <a:noFill/>
                    </a:lnL>
                    <a:lnR>
                      <a:noFill/>
                    </a:lnR>
                    <a:lnT>
                      <a:noFill/>
                    </a:lnT>
                    <a:lnB>
                      <a:noFill/>
                    </a:lnB>
                    <a:solidFill>
                      <a:srgbClr val="FFFFFF"/>
                    </a:solidFill>
                  </a:tcPr>
                </a:tc>
                <a:tc>
                  <a:txBody>
                    <a:bodyPr/>
                    <a:lstStyle/>
                    <a:p>
                      <a:pPr algn="r" fontAlgn="ctr"/>
                      <a:r>
                        <a:rPr lang="en-US" b="1">
                          <a:effectLst/>
                        </a:rPr>
                        <a:t>survived</a:t>
                      </a:r>
                    </a:p>
                  </a:txBody>
                  <a:tcPr anchor="ctr">
                    <a:lnL>
                      <a:noFill/>
                    </a:lnL>
                    <a:lnR>
                      <a:noFill/>
                    </a:lnR>
                    <a:lnT>
                      <a:noFill/>
                    </a:lnT>
                    <a:lnB>
                      <a:noFill/>
                    </a:lnB>
                    <a:solidFill>
                      <a:srgbClr val="FFFFFF"/>
                    </a:solidFill>
                  </a:tcPr>
                </a:tc>
                <a:tc>
                  <a:txBody>
                    <a:bodyPr/>
                    <a:lstStyle/>
                    <a:p>
                      <a:pPr algn="r" fontAlgn="ctr"/>
                      <a:r>
                        <a:rPr lang="en-US" b="1">
                          <a:effectLst/>
                        </a:rPr>
                        <a:t>pclass</a:t>
                      </a:r>
                    </a:p>
                  </a:txBody>
                  <a:tcPr anchor="ctr">
                    <a:lnL>
                      <a:noFill/>
                    </a:lnL>
                    <a:lnR>
                      <a:noFill/>
                    </a:lnR>
                    <a:lnT>
                      <a:noFill/>
                    </a:lnT>
                    <a:lnB>
                      <a:noFill/>
                    </a:lnB>
                    <a:solidFill>
                      <a:srgbClr val="FFFFFF"/>
                    </a:solidFill>
                  </a:tcPr>
                </a:tc>
                <a:tc>
                  <a:txBody>
                    <a:bodyPr/>
                    <a:lstStyle/>
                    <a:p>
                      <a:pPr algn="r" fontAlgn="ctr"/>
                      <a:r>
                        <a:rPr lang="en-US" b="1">
                          <a:effectLst/>
                        </a:rPr>
                        <a:t>sex</a:t>
                      </a:r>
                    </a:p>
                  </a:txBody>
                  <a:tcPr anchor="ctr">
                    <a:lnL>
                      <a:noFill/>
                    </a:lnL>
                    <a:lnR>
                      <a:noFill/>
                    </a:lnR>
                    <a:lnT>
                      <a:noFill/>
                    </a:lnT>
                    <a:lnB>
                      <a:noFill/>
                    </a:lnB>
                    <a:solidFill>
                      <a:srgbClr val="FFFFFF"/>
                    </a:solidFill>
                  </a:tcPr>
                </a:tc>
                <a:tc>
                  <a:txBody>
                    <a:bodyPr/>
                    <a:lstStyle/>
                    <a:p>
                      <a:pPr algn="r" fontAlgn="ctr"/>
                      <a:r>
                        <a:rPr lang="en-US" b="1">
                          <a:effectLst/>
                        </a:rPr>
                        <a:t>age</a:t>
                      </a:r>
                    </a:p>
                  </a:txBody>
                  <a:tcPr anchor="ctr">
                    <a:lnL>
                      <a:noFill/>
                    </a:lnL>
                    <a:lnR>
                      <a:noFill/>
                    </a:lnR>
                    <a:lnT>
                      <a:noFill/>
                    </a:lnT>
                    <a:lnB>
                      <a:noFill/>
                    </a:lnB>
                    <a:solidFill>
                      <a:srgbClr val="FFFFFF"/>
                    </a:solidFill>
                  </a:tcPr>
                </a:tc>
                <a:tc>
                  <a:txBody>
                    <a:bodyPr/>
                    <a:lstStyle/>
                    <a:p>
                      <a:pPr algn="r" fontAlgn="ctr"/>
                      <a:r>
                        <a:rPr lang="en-US" b="1">
                          <a:effectLst/>
                        </a:rPr>
                        <a:t>sibsp</a:t>
                      </a:r>
                    </a:p>
                  </a:txBody>
                  <a:tcPr anchor="ctr">
                    <a:lnL>
                      <a:noFill/>
                    </a:lnL>
                    <a:lnR>
                      <a:noFill/>
                    </a:lnR>
                    <a:lnT>
                      <a:noFill/>
                    </a:lnT>
                    <a:lnB>
                      <a:noFill/>
                    </a:lnB>
                    <a:solidFill>
                      <a:srgbClr val="FFFFFF"/>
                    </a:solidFill>
                  </a:tcPr>
                </a:tc>
                <a:tc>
                  <a:txBody>
                    <a:bodyPr/>
                    <a:lstStyle/>
                    <a:p>
                      <a:pPr algn="r" fontAlgn="ctr"/>
                      <a:r>
                        <a:rPr lang="en-US" b="1">
                          <a:effectLst/>
                        </a:rPr>
                        <a:t>parch</a:t>
                      </a:r>
                    </a:p>
                  </a:txBody>
                  <a:tcPr anchor="ctr">
                    <a:lnL>
                      <a:noFill/>
                    </a:lnL>
                    <a:lnR>
                      <a:noFill/>
                    </a:lnR>
                    <a:lnT>
                      <a:noFill/>
                    </a:lnT>
                    <a:lnB>
                      <a:noFill/>
                    </a:lnB>
                    <a:solidFill>
                      <a:srgbClr val="FFFFFF"/>
                    </a:solidFill>
                  </a:tcPr>
                </a:tc>
                <a:tc>
                  <a:txBody>
                    <a:bodyPr/>
                    <a:lstStyle/>
                    <a:p>
                      <a:pPr algn="r" fontAlgn="ctr"/>
                      <a:r>
                        <a:rPr lang="en-US" b="1">
                          <a:effectLst/>
                        </a:rPr>
                        <a:t>fare</a:t>
                      </a:r>
                    </a:p>
                  </a:txBody>
                  <a:tcPr anchor="ctr">
                    <a:lnL>
                      <a:noFill/>
                    </a:lnL>
                    <a:lnR>
                      <a:noFill/>
                    </a:lnR>
                    <a:lnT>
                      <a:noFill/>
                    </a:lnT>
                    <a:lnB>
                      <a:noFill/>
                    </a:lnB>
                    <a:solidFill>
                      <a:srgbClr val="FFFFFF"/>
                    </a:solidFill>
                  </a:tcPr>
                </a:tc>
                <a:tc>
                  <a:txBody>
                    <a:bodyPr/>
                    <a:lstStyle/>
                    <a:p>
                      <a:pPr algn="r" fontAlgn="ctr"/>
                      <a:r>
                        <a:rPr lang="en-US" b="1">
                          <a:effectLst/>
                        </a:rPr>
                        <a:t>embarked</a:t>
                      </a:r>
                    </a:p>
                  </a:txBody>
                  <a:tcPr anchor="ctr">
                    <a:lnL>
                      <a:noFill/>
                    </a:lnL>
                    <a:lnR>
                      <a:noFill/>
                    </a:lnR>
                    <a:lnT>
                      <a:noFill/>
                    </a:lnT>
                    <a:lnB>
                      <a:noFill/>
                    </a:lnB>
                    <a:solidFill>
                      <a:srgbClr val="FFFFFF"/>
                    </a:solidFill>
                  </a:tcPr>
                </a:tc>
                <a:tc>
                  <a:txBody>
                    <a:bodyPr/>
                    <a:lstStyle/>
                    <a:p>
                      <a:pPr algn="r" fontAlgn="ctr"/>
                      <a:r>
                        <a:rPr lang="en-US" b="1">
                          <a:effectLst/>
                        </a:rPr>
                        <a:t>class</a:t>
                      </a:r>
                    </a:p>
                  </a:txBody>
                  <a:tcPr anchor="ctr">
                    <a:lnL>
                      <a:noFill/>
                    </a:lnL>
                    <a:lnR>
                      <a:noFill/>
                    </a:lnR>
                    <a:lnT>
                      <a:noFill/>
                    </a:lnT>
                    <a:lnB>
                      <a:noFill/>
                    </a:lnB>
                    <a:solidFill>
                      <a:srgbClr val="FFFFFF"/>
                    </a:solidFill>
                  </a:tcPr>
                </a:tc>
                <a:tc>
                  <a:txBody>
                    <a:bodyPr/>
                    <a:lstStyle/>
                    <a:p>
                      <a:pPr algn="r" fontAlgn="ctr"/>
                      <a:r>
                        <a:rPr lang="en-US" b="1">
                          <a:effectLst/>
                        </a:rPr>
                        <a:t>who</a:t>
                      </a:r>
                    </a:p>
                  </a:txBody>
                  <a:tcPr anchor="ctr">
                    <a:lnL>
                      <a:noFill/>
                    </a:lnL>
                    <a:lnR>
                      <a:noFill/>
                    </a:lnR>
                    <a:lnT>
                      <a:noFill/>
                    </a:lnT>
                    <a:lnB>
                      <a:noFill/>
                    </a:lnB>
                    <a:solidFill>
                      <a:srgbClr val="FFFFFF"/>
                    </a:solidFill>
                  </a:tcPr>
                </a:tc>
                <a:tc>
                  <a:txBody>
                    <a:bodyPr/>
                    <a:lstStyle/>
                    <a:p>
                      <a:pPr algn="r" fontAlgn="ctr"/>
                      <a:r>
                        <a:rPr lang="en-US" b="1">
                          <a:effectLst/>
                        </a:rPr>
                        <a:t>adult_male</a:t>
                      </a:r>
                    </a:p>
                  </a:txBody>
                  <a:tcPr anchor="ctr">
                    <a:lnL>
                      <a:noFill/>
                    </a:lnL>
                    <a:lnR>
                      <a:noFill/>
                    </a:lnR>
                    <a:lnT>
                      <a:noFill/>
                    </a:lnT>
                    <a:lnB>
                      <a:noFill/>
                    </a:lnB>
                    <a:solidFill>
                      <a:srgbClr val="FFFFFF"/>
                    </a:solidFill>
                  </a:tcPr>
                </a:tc>
                <a:tc>
                  <a:txBody>
                    <a:bodyPr/>
                    <a:lstStyle/>
                    <a:p>
                      <a:pPr algn="r" fontAlgn="ctr"/>
                      <a:r>
                        <a:rPr lang="en-US" b="1">
                          <a:effectLst/>
                        </a:rPr>
                        <a:t>alone</a:t>
                      </a:r>
                    </a:p>
                  </a:txBody>
                  <a:tcPr anchor="ctr">
                    <a:lnL>
                      <a:noFill/>
                    </a:lnL>
                    <a:lnR>
                      <a:noFill/>
                    </a:lnR>
                    <a:lnT>
                      <a:noFill/>
                    </a:lnT>
                    <a:lnB>
                      <a:noFill/>
                    </a:lnB>
                    <a:solidFill>
                      <a:srgbClr val="FFFFFF"/>
                    </a:solidFill>
                  </a:tcPr>
                </a:tc>
                <a:extLst>
                  <a:ext uri="{0D108BD9-81ED-4DB2-BD59-A6C34878D82A}">
                    <a16:rowId xmlns:a16="http://schemas.microsoft.com/office/drawing/2014/main" val="2257979783"/>
                  </a:ext>
                </a:extLst>
              </a:tr>
              <a:tr h="0">
                <a:tc>
                  <a:txBody>
                    <a:bodyPr/>
                    <a:lstStyle/>
                    <a:p>
                      <a:pPr algn="r" fontAlgn="ctr"/>
                      <a:r>
                        <a:rPr lang="en-US" b="1">
                          <a:effectLst/>
                        </a:rPr>
                        <a:t>0</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3</a:t>
                      </a:r>
                    </a:p>
                  </a:txBody>
                  <a:tcPr anchor="ctr">
                    <a:lnL>
                      <a:noFill/>
                    </a:lnL>
                    <a:lnR>
                      <a:noFill/>
                    </a:lnR>
                    <a:lnT>
                      <a:noFill/>
                    </a:lnT>
                    <a:lnB>
                      <a:noFill/>
                    </a:lnB>
                    <a:solidFill>
                      <a:srgbClr val="F5F5F5"/>
                    </a:solidFill>
                  </a:tcPr>
                </a:tc>
                <a:tc>
                  <a:txBody>
                    <a:bodyPr/>
                    <a:lstStyle/>
                    <a:p>
                      <a:pPr algn="r" fontAlgn="ctr"/>
                      <a:r>
                        <a:rPr lang="en-US">
                          <a:effectLst/>
                        </a:rPr>
                        <a:t>1</a:t>
                      </a:r>
                    </a:p>
                  </a:txBody>
                  <a:tcPr anchor="ctr">
                    <a:lnL>
                      <a:noFill/>
                    </a:lnL>
                    <a:lnR>
                      <a:noFill/>
                    </a:lnR>
                    <a:lnT>
                      <a:noFill/>
                    </a:lnT>
                    <a:lnB>
                      <a:noFill/>
                    </a:lnB>
                    <a:solidFill>
                      <a:srgbClr val="F5F5F5"/>
                    </a:solidFill>
                  </a:tcPr>
                </a:tc>
                <a:tc>
                  <a:txBody>
                    <a:bodyPr/>
                    <a:lstStyle/>
                    <a:p>
                      <a:pPr algn="r" fontAlgn="ctr"/>
                      <a:r>
                        <a:rPr lang="en-US">
                          <a:effectLst/>
                        </a:rPr>
                        <a:t>22</a:t>
                      </a:r>
                    </a:p>
                  </a:txBody>
                  <a:tcPr anchor="ctr">
                    <a:lnL>
                      <a:noFill/>
                    </a:lnL>
                    <a:lnR>
                      <a:noFill/>
                    </a:lnR>
                    <a:lnT>
                      <a:noFill/>
                    </a:lnT>
                    <a:lnB>
                      <a:noFill/>
                    </a:lnB>
                    <a:solidFill>
                      <a:srgbClr val="F5F5F5"/>
                    </a:solidFill>
                  </a:tcPr>
                </a:tc>
                <a:tc>
                  <a:txBody>
                    <a:bodyPr/>
                    <a:lstStyle/>
                    <a:p>
                      <a:pPr algn="r" fontAlgn="ctr"/>
                      <a:r>
                        <a:rPr lang="en-US">
                          <a:effectLst/>
                        </a:rPr>
                        <a:t>1</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7</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3</a:t>
                      </a:r>
                    </a:p>
                  </a:txBody>
                  <a:tcPr anchor="ctr">
                    <a:lnL>
                      <a:noFill/>
                    </a:lnL>
                    <a:lnR>
                      <a:noFill/>
                    </a:lnR>
                    <a:lnT>
                      <a:noFill/>
                    </a:lnT>
                    <a:lnB>
                      <a:noFill/>
                    </a:lnB>
                    <a:solidFill>
                      <a:srgbClr val="F5F5F5"/>
                    </a:solidFill>
                  </a:tcPr>
                </a:tc>
                <a:tc>
                  <a:txBody>
                    <a:bodyPr/>
                    <a:lstStyle/>
                    <a:p>
                      <a:pPr algn="r" fontAlgn="ctr"/>
                      <a:r>
                        <a:rPr lang="en-US">
                          <a:effectLst/>
                        </a:rPr>
                        <a:t>1</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extLst>
                  <a:ext uri="{0D108BD9-81ED-4DB2-BD59-A6C34878D82A}">
                    <a16:rowId xmlns:a16="http://schemas.microsoft.com/office/drawing/2014/main" val="1297396007"/>
                  </a:ext>
                </a:extLst>
              </a:tr>
              <a:tr h="0">
                <a:tc>
                  <a:txBody>
                    <a:bodyPr/>
                    <a:lstStyle/>
                    <a:p>
                      <a:pPr algn="r" fontAlgn="ctr"/>
                      <a:r>
                        <a:rPr lang="en-US" b="1">
                          <a:effectLst/>
                        </a:rPr>
                        <a:t>1</a:t>
                      </a:r>
                    </a:p>
                  </a:txBody>
                  <a:tcPr anchor="ctr">
                    <a:lnL>
                      <a:noFill/>
                    </a:lnL>
                    <a:lnR>
                      <a:noFill/>
                    </a:lnR>
                    <a:lnT>
                      <a:noFill/>
                    </a:lnT>
                    <a:lnB>
                      <a:noFill/>
                    </a:lnB>
                    <a:solidFill>
                      <a:srgbClr val="FFFFFF"/>
                    </a:solidFill>
                  </a:tcPr>
                </a:tc>
                <a:tc>
                  <a:txBody>
                    <a:bodyPr/>
                    <a:lstStyle/>
                    <a:p>
                      <a:pPr algn="r" fontAlgn="ctr"/>
                      <a:r>
                        <a:rPr lang="en-US">
                          <a:effectLst/>
                        </a:rPr>
                        <a:t>1</a:t>
                      </a:r>
                    </a:p>
                  </a:txBody>
                  <a:tcPr anchor="ctr">
                    <a:lnL>
                      <a:noFill/>
                    </a:lnL>
                    <a:lnR>
                      <a:noFill/>
                    </a:lnR>
                    <a:lnT>
                      <a:noFill/>
                    </a:lnT>
                    <a:lnB>
                      <a:noFill/>
                    </a:lnB>
                    <a:solidFill>
                      <a:srgbClr val="FFFFFF"/>
                    </a:solidFill>
                  </a:tcPr>
                </a:tc>
                <a:tc>
                  <a:txBody>
                    <a:bodyPr/>
                    <a:lstStyle/>
                    <a:p>
                      <a:pPr algn="r" fontAlgn="ctr"/>
                      <a:r>
                        <a:rPr lang="en-US">
                          <a:effectLst/>
                        </a:rPr>
                        <a:t>1</a:t>
                      </a:r>
                    </a:p>
                  </a:txBody>
                  <a:tcPr anchor="ctr">
                    <a:lnL>
                      <a:noFill/>
                    </a:lnL>
                    <a:lnR>
                      <a:noFill/>
                    </a:lnR>
                    <a:lnT>
                      <a:noFill/>
                    </a:lnT>
                    <a:lnB>
                      <a:noFill/>
                    </a:lnB>
                    <a:solidFill>
                      <a:srgbClr val="FFFFFF"/>
                    </a:solidFill>
                  </a:tcPr>
                </a:tc>
                <a:tc>
                  <a:txBody>
                    <a:bodyPr/>
                    <a:lstStyle/>
                    <a:p>
                      <a:pPr algn="r" fontAlgn="ctr"/>
                      <a:r>
                        <a:rPr lang="en-US">
                          <a:effectLst/>
                        </a:rPr>
                        <a:t>0</a:t>
                      </a:r>
                    </a:p>
                  </a:txBody>
                  <a:tcPr anchor="ctr">
                    <a:lnL>
                      <a:noFill/>
                    </a:lnL>
                    <a:lnR>
                      <a:noFill/>
                    </a:lnR>
                    <a:lnT>
                      <a:noFill/>
                    </a:lnT>
                    <a:lnB>
                      <a:noFill/>
                    </a:lnB>
                    <a:solidFill>
                      <a:srgbClr val="FFFFFF"/>
                    </a:solidFill>
                  </a:tcPr>
                </a:tc>
                <a:tc>
                  <a:txBody>
                    <a:bodyPr/>
                    <a:lstStyle/>
                    <a:p>
                      <a:pPr algn="r" fontAlgn="ctr"/>
                      <a:r>
                        <a:rPr lang="en-US">
                          <a:effectLst/>
                        </a:rPr>
                        <a:t>38</a:t>
                      </a:r>
                    </a:p>
                  </a:txBody>
                  <a:tcPr anchor="ctr">
                    <a:lnL>
                      <a:noFill/>
                    </a:lnL>
                    <a:lnR>
                      <a:noFill/>
                    </a:lnR>
                    <a:lnT>
                      <a:noFill/>
                    </a:lnT>
                    <a:lnB>
                      <a:noFill/>
                    </a:lnB>
                    <a:solidFill>
                      <a:srgbClr val="FFFFFF"/>
                    </a:solidFill>
                  </a:tcPr>
                </a:tc>
                <a:tc>
                  <a:txBody>
                    <a:bodyPr/>
                    <a:lstStyle/>
                    <a:p>
                      <a:pPr algn="r" fontAlgn="ctr"/>
                      <a:r>
                        <a:rPr lang="en-US">
                          <a:effectLst/>
                        </a:rPr>
                        <a:t>1</a:t>
                      </a:r>
                    </a:p>
                  </a:txBody>
                  <a:tcPr anchor="ctr">
                    <a:lnL>
                      <a:noFill/>
                    </a:lnL>
                    <a:lnR>
                      <a:noFill/>
                    </a:lnR>
                    <a:lnT>
                      <a:noFill/>
                    </a:lnT>
                    <a:lnB>
                      <a:noFill/>
                    </a:lnB>
                    <a:solidFill>
                      <a:srgbClr val="FFFFFF"/>
                    </a:solidFill>
                  </a:tcPr>
                </a:tc>
                <a:tc>
                  <a:txBody>
                    <a:bodyPr/>
                    <a:lstStyle/>
                    <a:p>
                      <a:pPr algn="r" fontAlgn="ctr"/>
                      <a:r>
                        <a:rPr lang="en-US">
                          <a:effectLst/>
                        </a:rPr>
                        <a:t>0</a:t>
                      </a:r>
                    </a:p>
                  </a:txBody>
                  <a:tcPr anchor="ctr">
                    <a:lnL>
                      <a:noFill/>
                    </a:lnL>
                    <a:lnR>
                      <a:noFill/>
                    </a:lnR>
                    <a:lnT>
                      <a:noFill/>
                    </a:lnT>
                    <a:lnB>
                      <a:noFill/>
                    </a:lnB>
                    <a:solidFill>
                      <a:srgbClr val="FFFFFF"/>
                    </a:solidFill>
                  </a:tcPr>
                </a:tc>
                <a:tc>
                  <a:txBody>
                    <a:bodyPr/>
                    <a:lstStyle/>
                    <a:p>
                      <a:pPr algn="r" fontAlgn="ctr"/>
                      <a:r>
                        <a:rPr lang="en-US">
                          <a:effectLst/>
                        </a:rPr>
                        <a:t>71</a:t>
                      </a:r>
                    </a:p>
                  </a:txBody>
                  <a:tcPr anchor="ctr">
                    <a:lnL>
                      <a:noFill/>
                    </a:lnL>
                    <a:lnR>
                      <a:noFill/>
                    </a:lnR>
                    <a:lnT>
                      <a:noFill/>
                    </a:lnT>
                    <a:lnB>
                      <a:noFill/>
                    </a:lnB>
                    <a:solidFill>
                      <a:srgbClr val="FFFFFF"/>
                    </a:solidFill>
                  </a:tcPr>
                </a:tc>
                <a:tc>
                  <a:txBody>
                    <a:bodyPr/>
                    <a:lstStyle/>
                    <a:p>
                      <a:pPr algn="r" fontAlgn="ctr"/>
                      <a:r>
                        <a:rPr lang="en-US">
                          <a:effectLst/>
                        </a:rPr>
                        <a:t>1</a:t>
                      </a:r>
                    </a:p>
                  </a:txBody>
                  <a:tcPr anchor="ctr">
                    <a:lnL>
                      <a:noFill/>
                    </a:lnL>
                    <a:lnR>
                      <a:noFill/>
                    </a:lnR>
                    <a:lnT>
                      <a:noFill/>
                    </a:lnT>
                    <a:lnB>
                      <a:noFill/>
                    </a:lnB>
                    <a:solidFill>
                      <a:srgbClr val="FFFFFF"/>
                    </a:solidFill>
                  </a:tcPr>
                </a:tc>
                <a:tc>
                  <a:txBody>
                    <a:bodyPr/>
                    <a:lstStyle/>
                    <a:p>
                      <a:pPr algn="r" fontAlgn="ctr"/>
                      <a:r>
                        <a:rPr lang="en-US">
                          <a:effectLst/>
                        </a:rPr>
                        <a:t>1</a:t>
                      </a:r>
                    </a:p>
                  </a:txBody>
                  <a:tcPr anchor="ctr">
                    <a:lnL>
                      <a:noFill/>
                    </a:lnL>
                    <a:lnR>
                      <a:noFill/>
                    </a:lnR>
                    <a:lnT>
                      <a:noFill/>
                    </a:lnT>
                    <a:lnB>
                      <a:noFill/>
                    </a:lnB>
                    <a:solidFill>
                      <a:srgbClr val="FFFFFF"/>
                    </a:solidFill>
                  </a:tcPr>
                </a:tc>
                <a:tc>
                  <a:txBody>
                    <a:bodyPr/>
                    <a:lstStyle/>
                    <a:p>
                      <a:pPr algn="r" fontAlgn="ctr"/>
                      <a:r>
                        <a:rPr lang="en-US">
                          <a:effectLst/>
                        </a:rPr>
                        <a:t>2</a:t>
                      </a:r>
                    </a:p>
                  </a:txBody>
                  <a:tcPr anchor="ctr">
                    <a:lnL>
                      <a:noFill/>
                    </a:lnL>
                    <a:lnR>
                      <a:noFill/>
                    </a:lnR>
                    <a:lnT>
                      <a:noFill/>
                    </a:lnT>
                    <a:lnB>
                      <a:noFill/>
                    </a:lnB>
                    <a:solidFill>
                      <a:srgbClr val="FFFFFF"/>
                    </a:solidFill>
                  </a:tcPr>
                </a:tc>
                <a:tc>
                  <a:txBody>
                    <a:bodyPr/>
                    <a:lstStyle/>
                    <a:p>
                      <a:pPr algn="r" fontAlgn="ctr"/>
                      <a:r>
                        <a:rPr lang="en-US">
                          <a:effectLst/>
                        </a:rPr>
                        <a:t>0</a:t>
                      </a:r>
                    </a:p>
                  </a:txBody>
                  <a:tcPr anchor="ctr">
                    <a:lnL>
                      <a:noFill/>
                    </a:lnL>
                    <a:lnR>
                      <a:noFill/>
                    </a:lnR>
                    <a:lnT>
                      <a:noFill/>
                    </a:lnT>
                    <a:lnB>
                      <a:noFill/>
                    </a:lnB>
                    <a:solidFill>
                      <a:srgbClr val="FFFFFF"/>
                    </a:solidFill>
                  </a:tcPr>
                </a:tc>
                <a:tc>
                  <a:txBody>
                    <a:bodyPr/>
                    <a:lstStyle/>
                    <a:p>
                      <a:pPr algn="r" fontAlgn="ctr"/>
                      <a:r>
                        <a:rPr lang="en-US">
                          <a:effectLst/>
                        </a:rPr>
                        <a:t>0</a:t>
                      </a:r>
                    </a:p>
                  </a:txBody>
                  <a:tcPr anchor="ctr">
                    <a:lnL>
                      <a:noFill/>
                    </a:lnL>
                    <a:lnR>
                      <a:noFill/>
                    </a:lnR>
                    <a:lnT>
                      <a:noFill/>
                    </a:lnT>
                    <a:lnB>
                      <a:noFill/>
                    </a:lnB>
                    <a:solidFill>
                      <a:srgbClr val="FFFFFF"/>
                    </a:solidFill>
                  </a:tcPr>
                </a:tc>
                <a:extLst>
                  <a:ext uri="{0D108BD9-81ED-4DB2-BD59-A6C34878D82A}">
                    <a16:rowId xmlns:a16="http://schemas.microsoft.com/office/drawing/2014/main" val="2010358157"/>
                  </a:ext>
                </a:extLst>
              </a:tr>
              <a:tr h="0">
                <a:tc>
                  <a:txBody>
                    <a:bodyPr/>
                    <a:lstStyle/>
                    <a:p>
                      <a:pPr algn="r" fontAlgn="ctr"/>
                      <a:r>
                        <a:rPr lang="en-US" b="1">
                          <a:effectLst/>
                        </a:rPr>
                        <a:t>2</a:t>
                      </a:r>
                    </a:p>
                  </a:txBody>
                  <a:tcPr anchor="ctr">
                    <a:lnL>
                      <a:noFill/>
                    </a:lnL>
                    <a:lnR>
                      <a:noFill/>
                    </a:lnR>
                    <a:lnT>
                      <a:noFill/>
                    </a:lnT>
                    <a:lnB>
                      <a:noFill/>
                    </a:lnB>
                    <a:solidFill>
                      <a:srgbClr val="F5F5F5"/>
                    </a:solidFill>
                  </a:tcPr>
                </a:tc>
                <a:tc>
                  <a:txBody>
                    <a:bodyPr/>
                    <a:lstStyle/>
                    <a:p>
                      <a:pPr algn="r" fontAlgn="ctr"/>
                      <a:r>
                        <a:rPr lang="en-US">
                          <a:effectLst/>
                        </a:rPr>
                        <a:t>1</a:t>
                      </a:r>
                    </a:p>
                  </a:txBody>
                  <a:tcPr anchor="ctr">
                    <a:lnL>
                      <a:noFill/>
                    </a:lnL>
                    <a:lnR>
                      <a:noFill/>
                    </a:lnR>
                    <a:lnT>
                      <a:noFill/>
                    </a:lnT>
                    <a:lnB>
                      <a:noFill/>
                    </a:lnB>
                    <a:solidFill>
                      <a:srgbClr val="F5F5F5"/>
                    </a:solidFill>
                  </a:tcPr>
                </a:tc>
                <a:tc>
                  <a:txBody>
                    <a:bodyPr/>
                    <a:lstStyle/>
                    <a:p>
                      <a:pPr algn="r" fontAlgn="ctr"/>
                      <a:r>
                        <a:rPr lang="en-US">
                          <a:effectLst/>
                        </a:rPr>
                        <a:t>3</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26</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7</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3</a:t>
                      </a:r>
                    </a:p>
                  </a:txBody>
                  <a:tcPr anchor="ctr">
                    <a:lnL>
                      <a:noFill/>
                    </a:lnL>
                    <a:lnR>
                      <a:noFill/>
                    </a:lnR>
                    <a:lnT>
                      <a:noFill/>
                    </a:lnT>
                    <a:lnB>
                      <a:noFill/>
                    </a:lnB>
                    <a:solidFill>
                      <a:srgbClr val="F5F5F5"/>
                    </a:solidFill>
                  </a:tcPr>
                </a:tc>
                <a:tc>
                  <a:txBody>
                    <a:bodyPr/>
                    <a:lstStyle/>
                    <a:p>
                      <a:pPr algn="r" fontAlgn="ctr"/>
                      <a:r>
                        <a:rPr lang="en-US">
                          <a:effectLst/>
                        </a:rPr>
                        <a:t>2</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extLst>
                  <a:ext uri="{0D108BD9-81ED-4DB2-BD59-A6C34878D82A}">
                    <a16:rowId xmlns:a16="http://schemas.microsoft.com/office/drawing/2014/main" val="2087661526"/>
                  </a:ext>
                </a:extLst>
              </a:tr>
              <a:tr h="0">
                <a:tc>
                  <a:txBody>
                    <a:bodyPr/>
                    <a:lstStyle/>
                    <a:p>
                      <a:pPr algn="r" fontAlgn="ctr"/>
                      <a:r>
                        <a:rPr lang="en-US" b="1">
                          <a:effectLst/>
                        </a:rPr>
                        <a:t>3</a:t>
                      </a:r>
                    </a:p>
                  </a:txBody>
                  <a:tcPr anchor="ctr">
                    <a:lnL>
                      <a:noFill/>
                    </a:lnL>
                    <a:lnR>
                      <a:noFill/>
                    </a:lnR>
                    <a:lnT>
                      <a:noFill/>
                    </a:lnT>
                    <a:lnB>
                      <a:noFill/>
                    </a:lnB>
                    <a:solidFill>
                      <a:srgbClr val="FFFFFF"/>
                    </a:solidFill>
                  </a:tcPr>
                </a:tc>
                <a:tc>
                  <a:txBody>
                    <a:bodyPr/>
                    <a:lstStyle/>
                    <a:p>
                      <a:pPr algn="r" fontAlgn="ctr"/>
                      <a:r>
                        <a:rPr lang="en-US">
                          <a:effectLst/>
                        </a:rPr>
                        <a:t>1</a:t>
                      </a:r>
                    </a:p>
                  </a:txBody>
                  <a:tcPr anchor="ctr">
                    <a:lnL>
                      <a:noFill/>
                    </a:lnL>
                    <a:lnR>
                      <a:noFill/>
                    </a:lnR>
                    <a:lnT>
                      <a:noFill/>
                    </a:lnT>
                    <a:lnB>
                      <a:noFill/>
                    </a:lnB>
                    <a:solidFill>
                      <a:srgbClr val="FFFFFF"/>
                    </a:solidFill>
                  </a:tcPr>
                </a:tc>
                <a:tc>
                  <a:txBody>
                    <a:bodyPr/>
                    <a:lstStyle/>
                    <a:p>
                      <a:pPr algn="r" fontAlgn="ctr"/>
                      <a:r>
                        <a:rPr lang="en-US">
                          <a:effectLst/>
                        </a:rPr>
                        <a:t>1</a:t>
                      </a:r>
                    </a:p>
                  </a:txBody>
                  <a:tcPr anchor="ctr">
                    <a:lnL>
                      <a:noFill/>
                    </a:lnL>
                    <a:lnR>
                      <a:noFill/>
                    </a:lnR>
                    <a:lnT>
                      <a:noFill/>
                    </a:lnT>
                    <a:lnB>
                      <a:noFill/>
                    </a:lnB>
                    <a:solidFill>
                      <a:srgbClr val="FFFFFF"/>
                    </a:solidFill>
                  </a:tcPr>
                </a:tc>
                <a:tc>
                  <a:txBody>
                    <a:bodyPr/>
                    <a:lstStyle/>
                    <a:p>
                      <a:pPr algn="r" fontAlgn="ctr"/>
                      <a:r>
                        <a:rPr lang="en-US">
                          <a:effectLst/>
                        </a:rPr>
                        <a:t>0</a:t>
                      </a:r>
                    </a:p>
                  </a:txBody>
                  <a:tcPr anchor="ctr">
                    <a:lnL>
                      <a:noFill/>
                    </a:lnL>
                    <a:lnR>
                      <a:noFill/>
                    </a:lnR>
                    <a:lnT>
                      <a:noFill/>
                    </a:lnT>
                    <a:lnB>
                      <a:noFill/>
                    </a:lnB>
                    <a:solidFill>
                      <a:srgbClr val="FFFFFF"/>
                    </a:solidFill>
                  </a:tcPr>
                </a:tc>
                <a:tc>
                  <a:txBody>
                    <a:bodyPr/>
                    <a:lstStyle/>
                    <a:p>
                      <a:pPr algn="r" fontAlgn="ctr"/>
                      <a:r>
                        <a:rPr lang="en-US">
                          <a:effectLst/>
                        </a:rPr>
                        <a:t>35</a:t>
                      </a:r>
                    </a:p>
                  </a:txBody>
                  <a:tcPr anchor="ctr">
                    <a:lnL>
                      <a:noFill/>
                    </a:lnL>
                    <a:lnR>
                      <a:noFill/>
                    </a:lnR>
                    <a:lnT>
                      <a:noFill/>
                    </a:lnT>
                    <a:lnB>
                      <a:noFill/>
                    </a:lnB>
                    <a:solidFill>
                      <a:srgbClr val="FFFFFF"/>
                    </a:solidFill>
                  </a:tcPr>
                </a:tc>
                <a:tc>
                  <a:txBody>
                    <a:bodyPr/>
                    <a:lstStyle/>
                    <a:p>
                      <a:pPr algn="r" fontAlgn="ctr"/>
                      <a:r>
                        <a:rPr lang="en-US">
                          <a:effectLst/>
                        </a:rPr>
                        <a:t>1</a:t>
                      </a:r>
                    </a:p>
                  </a:txBody>
                  <a:tcPr anchor="ctr">
                    <a:lnL>
                      <a:noFill/>
                    </a:lnL>
                    <a:lnR>
                      <a:noFill/>
                    </a:lnR>
                    <a:lnT>
                      <a:noFill/>
                    </a:lnT>
                    <a:lnB>
                      <a:noFill/>
                    </a:lnB>
                    <a:solidFill>
                      <a:srgbClr val="FFFFFF"/>
                    </a:solidFill>
                  </a:tcPr>
                </a:tc>
                <a:tc>
                  <a:txBody>
                    <a:bodyPr/>
                    <a:lstStyle/>
                    <a:p>
                      <a:pPr algn="r" fontAlgn="ctr"/>
                      <a:r>
                        <a:rPr lang="en-US">
                          <a:effectLst/>
                        </a:rPr>
                        <a:t>0</a:t>
                      </a:r>
                    </a:p>
                  </a:txBody>
                  <a:tcPr anchor="ctr">
                    <a:lnL>
                      <a:noFill/>
                    </a:lnL>
                    <a:lnR>
                      <a:noFill/>
                    </a:lnR>
                    <a:lnT>
                      <a:noFill/>
                    </a:lnT>
                    <a:lnB>
                      <a:noFill/>
                    </a:lnB>
                    <a:solidFill>
                      <a:srgbClr val="FFFFFF"/>
                    </a:solidFill>
                  </a:tcPr>
                </a:tc>
                <a:tc>
                  <a:txBody>
                    <a:bodyPr/>
                    <a:lstStyle/>
                    <a:p>
                      <a:pPr algn="r" fontAlgn="ctr"/>
                      <a:r>
                        <a:rPr lang="en-US">
                          <a:effectLst/>
                        </a:rPr>
                        <a:t>53</a:t>
                      </a:r>
                    </a:p>
                  </a:txBody>
                  <a:tcPr anchor="ctr">
                    <a:lnL>
                      <a:noFill/>
                    </a:lnL>
                    <a:lnR>
                      <a:noFill/>
                    </a:lnR>
                    <a:lnT>
                      <a:noFill/>
                    </a:lnT>
                    <a:lnB>
                      <a:noFill/>
                    </a:lnB>
                    <a:solidFill>
                      <a:srgbClr val="FFFFFF"/>
                    </a:solidFill>
                  </a:tcPr>
                </a:tc>
                <a:tc>
                  <a:txBody>
                    <a:bodyPr/>
                    <a:lstStyle/>
                    <a:p>
                      <a:pPr algn="r" fontAlgn="ctr"/>
                      <a:r>
                        <a:rPr lang="en-US">
                          <a:effectLst/>
                        </a:rPr>
                        <a:t>0</a:t>
                      </a:r>
                    </a:p>
                  </a:txBody>
                  <a:tcPr anchor="ctr">
                    <a:lnL>
                      <a:noFill/>
                    </a:lnL>
                    <a:lnR>
                      <a:noFill/>
                    </a:lnR>
                    <a:lnT>
                      <a:noFill/>
                    </a:lnT>
                    <a:lnB>
                      <a:noFill/>
                    </a:lnB>
                    <a:solidFill>
                      <a:srgbClr val="FFFFFF"/>
                    </a:solidFill>
                  </a:tcPr>
                </a:tc>
                <a:tc>
                  <a:txBody>
                    <a:bodyPr/>
                    <a:lstStyle/>
                    <a:p>
                      <a:pPr algn="r" fontAlgn="ctr"/>
                      <a:r>
                        <a:rPr lang="en-US">
                          <a:effectLst/>
                        </a:rPr>
                        <a:t>1</a:t>
                      </a:r>
                    </a:p>
                  </a:txBody>
                  <a:tcPr anchor="ctr">
                    <a:lnL>
                      <a:noFill/>
                    </a:lnL>
                    <a:lnR>
                      <a:noFill/>
                    </a:lnR>
                    <a:lnT>
                      <a:noFill/>
                    </a:lnT>
                    <a:lnB>
                      <a:noFill/>
                    </a:lnB>
                    <a:solidFill>
                      <a:srgbClr val="FFFFFF"/>
                    </a:solidFill>
                  </a:tcPr>
                </a:tc>
                <a:tc>
                  <a:txBody>
                    <a:bodyPr/>
                    <a:lstStyle/>
                    <a:p>
                      <a:pPr algn="r" fontAlgn="ctr"/>
                      <a:r>
                        <a:rPr lang="en-US">
                          <a:effectLst/>
                        </a:rPr>
                        <a:t>2</a:t>
                      </a:r>
                    </a:p>
                  </a:txBody>
                  <a:tcPr anchor="ctr">
                    <a:lnL>
                      <a:noFill/>
                    </a:lnL>
                    <a:lnR>
                      <a:noFill/>
                    </a:lnR>
                    <a:lnT>
                      <a:noFill/>
                    </a:lnT>
                    <a:lnB>
                      <a:noFill/>
                    </a:lnB>
                    <a:solidFill>
                      <a:srgbClr val="FFFFFF"/>
                    </a:solidFill>
                  </a:tcPr>
                </a:tc>
                <a:tc>
                  <a:txBody>
                    <a:bodyPr/>
                    <a:lstStyle/>
                    <a:p>
                      <a:pPr algn="r" fontAlgn="ctr"/>
                      <a:r>
                        <a:rPr lang="en-US">
                          <a:effectLst/>
                        </a:rPr>
                        <a:t>0</a:t>
                      </a:r>
                    </a:p>
                  </a:txBody>
                  <a:tcPr anchor="ctr">
                    <a:lnL>
                      <a:noFill/>
                    </a:lnL>
                    <a:lnR>
                      <a:noFill/>
                    </a:lnR>
                    <a:lnT>
                      <a:noFill/>
                    </a:lnT>
                    <a:lnB>
                      <a:noFill/>
                    </a:lnB>
                    <a:solidFill>
                      <a:srgbClr val="FFFFFF"/>
                    </a:solidFill>
                  </a:tcPr>
                </a:tc>
                <a:tc>
                  <a:txBody>
                    <a:bodyPr/>
                    <a:lstStyle/>
                    <a:p>
                      <a:pPr algn="r" fontAlgn="ctr"/>
                      <a:r>
                        <a:rPr lang="en-US">
                          <a:effectLst/>
                        </a:rPr>
                        <a:t>0</a:t>
                      </a:r>
                    </a:p>
                  </a:txBody>
                  <a:tcPr anchor="ctr">
                    <a:lnL>
                      <a:noFill/>
                    </a:lnL>
                    <a:lnR>
                      <a:noFill/>
                    </a:lnR>
                    <a:lnT>
                      <a:noFill/>
                    </a:lnT>
                    <a:lnB>
                      <a:noFill/>
                    </a:lnB>
                    <a:solidFill>
                      <a:srgbClr val="FFFFFF"/>
                    </a:solidFill>
                  </a:tcPr>
                </a:tc>
                <a:extLst>
                  <a:ext uri="{0D108BD9-81ED-4DB2-BD59-A6C34878D82A}">
                    <a16:rowId xmlns:a16="http://schemas.microsoft.com/office/drawing/2014/main" val="3747521673"/>
                  </a:ext>
                </a:extLst>
              </a:tr>
              <a:tr h="0">
                <a:tc>
                  <a:txBody>
                    <a:bodyPr/>
                    <a:lstStyle/>
                    <a:p>
                      <a:pPr algn="r" fontAlgn="ctr"/>
                      <a:r>
                        <a:rPr lang="en-US" b="1">
                          <a:effectLst/>
                        </a:rPr>
                        <a:t>4</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3</a:t>
                      </a:r>
                    </a:p>
                  </a:txBody>
                  <a:tcPr anchor="ctr">
                    <a:lnL>
                      <a:noFill/>
                    </a:lnL>
                    <a:lnR>
                      <a:noFill/>
                    </a:lnR>
                    <a:lnT>
                      <a:noFill/>
                    </a:lnT>
                    <a:lnB>
                      <a:noFill/>
                    </a:lnB>
                    <a:solidFill>
                      <a:srgbClr val="F5F5F5"/>
                    </a:solidFill>
                  </a:tcPr>
                </a:tc>
                <a:tc>
                  <a:txBody>
                    <a:bodyPr/>
                    <a:lstStyle/>
                    <a:p>
                      <a:pPr algn="r" fontAlgn="ctr"/>
                      <a:r>
                        <a:rPr lang="en-US">
                          <a:effectLst/>
                        </a:rPr>
                        <a:t>1</a:t>
                      </a:r>
                    </a:p>
                  </a:txBody>
                  <a:tcPr anchor="ctr">
                    <a:lnL>
                      <a:noFill/>
                    </a:lnL>
                    <a:lnR>
                      <a:noFill/>
                    </a:lnR>
                    <a:lnT>
                      <a:noFill/>
                    </a:lnT>
                    <a:lnB>
                      <a:noFill/>
                    </a:lnB>
                    <a:solidFill>
                      <a:srgbClr val="F5F5F5"/>
                    </a:solidFill>
                  </a:tcPr>
                </a:tc>
                <a:tc>
                  <a:txBody>
                    <a:bodyPr/>
                    <a:lstStyle/>
                    <a:p>
                      <a:pPr algn="r" fontAlgn="ctr"/>
                      <a:r>
                        <a:rPr lang="en-US">
                          <a:effectLst/>
                        </a:rPr>
                        <a:t>35</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8</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3</a:t>
                      </a:r>
                    </a:p>
                  </a:txBody>
                  <a:tcPr anchor="ctr">
                    <a:lnL>
                      <a:noFill/>
                    </a:lnL>
                    <a:lnR>
                      <a:noFill/>
                    </a:lnR>
                    <a:lnT>
                      <a:noFill/>
                    </a:lnT>
                    <a:lnB>
                      <a:noFill/>
                    </a:lnB>
                    <a:solidFill>
                      <a:srgbClr val="F5F5F5"/>
                    </a:solidFill>
                  </a:tcPr>
                </a:tc>
                <a:tc>
                  <a:txBody>
                    <a:bodyPr/>
                    <a:lstStyle/>
                    <a:p>
                      <a:pPr algn="r" fontAlgn="ctr"/>
                      <a:r>
                        <a:rPr lang="en-US">
                          <a:effectLst/>
                        </a:rPr>
                        <a:t>1</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extLst>
                  <a:ext uri="{0D108BD9-81ED-4DB2-BD59-A6C34878D82A}">
                    <a16:rowId xmlns:a16="http://schemas.microsoft.com/office/drawing/2014/main" val="221589343"/>
                  </a:ext>
                </a:extLst>
              </a:tr>
              <a:tr h="0">
                <a:tc>
                  <a:txBody>
                    <a:bodyPr/>
                    <a:lstStyle/>
                    <a:p>
                      <a:pPr algn="r" fontAlgn="ctr"/>
                      <a:r>
                        <a:rPr lang="en-US" b="1">
                          <a:effectLst/>
                        </a:rPr>
                        <a:t>5</a:t>
                      </a:r>
                    </a:p>
                  </a:txBody>
                  <a:tcPr anchor="ctr">
                    <a:lnL>
                      <a:noFill/>
                    </a:lnL>
                    <a:lnR>
                      <a:noFill/>
                    </a:lnR>
                    <a:lnT>
                      <a:noFill/>
                    </a:lnT>
                    <a:lnB>
                      <a:noFill/>
                    </a:lnB>
                    <a:solidFill>
                      <a:srgbClr val="FFFFFF"/>
                    </a:solidFill>
                  </a:tcPr>
                </a:tc>
                <a:tc>
                  <a:txBody>
                    <a:bodyPr/>
                    <a:lstStyle/>
                    <a:p>
                      <a:pPr algn="r" fontAlgn="ctr"/>
                      <a:r>
                        <a:rPr lang="en-US">
                          <a:effectLst/>
                        </a:rPr>
                        <a:t>0</a:t>
                      </a:r>
                    </a:p>
                  </a:txBody>
                  <a:tcPr anchor="ctr">
                    <a:lnL>
                      <a:noFill/>
                    </a:lnL>
                    <a:lnR>
                      <a:noFill/>
                    </a:lnR>
                    <a:lnT>
                      <a:noFill/>
                    </a:lnT>
                    <a:lnB>
                      <a:noFill/>
                    </a:lnB>
                    <a:solidFill>
                      <a:srgbClr val="FFFFFF"/>
                    </a:solidFill>
                  </a:tcPr>
                </a:tc>
                <a:tc>
                  <a:txBody>
                    <a:bodyPr/>
                    <a:lstStyle/>
                    <a:p>
                      <a:pPr algn="r" fontAlgn="ctr"/>
                      <a:r>
                        <a:rPr lang="en-US">
                          <a:effectLst/>
                        </a:rPr>
                        <a:t>3</a:t>
                      </a:r>
                    </a:p>
                  </a:txBody>
                  <a:tcPr anchor="ctr">
                    <a:lnL>
                      <a:noFill/>
                    </a:lnL>
                    <a:lnR>
                      <a:noFill/>
                    </a:lnR>
                    <a:lnT>
                      <a:noFill/>
                    </a:lnT>
                    <a:lnB>
                      <a:noFill/>
                    </a:lnB>
                    <a:solidFill>
                      <a:srgbClr val="FFFFFF"/>
                    </a:solidFill>
                  </a:tcPr>
                </a:tc>
                <a:tc>
                  <a:txBody>
                    <a:bodyPr/>
                    <a:lstStyle/>
                    <a:p>
                      <a:pPr algn="r" fontAlgn="ctr"/>
                      <a:r>
                        <a:rPr lang="en-US">
                          <a:effectLst/>
                        </a:rPr>
                        <a:t>1</a:t>
                      </a:r>
                    </a:p>
                  </a:txBody>
                  <a:tcPr anchor="ctr">
                    <a:lnL>
                      <a:noFill/>
                    </a:lnL>
                    <a:lnR>
                      <a:noFill/>
                    </a:lnR>
                    <a:lnT>
                      <a:noFill/>
                    </a:lnT>
                    <a:lnB>
                      <a:noFill/>
                    </a:lnB>
                    <a:solidFill>
                      <a:srgbClr val="FFFFFF"/>
                    </a:solidFill>
                  </a:tcPr>
                </a:tc>
                <a:tc>
                  <a:txBody>
                    <a:bodyPr/>
                    <a:lstStyle/>
                    <a:p>
                      <a:pPr algn="r" fontAlgn="ctr"/>
                      <a:r>
                        <a:rPr lang="en-US">
                          <a:effectLst/>
                        </a:rPr>
                        <a:t>28</a:t>
                      </a:r>
                    </a:p>
                  </a:txBody>
                  <a:tcPr anchor="ctr">
                    <a:lnL>
                      <a:noFill/>
                    </a:lnL>
                    <a:lnR>
                      <a:noFill/>
                    </a:lnR>
                    <a:lnT>
                      <a:noFill/>
                    </a:lnT>
                    <a:lnB>
                      <a:noFill/>
                    </a:lnB>
                    <a:solidFill>
                      <a:srgbClr val="FFFFFF"/>
                    </a:solidFill>
                  </a:tcPr>
                </a:tc>
                <a:tc>
                  <a:txBody>
                    <a:bodyPr/>
                    <a:lstStyle/>
                    <a:p>
                      <a:pPr algn="r" fontAlgn="ctr"/>
                      <a:r>
                        <a:rPr lang="en-US">
                          <a:effectLst/>
                        </a:rPr>
                        <a:t>0</a:t>
                      </a:r>
                    </a:p>
                  </a:txBody>
                  <a:tcPr anchor="ctr">
                    <a:lnL>
                      <a:noFill/>
                    </a:lnL>
                    <a:lnR>
                      <a:noFill/>
                    </a:lnR>
                    <a:lnT>
                      <a:noFill/>
                    </a:lnT>
                    <a:lnB>
                      <a:noFill/>
                    </a:lnB>
                    <a:solidFill>
                      <a:srgbClr val="FFFFFF"/>
                    </a:solidFill>
                  </a:tcPr>
                </a:tc>
                <a:tc>
                  <a:txBody>
                    <a:bodyPr/>
                    <a:lstStyle/>
                    <a:p>
                      <a:pPr algn="r" fontAlgn="ctr"/>
                      <a:r>
                        <a:rPr lang="en-US">
                          <a:effectLst/>
                        </a:rPr>
                        <a:t>0</a:t>
                      </a:r>
                    </a:p>
                  </a:txBody>
                  <a:tcPr anchor="ctr">
                    <a:lnL>
                      <a:noFill/>
                    </a:lnL>
                    <a:lnR>
                      <a:noFill/>
                    </a:lnR>
                    <a:lnT>
                      <a:noFill/>
                    </a:lnT>
                    <a:lnB>
                      <a:noFill/>
                    </a:lnB>
                    <a:solidFill>
                      <a:srgbClr val="FFFFFF"/>
                    </a:solidFill>
                  </a:tcPr>
                </a:tc>
                <a:tc>
                  <a:txBody>
                    <a:bodyPr/>
                    <a:lstStyle/>
                    <a:p>
                      <a:pPr algn="r" fontAlgn="ctr"/>
                      <a:r>
                        <a:rPr lang="en-US">
                          <a:effectLst/>
                        </a:rPr>
                        <a:t>8</a:t>
                      </a:r>
                    </a:p>
                  </a:txBody>
                  <a:tcPr anchor="ctr">
                    <a:lnL>
                      <a:noFill/>
                    </a:lnL>
                    <a:lnR>
                      <a:noFill/>
                    </a:lnR>
                    <a:lnT>
                      <a:noFill/>
                    </a:lnT>
                    <a:lnB>
                      <a:noFill/>
                    </a:lnB>
                    <a:solidFill>
                      <a:srgbClr val="FFFFFF"/>
                    </a:solidFill>
                  </a:tcPr>
                </a:tc>
                <a:tc>
                  <a:txBody>
                    <a:bodyPr/>
                    <a:lstStyle/>
                    <a:p>
                      <a:pPr algn="r" fontAlgn="ctr"/>
                      <a:r>
                        <a:rPr lang="en-US">
                          <a:effectLst/>
                        </a:rPr>
                        <a:t>2</a:t>
                      </a:r>
                    </a:p>
                  </a:txBody>
                  <a:tcPr anchor="ctr">
                    <a:lnL>
                      <a:noFill/>
                    </a:lnL>
                    <a:lnR>
                      <a:noFill/>
                    </a:lnR>
                    <a:lnT>
                      <a:noFill/>
                    </a:lnT>
                    <a:lnB>
                      <a:noFill/>
                    </a:lnB>
                    <a:solidFill>
                      <a:srgbClr val="FFFFFF"/>
                    </a:solidFill>
                  </a:tcPr>
                </a:tc>
                <a:tc>
                  <a:txBody>
                    <a:bodyPr/>
                    <a:lstStyle/>
                    <a:p>
                      <a:pPr algn="r" fontAlgn="ctr"/>
                      <a:r>
                        <a:rPr lang="en-US">
                          <a:effectLst/>
                        </a:rPr>
                        <a:t>3</a:t>
                      </a:r>
                    </a:p>
                  </a:txBody>
                  <a:tcPr anchor="ctr">
                    <a:lnL>
                      <a:noFill/>
                    </a:lnL>
                    <a:lnR>
                      <a:noFill/>
                    </a:lnR>
                    <a:lnT>
                      <a:noFill/>
                    </a:lnT>
                    <a:lnB>
                      <a:noFill/>
                    </a:lnB>
                    <a:solidFill>
                      <a:srgbClr val="FFFFFF"/>
                    </a:solidFill>
                  </a:tcPr>
                </a:tc>
                <a:tc>
                  <a:txBody>
                    <a:bodyPr/>
                    <a:lstStyle/>
                    <a:p>
                      <a:pPr algn="r" fontAlgn="ctr"/>
                      <a:r>
                        <a:rPr lang="en-US">
                          <a:effectLst/>
                        </a:rPr>
                        <a:t>1</a:t>
                      </a:r>
                    </a:p>
                  </a:txBody>
                  <a:tcPr anchor="ctr">
                    <a:lnL>
                      <a:noFill/>
                    </a:lnL>
                    <a:lnR>
                      <a:noFill/>
                    </a:lnR>
                    <a:lnT>
                      <a:noFill/>
                    </a:lnT>
                    <a:lnB>
                      <a:noFill/>
                    </a:lnB>
                    <a:solidFill>
                      <a:srgbClr val="FFFFFF"/>
                    </a:solidFill>
                  </a:tcPr>
                </a:tc>
                <a:tc>
                  <a:txBody>
                    <a:bodyPr/>
                    <a:lstStyle/>
                    <a:p>
                      <a:pPr algn="r" fontAlgn="ctr"/>
                      <a:r>
                        <a:rPr lang="en-US">
                          <a:effectLst/>
                        </a:rPr>
                        <a:t>0</a:t>
                      </a:r>
                    </a:p>
                  </a:txBody>
                  <a:tcPr anchor="ctr">
                    <a:lnL>
                      <a:noFill/>
                    </a:lnL>
                    <a:lnR>
                      <a:noFill/>
                    </a:lnR>
                    <a:lnT>
                      <a:noFill/>
                    </a:lnT>
                    <a:lnB>
                      <a:noFill/>
                    </a:lnB>
                    <a:solidFill>
                      <a:srgbClr val="FFFFFF"/>
                    </a:solidFill>
                  </a:tcPr>
                </a:tc>
                <a:tc>
                  <a:txBody>
                    <a:bodyPr/>
                    <a:lstStyle/>
                    <a:p>
                      <a:pPr algn="r" fontAlgn="ctr"/>
                      <a:r>
                        <a:rPr lang="en-US">
                          <a:effectLst/>
                        </a:rPr>
                        <a:t>0</a:t>
                      </a:r>
                    </a:p>
                  </a:txBody>
                  <a:tcPr anchor="ctr">
                    <a:lnL>
                      <a:noFill/>
                    </a:lnL>
                    <a:lnR>
                      <a:noFill/>
                    </a:lnR>
                    <a:lnT>
                      <a:noFill/>
                    </a:lnT>
                    <a:lnB>
                      <a:noFill/>
                    </a:lnB>
                    <a:solidFill>
                      <a:srgbClr val="FFFFFF"/>
                    </a:solidFill>
                  </a:tcPr>
                </a:tc>
                <a:extLst>
                  <a:ext uri="{0D108BD9-81ED-4DB2-BD59-A6C34878D82A}">
                    <a16:rowId xmlns:a16="http://schemas.microsoft.com/office/drawing/2014/main" val="2911828030"/>
                  </a:ext>
                </a:extLst>
              </a:tr>
              <a:tr h="0">
                <a:tc>
                  <a:txBody>
                    <a:bodyPr/>
                    <a:lstStyle/>
                    <a:p>
                      <a:pPr algn="r" fontAlgn="ctr"/>
                      <a:r>
                        <a:rPr lang="en-US" b="1">
                          <a:effectLst/>
                        </a:rPr>
                        <a:t>6</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1</a:t>
                      </a:r>
                    </a:p>
                  </a:txBody>
                  <a:tcPr anchor="ctr">
                    <a:lnL>
                      <a:noFill/>
                    </a:lnL>
                    <a:lnR>
                      <a:noFill/>
                    </a:lnR>
                    <a:lnT>
                      <a:noFill/>
                    </a:lnT>
                    <a:lnB>
                      <a:noFill/>
                    </a:lnB>
                    <a:solidFill>
                      <a:srgbClr val="F5F5F5"/>
                    </a:solidFill>
                  </a:tcPr>
                </a:tc>
                <a:tc>
                  <a:txBody>
                    <a:bodyPr/>
                    <a:lstStyle/>
                    <a:p>
                      <a:pPr algn="r" fontAlgn="ctr"/>
                      <a:r>
                        <a:rPr lang="en-US">
                          <a:effectLst/>
                        </a:rPr>
                        <a:t>1</a:t>
                      </a:r>
                    </a:p>
                  </a:txBody>
                  <a:tcPr anchor="ctr">
                    <a:lnL>
                      <a:noFill/>
                    </a:lnL>
                    <a:lnR>
                      <a:noFill/>
                    </a:lnR>
                    <a:lnT>
                      <a:noFill/>
                    </a:lnT>
                    <a:lnB>
                      <a:noFill/>
                    </a:lnB>
                    <a:solidFill>
                      <a:srgbClr val="F5F5F5"/>
                    </a:solidFill>
                  </a:tcPr>
                </a:tc>
                <a:tc>
                  <a:txBody>
                    <a:bodyPr/>
                    <a:lstStyle/>
                    <a:p>
                      <a:pPr algn="r" fontAlgn="ctr"/>
                      <a:r>
                        <a:rPr lang="en-US">
                          <a:effectLst/>
                        </a:rPr>
                        <a:t>54</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51</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1</a:t>
                      </a:r>
                    </a:p>
                  </a:txBody>
                  <a:tcPr anchor="ctr">
                    <a:lnL>
                      <a:noFill/>
                    </a:lnL>
                    <a:lnR>
                      <a:noFill/>
                    </a:lnR>
                    <a:lnT>
                      <a:noFill/>
                    </a:lnT>
                    <a:lnB>
                      <a:noFill/>
                    </a:lnB>
                    <a:solidFill>
                      <a:srgbClr val="F5F5F5"/>
                    </a:solidFill>
                  </a:tcPr>
                </a:tc>
                <a:tc>
                  <a:txBody>
                    <a:bodyPr/>
                    <a:lstStyle/>
                    <a:p>
                      <a:pPr algn="r" fontAlgn="ctr"/>
                      <a:r>
                        <a:rPr lang="en-US">
                          <a:effectLst/>
                        </a:rPr>
                        <a:t>1</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extLst>
                  <a:ext uri="{0D108BD9-81ED-4DB2-BD59-A6C34878D82A}">
                    <a16:rowId xmlns:a16="http://schemas.microsoft.com/office/drawing/2014/main" val="3002849915"/>
                  </a:ext>
                </a:extLst>
              </a:tr>
              <a:tr h="0">
                <a:tc>
                  <a:txBody>
                    <a:bodyPr/>
                    <a:lstStyle/>
                    <a:p>
                      <a:pPr algn="r" fontAlgn="ctr"/>
                      <a:r>
                        <a:rPr lang="en-US" b="1">
                          <a:effectLst/>
                        </a:rPr>
                        <a:t>7</a:t>
                      </a:r>
                    </a:p>
                  </a:txBody>
                  <a:tcPr anchor="ctr">
                    <a:lnL>
                      <a:noFill/>
                    </a:lnL>
                    <a:lnR>
                      <a:noFill/>
                    </a:lnR>
                    <a:lnT>
                      <a:noFill/>
                    </a:lnT>
                    <a:lnB>
                      <a:noFill/>
                    </a:lnB>
                    <a:solidFill>
                      <a:srgbClr val="FFFFFF"/>
                    </a:solidFill>
                  </a:tcPr>
                </a:tc>
                <a:tc>
                  <a:txBody>
                    <a:bodyPr/>
                    <a:lstStyle/>
                    <a:p>
                      <a:pPr algn="r" fontAlgn="ctr"/>
                      <a:r>
                        <a:rPr lang="en-US">
                          <a:effectLst/>
                        </a:rPr>
                        <a:t>0</a:t>
                      </a:r>
                    </a:p>
                  </a:txBody>
                  <a:tcPr anchor="ctr">
                    <a:lnL>
                      <a:noFill/>
                    </a:lnL>
                    <a:lnR>
                      <a:noFill/>
                    </a:lnR>
                    <a:lnT>
                      <a:noFill/>
                    </a:lnT>
                    <a:lnB>
                      <a:noFill/>
                    </a:lnB>
                    <a:solidFill>
                      <a:srgbClr val="FFFFFF"/>
                    </a:solidFill>
                  </a:tcPr>
                </a:tc>
                <a:tc>
                  <a:txBody>
                    <a:bodyPr/>
                    <a:lstStyle/>
                    <a:p>
                      <a:pPr algn="r" fontAlgn="ctr"/>
                      <a:r>
                        <a:rPr lang="en-US">
                          <a:effectLst/>
                        </a:rPr>
                        <a:t>3</a:t>
                      </a:r>
                    </a:p>
                  </a:txBody>
                  <a:tcPr anchor="ctr">
                    <a:lnL>
                      <a:noFill/>
                    </a:lnL>
                    <a:lnR>
                      <a:noFill/>
                    </a:lnR>
                    <a:lnT>
                      <a:noFill/>
                    </a:lnT>
                    <a:lnB>
                      <a:noFill/>
                    </a:lnB>
                    <a:solidFill>
                      <a:srgbClr val="FFFFFF"/>
                    </a:solidFill>
                  </a:tcPr>
                </a:tc>
                <a:tc>
                  <a:txBody>
                    <a:bodyPr/>
                    <a:lstStyle/>
                    <a:p>
                      <a:pPr algn="r" fontAlgn="ctr"/>
                      <a:r>
                        <a:rPr lang="en-US">
                          <a:effectLst/>
                        </a:rPr>
                        <a:t>1</a:t>
                      </a:r>
                    </a:p>
                  </a:txBody>
                  <a:tcPr anchor="ctr">
                    <a:lnL>
                      <a:noFill/>
                    </a:lnL>
                    <a:lnR>
                      <a:noFill/>
                    </a:lnR>
                    <a:lnT>
                      <a:noFill/>
                    </a:lnT>
                    <a:lnB>
                      <a:noFill/>
                    </a:lnB>
                    <a:solidFill>
                      <a:srgbClr val="FFFFFF"/>
                    </a:solidFill>
                  </a:tcPr>
                </a:tc>
                <a:tc>
                  <a:txBody>
                    <a:bodyPr/>
                    <a:lstStyle/>
                    <a:p>
                      <a:pPr algn="r" fontAlgn="ctr"/>
                      <a:r>
                        <a:rPr lang="en-US">
                          <a:effectLst/>
                        </a:rPr>
                        <a:t>2</a:t>
                      </a:r>
                    </a:p>
                  </a:txBody>
                  <a:tcPr anchor="ctr">
                    <a:lnL>
                      <a:noFill/>
                    </a:lnL>
                    <a:lnR>
                      <a:noFill/>
                    </a:lnR>
                    <a:lnT>
                      <a:noFill/>
                    </a:lnT>
                    <a:lnB>
                      <a:noFill/>
                    </a:lnB>
                    <a:solidFill>
                      <a:srgbClr val="FFFFFF"/>
                    </a:solidFill>
                  </a:tcPr>
                </a:tc>
                <a:tc>
                  <a:txBody>
                    <a:bodyPr/>
                    <a:lstStyle/>
                    <a:p>
                      <a:pPr algn="r" fontAlgn="ctr"/>
                      <a:r>
                        <a:rPr lang="en-US">
                          <a:effectLst/>
                        </a:rPr>
                        <a:t>3</a:t>
                      </a:r>
                    </a:p>
                  </a:txBody>
                  <a:tcPr anchor="ctr">
                    <a:lnL>
                      <a:noFill/>
                    </a:lnL>
                    <a:lnR>
                      <a:noFill/>
                    </a:lnR>
                    <a:lnT>
                      <a:noFill/>
                    </a:lnT>
                    <a:lnB>
                      <a:noFill/>
                    </a:lnB>
                    <a:solidFill>
                      <a:srgbClr val="FFFFFF"/>
                    </a:solidFill>
                  </a:tcPr>
                </a:tc>
                <a:tc>
                  <a:txBody>
                    <a:bodyPr/>
                    <a:lstStyle/>
                    <a:p>
                      <a:pPr algn="r" fontAlgn="ctr"/>
                      <a:r>
                        <a:rPr lang="en-US">
                          <a:effectLst/>
                        </a:rPr>
                        <a:t>1</a:t>
                      </a:r>
                    </a:p>
                  </a:txBody>
                  <a:tcPr anchor="ctr">
                    <a:lnL>
                      <a:noFill/>
                    </a:lnL>
                    <a:lnR>
                      <a:noFill/>
                    </a:lnR>
                    <a:lnT>
                      <a:noFill/>
                    </a:lnT>
                    <a:lnB>
                      <a:noFill/>
                    </a:lnB>
                    <a:solidFill>
                      <a:srgbClr val="FFFFFF"/>
                    </a:solidFill>
                  </a:tcPr>
                </a:tc>
                <a:tc>
                  <a:txBody>
                    <a:bodyPr/>
                    <a:lstStyle/>
                    <a:p>
                      <a:pPr algn="r" fontAlgn="ctr"/>
                      <a:r>
                        <a:rPr lang="en-US">
                          <a:effectLst/>
                        </a:rPr>
                        <a:t>21</a:t>
                      </a:r>
                    </a:p>
                  </a:txBody>
                  <a:tcPr anchor="ctr">
                    <a:lnL>
                      <a:noFill/>
                    </a:lnL>
                    <a:lnR>
                      <a:noFill/>
                    </a:lnR>
                    <a:lnT>
                      <a:noFill/>
                    </a:lnT>
                    <a:lnB>
                      <a:noFill/>
                    </a:lnB>
                    <a:solidFill>
                      <a:srgbClr val="FFFFFF"/>
                    </a:solidFill>
                  </a:tcPr>
                </a:tc>
                <a:tc>
                  <a:txBody>
                    <a:bodyPr/>
                    <a:lstStyle/>
                    <a:p>
                      <a:pPr algn="r" fontAlgn="ctr"/>
                      <a:r>
                        <a:rPr lang="en-US">
                          <a:effectLst/>
                        </a:rPr>
                        <a:t>0</a:t>
                      </a:r>
                    </a:p>
                  </a:txBody>
                  <a:tcPr anchor="ctr">
                    <a:lnL>
                      <a:noFill/>
                    </a:lnL>
                    <a:lnR>
                      <a:noFill/>
                    </a:lnR>
                    <a:lnT>
                      <a:noFill/>
                    </a:lnT>
                    <a:lnB>
                      <a:noFill/>
                    </a:lnB>
                    <a:solidFill>
                      <a:srgbClr val="FFFFFF"/>
                    </a:solidFill>
                  </a:tcPr>
                </a:tc>
                <a:tc>
                  <a:txBody>
                    <a:bodyPr/>
                    <a:lstStyle/>
                    <a:p>
                      <a:pPr algn="r" fontAlgn="ctr"/>
                      <a:r>
                        <a:rPr lang="en-US">
                          <a:effectLst/>
                        </a:rPr>
                        <a:t>3</a:t>
                      </a:r>
                    </a:p>
                  </a:txBody>
                  <a:tcPr anchor="ctr">
                    <a:lnL>
                      <a:noFill/>
                    </a:lnL>
                    <a:lnR>
                      <a:noFill/>
                    </a:lnR>
                    <a:lnT>
                      <a:noFill/>
                    </a:lnT>
                    <a:lnB>
                      <a:noFill/>
                    </a:lnB>
                    <a:solidFill>
                      <a:srgbClr val="FFFFFF"/>
                    </a:solidFill>
                  </a:tcPr>
                </a:tc>
                <a:tc>
                  <a:txBody>
                    <a:bodyPr/>
                    <a:lstStyle/>
                    <a:p>
                      <a:pPr algn="r" fontAlgn="ctr"/>
                      <a:r>
                        <a:rPr lang="en-US">
                          <a:effectLst/>
                        </a:rPr>
                        <a:t>3</a:t>
                      </a:r>
                    </a:p>
                  </a:txBody>
                  <a:tcPr anchor="ctr">
                    <a:lnL>
                      <a:noFill/>
                    </a:lnL>
                    <a:lnR>
                      <a:noFill/>
                    </a:lnR>
                    <a:lnT>
                      <a:noFill/>
                    </a:lnT>
                    <a:lnB>
                      <a:noFill/>
                    </a:lnB>
                    <a:solidFill>
                      <a:srgbClr val="FFFFFF"/>
                    </a:solidFill>
                  </a:tcPr>
                </a:tc>
                <a:tc>
                  <a:txBody>
                    <a:bodyPr/>
                    <a:lstStyle/>
                    <a:p>
                      <a:pPr algn="r" fontAlgn="ctr"/>
                      <a:r>
                        <a:rPr lang="en-US">
                          <a:effectLst/>
                        </a:rPr>
                        <a:t>0</a:t>
                      </a:r>
                    </a:p>
                  </a:txBody>
                  <a:tcPr anchor="ctr">
                    <a:lnL>
                      <a:noFill/>
                    </a:lnL>
                    <a:lnR>
                      <a:noFill/>
                    </a:lnR>
                    <a:lnT>
                      <a:noFill/>
                    </a:lnT>
                    <a:lnB>
                      <a:noFill/>
                    </a:lnB>
                    <a:solidFill>
                      <a:srgbClr val="FFFFFF"/>
                    </a:solidFill>
                  </a:tcPr>
                </a:tc>
                <a:tc>
                  <a:txBody>
                    <a:bodyPr/>
                    <a:lstStyle/>
                    <a:p>
                      <a:pPr algn="r" fontAlgn="ctr"/>
                      <a:r>
                        <a:rPr lang="en-US">
                          <a:effectLst/>
                        </a:rPr>
                        <a:t>0</a:t>
                      </a:r>
                    </a:p>
                  </a:txBody>
                  <a:tcPr anchor="ctr">
                    <a:lnL>
                      <a:noFill/>
                    </a:lnL>
                    <a:lnR>
                      <a:noFill/>
                    </a:lnR>
                    <a:lnT>
                      <a:noFill/>
                    </a:lnT>
                    <a:lnB>
                      <a:noFill/>
                    </a:lnB>
                    <a:solidFill>
                      <a:srgbClr val="FFFFFF"/>
                    </a:solidFill>
                  </a:tcPr>
                </a:tc>
                <a:extLst>
                  <a:ext uri="{0D108BD9-81ED-4DB2-BD59-A6C34878D82A}">
                    <a16:rowId xmlns:a16="http://schemas.microsoft.com/office/drawing/2014/main" val="2323671902"/>
                  </a:ext>
                </a:extLst>
              </a:tr>
              <a:tr h="0">
                <a:tc>
                  <a:txBody>
                    <a:bodyPr/>
                    <a:lstStyle/>
                    <a:p>
                      <a:pPr algn="r" fontAlgn="ctr"/>
                      <a:r>
                        <a:rPr lang="en-US" b="1">
                          <a:effectLst/>
                        </a:rPr>
                        <a:t>8</a:t>
                      </a:r>
                    </a:p>
                  </a:txBody>
                  <a:tcPr anchor="ctr">
                    <a:lnL>
                      <a:noFill/>
                    </a:lnL>
                    <a:lnR>
                      <a:noFill/>
                    </a:lnR>
                    <a:lnT>
                      <a:noFill/>
                    </a:lnT>
                    <a:lnB>
                      <a:noFill/>
                    </a:lnB>
                    <a:solidFill>
                      <a:srgbClr val="F5F5F5"/>
                    </a:solidFill>
                  </a:tcPr>
                </a:tc>
                <a:tc>
                  <a:txBody>
                    <a:bodyPr/>
                    <a:lstStyle/>
                    <a:p>
                      <a:pPr algn="r" fontAlgn="ctr"/>
                      <a:r>
                        <a:rPr lang="en-US">
                          <a:effectLst/>
                        </a:rPr>
                        <a:t>1</a:t>
                      </a:r>
                    </a:p>
                  </a:txBody>
                  <a:tcPr anchor="ctr">
                    <a:lnL>
                      <a:noFill/>
                    </a:lnL>
                    <a:lnR>
                      <a:noFill/>
                    </a:lnR>
                    <a:lnT>
                      <a:noFill/>
                    </a:lnT>
                    <a:lnB>
                      <a:noFill/>
                    </a:lnB>
                    <a:solidFill>
                      <a:srgbClr val="F5F5F5"/>
                    </a:solidFill>
                  </a:tcPr>
                </a:tc>
                <a:tc>
                  <a:txBody>
                    <a:bodyPr/>
                    <a:lstStyle/>
                    <a:p>
                      <a:pPr algn="r" fontAlgn="ctr"/>
                      <a:r>
                        <a:rPr lang="en-US">
                          <a:effectLst/>
                        </a:rPr>
                        <a:t>3</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27</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2</a:t>
                      </a:r>
                    </a:p>
                  </a:txBody>
                  <a:tcPr anchor="ctr">
                    <a:lnL>
                      <a:noFill/>
                    </a:lnL>
                    <a:lnR>
                      <a:noFill/>
                    </a:lnR>
                    <a:lnT>
                      <a:noFill/>
                    </a:lnT>
                    <a:lnB>
                      <a:noFill/>
                    </a:lnB>
                    <a:solidFill>
                      <a:srgbClr val="F5F5F5"/>
                    </a:solidFill>
                  </a:tcPr>
                </a:tc>
                <a:tc>
                  <a:txBody>
                    <a:bodyPr/>
                    <a:lstStyle/>
                    <a:p>
                      <a:pPr algn="r" fontAlgn="ctr"/>
                      <a:r>
                        <a:rPr lang="en-US">
                          <a:effectLst/>
                        </a:rPr>
                        <a:t>11</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3</a:t>
                      </a:r>
                    </a:p>
                  </a:txBody>
                  <a:tcPr anchor="ctr">
                    <a:lnL>
                      <a:noFill/>
                    </a:lnL>
                    <a:lnR>
                      <a:noFill/>
                    </a:lnR>
                    <a:lnT>
                      <a:noFill/>
                    </a:lnT>
                    <a:lnB>
                      <a:noFill/>
                    </a:lnB>
                    <a:solidFill>
                      <a:srgbClr val="F5F5F5"/>
                    </a:solidFill>
                  </a:tcPr>
                </a:tc>
                <a:tc>
                  <a:txBody>
                    <a:bodyPr/>
                    <a:lstStyle/>
                    <a:p>
                      <a:pPr algn="r" fontAlgn="ctr"/>
                      <a:r>
                        <a:rPr lang="en-US">
                          <a:effectLst/>
                        </a:rPr>
                        <a:t>2</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0</a:t>
                      </a:r>
                    </a:p>
                  </a:txBody>
                  <a:tcPr anchor="ctr">
                    <a:lnL>
                      <a:noFill/>
                    </a:lnL>
                    <a:lnR>
                      <a:noFill/>
                    </a:lnR>
                    <a:lnT>
                      <a:noFill/>
                    </a:lnT>
                    <a:lnB>
                      <a:noFill/>
                    </a:lnB>
                    <a:solidFill>
                      <a:srgbClr val="F5F5F5"/>
                    </a:solidFill>
                  </a:tcPr>
                </a:tc>
                <a:extLst>
                  <a:ext uri="{0D108BD9-81ED-4DB2-BD59-A6C34878D82A}">
                    <a16:rowId xmlns:a16="http://schemas.microsoft.com/office/drawing/2014/main" val="3695787974"/>
                  </a:ext>
                </a:extLst>
              </a:tr>
              <a:tr h="0">
                <a:tc>
                  <a:txBody>
                    <a:bodyPr/>
                    <a:lstStyle/>
                    <a:p>
                      <a:pPr algn="r" fontAlgn="ctr"/>
                      <a:r>
                        <a:rPr lang="en-US" b="1">
                          <a:effectLst/>
                        </a:rPr>
                        <a:t>9</a:t>
                      </a:r>
                    </a:p>
                  </a:txBody>
                  <a:tcPr anchor="ctr">
                    <a:lnL>
                      <a:noFill/>
                    </a:lnL>
                    <a:lnR>
                      <a:noFill/>
                    </a:lnR>
                    <a:lnT>
                      <a:noFill/>
                    </a:lnT>
                    <a:lnB>
                      <a:noFill/>
                    </a:lnB>
                    <a:solidFill>
                      <a:srgbClr val="FFFFFF"/>
                    </a:solidFill>
                  </a:tcPr>
                </a:tc>
                <a:tc>
                  <a:txBody>
                    <a:bodyPr/>
                    <a:lstStyle/>
                    <a:p>
                      <a:pPr algn="r" fontAlgn="ctr"/>
                      <a:r>
                        <a:rPr lang="en-US">
                          <a:effectLst/>
                        </a:rPr>
                        <a:t>1</a:t>
                      </a:r>
                    </a:p>
                  </a:txBody>
                  <a:tcPr anchor="ctr">
                    <a:lnL>
                      <a:noFill/>
                    </a:lnL>
                    <a:lnR>
                      <a:noFill/>
                    </a:lnR>
                    <a:lnT>
                      <a:noFill/>
                    </a:lnT>
                    <a:lnB>
                      <a:noFill/>
                    </a:lnB>
                    <a:solidFill>
                      <a:srgbClr val="FFFFFF"/>
                    </a:solidFill>
                  </a:tcPr>
                </a:tc>
                <a:tc>
                  <a:txBody>
                    <a:bodyPr/>
                    <a:lstStyle/>
                    <a:p>
                      <a:pPr algn="r" fontAlgn="ctr"/>
                      <a:r>
                        <a:rPr lang="en-US">
                          <a:effectLst/>
                        </a:rPr>
                        <a:t>2</a:t>
                      </a:r>
                    </a:p>
                  </a:txBody>
                  <a:tcPr anchor="ctr">
                    <a:lnL>
                      <a:noFill/>
                    </a:lnL>
                    <a:lnR>
                      <a:noFill/>
                    </a:lnR>
                    <a:lnT>
                      <a:noFill/>
                    </a:lnT>
                    <a:lnB>
                      <a:noFill/>
                    </a:lnB>
                    <a:solidFill>
                      <a:srgbClr val="FFFFFF"/>
                    </a:solidFill>
                  </a:tcPr>
                </a:tc>
                <a:tc>
                  <a:txBody>
                    <a:bodyPr/>
                    <a:lstStyle/>
                    <a:p>
                      <a:pPr algn="r" fontAlgn="ctr"/>
                      <a:r>
                        <a:rPr lang="en-US">
                          <a:effectLst/>
                        </a:rPr>
                        <a:t>0</a:t>
                      </a:r>
                    </a:p>
                  </a:txBody>
                  <a:tcPr anchor="ctr">
                    <a:lnL>
                      <a:noFill/>
                    </a:lnL>
                    <a:lnR>
                      <a:noFill/>
                    </a:lnR>
                    <a:lnT>
                      <a:noFill/>
                    </a:lnT>
                    <a:lnB>
                      <a:noFill/>
                    </a:lnB>
                    <a:solidFill>
                      <a:srgbClr val="FFFFFF"/>
                    </a:solidFill>
                  </a:tcPr>
                </a:tc>
                <a:tc>
                  <a:txBody>
                    <a:bodyPr/>
                    <a:lstStyle/>
                    <a:p>
                      <a:pPr algn="r" fontAlgn="ctr"/>
                      <a:r>
                        <a:rPr lang="en-US">
                          <a:effectLst/>
                        </a:rPr>
                        <a:t>14</a:t>
                      </a:r>
                    </a:p>
                  </a:txBody>
                  <a:tcPr anchor="ctr">
                    <a:lnL>
                      <a:noFill/>
                    </a:lnL>
                    <a:lnR>
                      <a:noFill/>
                    </a:lnR>
                    <a:lnT>
                      <a:noFill/>
                    </a:lnT>
                    <a:lnB>
                      <a:noFill/>
                    </a:lnB>
                    <a:solidFill>
                      <a:srgbClr val="FFFFFF"/>
                    </a:solidFill>
                  </a:tcPr>
                </a:tc>
                <a:tc>
                  <a:txBody>
                    <a:bodyPr/>
                    <a:lstStyle/>
                    <a:p>
                      <a:pPr algn="r" fontAlgn="ctr"/>
                      <a:r>
                        <a:rPr lang="en-US">
                          <a:effectLst/>
                        </a:rPr>
                        <a:t>1</a:t>
                      </a:r>
                    </a:p>
                  </a:txBody>
                  <a:tcPr anchor="ctr">
                    <a:lnL>
                      <a:noFill/>
                    </a:lnL>
                    <a:lnR>
                      <a:noFill/>
                    </a:lnR>
                    <a:lnT>
                      <a:noFill/>
                    </a:lnT>
                    <a:lnB>
                      <a:noFill/>
                    </a:lnB>
                    <a:solidFill>
                      <a:srgbClr val="FFFFFF"/>
                    </a:solidFill>
                  </a:tcPr>
                </a:tc>
                <a:tc>
                  <a:txBody>
                    <a:bodyPr/>
                    <a:lstStyle/>
                    <a:p>
                      <a:pPr algn="r" fontAlgn="ctr"/>
                      <a:r>
                        <a:rPr lang="en-US">
                          <a:effectLst/>
                        </a:rPr>
                        <a:t>0</a:t>
                      </a:r>
                    </a:p>
                  </a:txBody>
                  <a:tcPr anchor="ctr">
                    <a:lnL>
                      <a:noFill/>
                    </a:lnL>
                    <a:lnR>
                      <a:noFill/>
                    </a:lnR>
                    <a:lnT>
                      <a:noFill/>
                    </a:lnT>
                    <a:lnB>
                      <a:noFill/>
                    </a:lnB>
                    <a:solidFill>
                      <a:srgbClr val="FFFFFF"/>
                    </a:solidFill>
                  </a:tcPr>
                </a:tc>
                <a:tc>
                  <a:txBody>
                    <a:bodyPr/>
                    <a:lstStyle/>
                    <a:p>
                      <a:pPr algn="r" fontAlgn="ctr"/>
                      <a:r>
                        <a:rPr lang="en-US">
                          <a:effectLst/>
                        </a:rPr>
                        <a:t>30</a:t>
                      </a:r>
                    </a:p>
                  </a:txBody>
                  <a:tcPr anchor="ctr">
                    <a:lnL>
                      <a:noFill/>
                    </a:lnL>
                    <a:lnR>
                      <a:noFill/>
                    </a:lnR>
                    <a:lnT>
                      <a:noFill/>
                    </a:lnT>
                    <a:lnB>
                      <a:noFill/>
                    </a:lnB>
                    <a:solidFill>
                      <a:srgbClr val="FFFFFF"/>
                    </a:solidFill>
                  </a:tcPr>
                </a:tc>
                <a:tc>
                  <a:txBody>
                    <a:bodyPr/>
                    <a:lstStyle/>
                    <a:p>
                      <a:pPr algn="r" fontAlgn="ctr"/>
                      <a:r>
                        <a:rPr lang="en-US">
                          <a:effectLst/>
                        </a:rPr>
                        <a:t>1</a:t>
                      </a:r>
                    </a:p>
                  </a:txBody>
                  <a:tcPr anchor="ctr">
                    <a:lnL>
                      <a:noFill/>
                    </a:lnL>
                    <a:lnR>
                      <a:noFill/>
                    </a:lnR>
                    <a:lnT>
                      <a:noFill/>
                    </a:lnT>
                    <a:lnB>
                      <a:noFill/>
                    </a:lnB>
                    <a:solidFill>
                      <a:srgbClr val="FFFFFF"/>
                    </a:solidFill>
                  </a:tcPr>
                </a:tc>
                <a:tc>
                  <a:txBody>
                    <a:bodyPr/>
                    <a:lstStyle/>
                    <a:p>
                      <a:pPr algn="r" fontAlgn="ctr"/>
                      <a:r>
                        <a:rPr lang="en-US">
                          <a:effectLst/>
                        </a:rPr>
                        <a:t>2</a:t>
                      </a:r>
                    </a:p>
                  </a:txBody>
                  <a:tcPr anchor="ctr">
                    <a:lnL>
                      <a:noFill/>
                    </a:lnL>
                    <a:lnR>
                      <a:noFill/>
                    </a:lnR>
                    <a:lnT>
                      <a:noFill/>
                    </a:lnT>
                    <a:lnB>
                      <a:noFill/>
                    </a:lnB>
                    <a:solidFill>
                      <a:srgbClr val="FFFFFF"/>
                    </a:solidFill>
                  </a:tcPr>
                </a:tc>
                <a:tc>
                  <a:txBody>
                    <a:bodyPr/>
                    <a:lstStyle/>
                    <a:p>
                      <a:pPr algn="r" fontAlgn="ctr"/>
                      <a:r>
                        <a:rPr lang="en-US">
                          <a:effectLst/>
                        </a:rPr>
                        <a:t>3</a:t>
                      </a:r>
                    </a:p>
                  </a:txBody>
                  <a:tcPr anchor="ctr">
                    <a:lnL>
                      <a:noFill/>
                    </a:lnL>
                    <a:lnR>
                      <a:noFill/>
                    </a:lnR>
                    <a:lnT>
                      <a:noFill/>
                    </a:lnT>
                    <a:lnB>
                      <a:noFill/>
                    </a:lnB>
                    <a:solidFill>
                      <a:srgbClr val="FFFFFF"/>
                    </a:solidFill>
                  </a:tcPr>
                </a:tc>
                <a:tc>
                  <a:txBody>
                    <a:bodyPr/>
                    <a:lstStyle/>
                    <a:p>
                      <a:pPr algn="r" fontAlgn="ctr"/>
                      <a:r>
                        <a:rPr lang="en-US">
                          <a:effectLst/>
                        </a:rPr>
                        <a:t>0</a:t>
                      </a:r>
                    </a:p>
                  </a:txBody>
                  <a:tcPr anchor="ctr">
                    <a:lnL>
                      <a:noFill/>
                    </a:lnL>
                    <a:lnR>
                      <a:noFill/>
                    </a:lnR>
                    <a:lnT>
                      <a:noFill/>
                    </a:lnT>
                    <a:lnB>
                      <a:noFill/>
                    </a:lnB>
                    <a:solidFill>
                      <a:srgbClr val="FFFFFF"/>
                    </a:solidFill>
                  </a:tcPr>
                </a:tc>
                <a:tc>
                  <a:txBody>
                    <a:bodyPr/>
                    <a:lstStyle/>
                    <a:p>
                      <a:pPr algn="r" fontAlgn="ctr"/>
                      <a:r>
                        <a:rPr lang="en-US" dirty="0">
                          <a:effectLst/>
                        </a:rPr>
                        <a:t>0</a:t>
                      </a:r>
                    </a:p>
                  </a:txBody>
                  <a:tcPr anchor="ctr">
                    <a:lnL>
                      <a:noFill/>
                    </a:lnL>
                    <a:lnR>
                      <a:noFill/>
                    </a:lnR>
                    <a:lnT>
                      <a:noFill/>
                    </a:lnT>
                    <a:lnB>
                      <a:noFill/>
                    </a:lnB>
                    <a:solidFill>
                      <a:srgbClr val="FFFFFF"/>
                    </a:solidFill>
                  </a:tcPr>
                </a:tc>
                <a:extLst>
                  <a:ext uri="{0D108BD9-81ED-4DB2-BD59-A6C34878D82A}">
                    <a16:rowId xmlns:a16="http://schemas.microsoft.com/office/drawing/2014/main" val="4018835406"/>
                  </a:ext>
                </a:extLst>
              </a:tr>
            </a:tbl>
          </a:graphicData>
        </a:graphic>
      </p:graphicFrame>
    </p:spTree>
    <p:extLst>
      <p:ext uri="{BB962C8B-B14F-4D97-AF65-F5344CB8AC3E}">
        <p14:creationId xmlns:p14="http://schemas.microsoft.com/office/powerpoint/2010/main" val="3210885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9566-AAD7-41FD-A47F-B6380387CAF4}"/>
              </a:ext>
            </a:extLst>
          </p:cNvPr>
          <p:cNvSpPr>
            <a:spLocks noGrp="1"/>
          </p:cNvSpPr>
          <p:nvPr>
            <p:ph type="title"/>
          </p:nvPr>
        </p:nvSpPr>
        <p:spPr>
          <a:xfrm flipH="1" flipV="1">
            <a:off x="11353800" y="1690688"/>
            <a:ext cx="1581150" cy="271462"/>
          </a:xfrm>
        </p:spPr>
        <p:txBody>
          <a:bodyPr>
            <a:normAutofit fontScale="90000"/>
          </a:bodyPr>
          <a:lstStyle/>
          <a:p>
            <a:endParaRPr lang="en-US" dirty="0"/>
          </a:p>
        </p:txBody>
      </p:sp>
      <p:pic>
        <p:nvPicPr>
          <p:cNvPr id="7" name="Picture 6">
            <a:extLst>
              <a:ext uri="{FF2B5EF4-FFF2-40B4-BE49-F238E27FC236}">
                <a16:creationId xmlns:a16="http://schemas.microsoft.com/office/drawing/2014/main" id="{6BEAC240-957C-41DE-B6DA-9DCF7E9B4ED9}"/>
              </a:ext>
            </a:extLst>
          </p:cNvPr>
          <p:cNvPicPr>
            <a:picLocks noChangeAspect="1"/>
          </p:cNvPicPr>
          <p:nvPr/>
        </p:nvPicPr>
        <p:blipFill>
          <a:blip r:embed="rId2"/>
          <a:stretch>
            <a:fillRect/>
          </a:stretch>
        </p:blipFill>
        <p:spPr>
          <a:xfrm>
            <a:off x="1746425" y="946513"/>
            <a:ext cx="6096957" cy="5809118"/>
          </a:xfrm>
          <a:prstGeom prst="rect">
            <a:avLst/>
          </a:prstGeom>
        </p:spPr>
      </p:pic>
      <p:sp>
        <p:nvSpPr>
          <p:cNvPr id="3" name="Rectangle 2">
            <a:extLst>
              <a:ext uri="{FF2B5EF4-FFF2-40B4-BE49-F238E27FC236}">
                <a16:creationId xmlns:a16="http://schemas.microsoft.com/office/drawing/2014/main" id="{8C2E5719-5070-454E-836C-DD8DCB6A9E44}"/>
              </a:ext>
            </a:extLst>
          </p:cNvPr>
          <p:cNvSpPr/>
          <p:nvPr/>
        </p:nvSpPr>
        <p:spPr>
          <a:xfrm>
            <a:off x="1338942" y="102369"/>
            <a:ext cx="6903720" cy="461665"/>
          </a:xfrm>
          <a:prstGeom prst="rect">
            <a:avLst/>
          </a:prstGeom>
        </p:spPr>
        <p:txBody>
          <a:bodyPr wrap="square">
            <a:spAutoFit/>
          </a:bodyPr>
          <a:lstStyle/>
          <a:p>
            <a:r>
              <a:rPr lang="en-US" sz="2400" dirty="0">
                <a:solidFill>
                  <a:schemeClr val="accent2"/>
                </a:solidFill>
              </a:rPr>
              <a:t>Correlation Heatmap of Titanic Dataset Features</a:t>
            </a:r>
          </a:p>
        </p:txBody>
      </p:sp>
    </p:spTree>
    <p:extLst>
      <p:ext uri="{BB962C8B-B14F-4D97-AF65-F5344CB8AC3E}">
        <p14:creationId xmlns:p14="http://schemas.microsoft.com/office/powerpoint/2010/main" val="325875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6A283-BBDB-4E68-8B7B-60D3ACBC3885}"/>
              </a:ext>
            </a:extLst>
          </p:cNvPr>
          <p:cNvSpPr>
            <a:spLocks noGrp="1"/>
          </p:cNvSpPr>
          <p:nvPr>
            <p:ph type="title"/>
          </p:nvPr>
        </p:nvSpPr>
        <p:spPr/>
        <p:txBody>
          <a:bodyPr/>
          <a:lstStyle/>
          <a:p>
            <a:endParaRPr lang="en-US" dirty="0"/>
          </a:p>
        </p:txBody>
      </p:sp>
      <p:pic>
        <p:nvPicPr>
          <p:cNvPr id="8" name="Content Placeholder 5">
            <a:extLst>
              <a:ext uri="{FF2B5EF4-FFF2-40B4-BE49-F238E27FC236}">
                <a16:creationId xmlns:a16="http://schemas.microsoft.com/office/drawing/2014/main" id="{FDCF7D31-C4B4-4FD6-A217-76020F79964A}"/>
              </a:ext>
            </a:extLst>
          </p:cNvPr>
          <p:cNvPicPr>
            <a:picLocks noGrp="1" noChangeAspect="1"/>
          </p:cNvPicPr>
          <p:nvPr>
            <p:ph idx="1"/>
          </p:nvPr>
        </p:nvPicPr>
        <p:blipFill>
          <a:blip r:embed="rId2"/>
          <a:stretch>
            <a:fillRect/>
          </a:stretch>
        </p:blipFill>
        <p:spPr>
          <a:xfrm>
            <a:off x="-1" y="4006510"/>
            <a:ext cx="4224861" cy="2851490"/>
          </a:xfrm>
          <a:prstGeom prst="rect">
            <a:avLst/>
          </a:prstGeom>
        </p:spPr>
      </p:pic>
      <p:pic>
        <p:nvPicPr>
          <p:cNvPr id="7" name="Picture 6">
            <a:extLst>
              <a:ext uri="{FF2B5EF4-FFF2-40B4-BE49-F238E27FC236}">
                <a16:creationId xmlns:a16="http://schemas.microsoft.com/office/drawing/2014/main" id="{14430DBE-5A22-4288-B9D8-C2E2F0216049}"/>
              </a:ext>
            </a:extLst>
          </p:cNvPr>
          <p:cNvPicPr>
            <a:picLocks noChangeAspect="1"/>
          </p:cNvPicPr>
          <p:nvPr/>
        </p:nvPicPr>
        <p:blipFill>
          <a:blip r:embed="rId3"/>
          <a:stretch>
            <a:fillRect/>
          </a:stretch>
        </p:blipFill>
        <p:spPr>
          <a:xfrm>
            <a:off x="677334" y="332128"/>
            <a:ext cx="7815846" cy="3674382"/>
          </a:xfrm>
          <a:prstGeom prst="rect">
            <a:avLst/>
          </a:prstGeom>
        </p:spPr>
      </p:pic>
      <p:sp>
        <p:nvSpPr>
          <p:cNvPr id="9" name="TextBox 8">
            <a:extLst>
              <a:ext uri="{FF2B5EF4-FFF2-40B4-BE49-F238E27FC236}">
                <a16:creationId xmlns:a16="http://schemas.microsoft.com/office/drawing/2014/main" id="{C1A7FB7C-855A-4946-89B9-B8C93B757B26}"/>
              </a:ext>
            </a:extLst>
          </p:cNvPr>
          <p:cNvSpPr txBox="1"/>
          <p:nvPr/>
        </p:nvSpPr>
        <p:spPr>
          <a:xfrm>
            <a:off x="4755269" y="3857662"/>
            <a:ext cx="4415246" cy="954107"/>
          </a:xfrm>
          <a:prstGeom prst="rect">
            <a:avLst/>
          </a:prstGeom>
          <a:noFill/>
        </p:spPr>
        <p:txBody>
          <a:bodyPr wrap="square" rtlCol="0">
            <a:spAutoFit/>
          </a:bodyPr>
          <a:lstStyle/>
          <a:p>
            <a:r>
              <a:rPr lang="en-US" sz="2800" dirty="0">
                <a:solidFill>
                  <a:schemeClr val="accent1"/>
                </a:solidFill>
              </a:rPr>
              <a:t>Survival Rates (Male, Female, Child and Total)</a:t>
            </a:r>
          </a:p>
        </p:txBody>
      </p:sp>
    </p:spTree>
    <p:extLst>
      <p:ext uri="{BB962C8B-B14F-4D97-AF65-F5344CB8AC3E}">
        <p14:creationId xmlns:p14="http://schemas.microsoft.com/office/powerpoint/2010/main" val="498730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AD99C-3155-8F46-AB38-41CE60133F4B}"/>
              </a:ext>
            </a:extLst>
          </p:cNvPr>
          <p:cNvSpPr>
            <a:spLocks noGrp="1"/>
          </p:cNvSpPr>
          <p:nvPr>
            <p:ph type="title"/>
          </p:nvPr>
        </p:nvSpPr>
        <p:spPr>
          <a:xfrm>
            <a:off x="744586" y="720634"/>
            <a:ext cx="8596668" cy="657497"/>
          </a:xfrm>
        </p:spPr>
        <p:txBody>
          <a:bodyPr>
            <a:normAutofit fontScale="90000"/>
          </a:bodyPr>
          <a:lstStyle/>
          <a:p>
            <a:pPr algn="ctr"/>
            <a:r>
              <a:rPr lang="en-US" sz="2800" dirty="0" err="1"/>
              <a:t>Barplot</a:t>
            </a:r>
            <a:r>
              <a:rPr lang="en-US" sz="2800" dirty="0"/>
              <a:t> of Survived divided by age and gender (cont.)</a:t>
            </a:r>
          </a:p>
        </p:txBody>
      </p:sp>
      <p:pic>
        <p:nvPicPr>
          <p:cNvPr id="5" name="Picture 4">
            <a:extLst>
              <a:ext uri="{FF2B5EF4-FFF2-40B4-BE49-F238E27FC236}">
                <a16:creationId xmlns:a16="http://schemas.microsoft.com/office/drawing/2014/main" id="{26E8B435-9E6C-4F87-84D6-A5F9350C8868}"/>
              </a:ext>
            </a:extLst>
          </p:cNvPr>
          <p:cNvPicPr>
            <a:picLocks noChangeAspect="1"/>
          </p:cNvPicPr>
          <p:nvPr/>
        </p:nvPicPr>
        <p:blipFill>
          <a:blip r:embed="rId2"/>
          <a:stretch>
            <a:fillRect/>
          </a:stretch>
        </p:blipFill>
        <p:spPr>
          <a:xfrm>
            <a:off x="2162560" y="1473199"/>
            <a:ext cx="5858034" cy="4109367"/>
          </a:xfrm>
          <a:prstGeom prst="rect">
            <a:avLst/>
          </a:prstGeom>
        </p:spPr>
      </p:pic>
    </p:spTree>
    <p:extLst>
      <p:ext uri="{BB962C8B-B14F-4D97-AF65-F5344CB8AC3E}">
        <p14:creationId xmlns:p14="http://schemas.microsoft.com/office/powerpoint/2010/main" val="35566511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24879</TotalTime>
  <Words>678</Words>
  <Application>Microsoft Office PowerPoint</Application>
  <PresentationFormat>Widescreen</PresentationFormat>
  <Paragraphs>223</Paragraphs>
  <Slides>19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Courier New</vt:lpstr>
      <vt:lpstr>Wingdings</vt:lpstr>
      <vt:lpstr>Wingdings 3</vt:lpstr>
      <vt:lpstr>Wisp</vt:lpstr>
      <vt:lpstr> Predicting Fate of Passengers  aboard HMS Titanic</vt:lpstr>
      <vt:lpstr>Background  - Titanic Data</vt:lpstr>
      <vt:lpstr>Dataset Features</vt:lpstr>
      <vt:lpstr>Prediction Models Evaluated</vt:lpstr>
      <vt:lpstr>Model Evaluation Metrics</vt:lpstr>
      <vt:lpstr>Sample of Titanic Dataframe</vt:lpstr>
      <vt:lpstr>PowerPoint Presentation</vt:lpstr>
      <vt:lpstr>PowerPoint Presentation</vt:lpstr>
      <vt:lpstr>Barplot of Survived divided by age and gender (cont.)</vt:lpstr>
      <vt:lpstr>Distribution of Passengers based on Class</vt:lpstr>
      <vt:lpstr>Survival Rate based on Class/Gender</vt:lpstr>
      <vt:lpstr>        KNN Score k neighbors = 3   k neighbors 3 (weighted) 0.70391061 0.70949721 0.7247191 0.70224719 0.72316384] 0.7127075910343583</vt:lpstr>
      <vt:lpstr>        SVM Score    </vt:lpstr>
      <vt:lpstr>Logistic Regression</vt:lpstr>
      <vt:lpstr>Decision Tree</vt:lpstr>
      <vt:lpstr>Decision Tree (displayed)</vt:lpstr>
      <vt:lpstr>Random Forest</vt:lpstr>
      <vt:lpstr>Classification Accuracy</vt:lpstr>
      <vt:lpstr>Survivors based on Class &amp; Gender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Loan Approval for those with limited credit history </dc:title>
  <dc:creator>Keith Laskay</dc:creator>
  <cp:lastModifiedBy>ezzanger@gmail.com</cp:lastModifiedBy>
  <cp:revision>59</cp:revision>
  <dcterms:created xsi:type="dcterms:W3CDTF">2018-06-16T22:04:30Z</dcterms:created>
  <dcterms:modified xsi:type="dcterms:W3CDTF">2018-11-19T03:17:33Z</dcterms:modified>
</cp:coreProperties>
</file>