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22"/>
  </p:notesMasterIdLst>
  <p:sldIdLst>
    <p:sldId id="256" r:id="rId2"/>
    <p:sldId id="257" r:id="rId3"/>
    <p:sldId id="258" r:id="rId4"/>
    <p:sldId id="260" r:id="rId5"/>
    <p:sldId id="261" r:id="rId6"/>
    <p:sldId id="273" r:id="rId7"/>
    <p:sldId id="272" r:id="rId8"/>
    <p:sldId id="268" r:id="rId9"/>
    <p:sldId id="264" r:id="rId10"/>
    <p:sldId id="269" r:id="rId11"/>
    <p:sldId id="270" r:id="rId12"/>
    <p:sldId id="281" r:id="rId13"/>
    <p:sldId id="280" r:id="rId14"/>
    <p:sldId id="276" r:id="rId15"/>
    <p:sldId id="275" r:id="rId16"/>
    <p:sldId id="277" r:id="rId17"/>
    <p:sldId id="278" r:id="rId18"/>
    <p:sldId id="274" r:id="rId19"/>
    <p:sldId id="27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zanger@gmail.com" initials="e" lastIdx="1" clrIdx="0">
    <p:extLst>
      <p:ext uri="{19B8F6BF-5375-455C-9EA6-DF929625EA0E}">
        <p15:presenceInfo xmlns:p15="http://schemas.microsoft.com/office/powerpoint/2012/main" userId="044eb64d77ceef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2603" autoAdjust="0"/>
  </p:normalViewPr>
  <p:slideViewPr>
    <p:cSldViewPr snapToGrid="0" snapToObjects="1">
      <p:cViewPr>
        <p:scale>
          <a:sx n="75" d="100"/>
          <a:sy n="75" d="100"/>
        </p:scale>
        <p:origin x="345" y="696"/>
      </p:cViewPr>
      <p:guideLst/>
    </p:cSldViewPr>
  </p:slideViewPr>
  <p:outlineViewPr>
    <p:cViewPr>
      <p:scale>
        <a:sx n="33" d="100"/>
        <a:sy n="33" d="100"/>
      </p:scale>
      <p:origin x="0" y="-654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8D6A1-46C4-1547-8ABE-8B5F90EBEA42}"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F35FB-8791-4D42-B58F-3859264B2CCD}" type="slidenum">
              <a:rPr lang="en-US" smtClean="0"/>
              <a:t>‹#›</a:t>
            </a:fld>
            <a:endParaRPr lang="en-US"/>
          </a:p>
        </p:txBody>
      </p:sp>
    </p:spTree>
    <p:extLst>
      <p:ext uri="{BB962C8B-B14F-4D97-AF65-F5344CB8AC3E}">
        <p14:creationId xmlns:p14="http://schemas.microsoft.com/office/powerpoint/2010/main" val="38950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1</a:t>
            </a:fld>
            <a:endParaRPr lang="en-US"/>
          </a:p>
        </p:txBody>
      </p:sp>
    </p:spTree>
    <p:extLst>
      <p:ext uri="{BB962C8B-B14F-4D97-AF65-F5344CB8AC3E}">
        <p14:creationId xmlns:p14="http://schemas.microsoft.com/office/powerpoint/2010/main" val="125893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BF35FB-8791-4D42-B58F-3859264B2CCD}" type="slidenum">
              <a:rPr lang="en-US" smtClean="0"/>
              <a:t>2</a:t>
            </a:fld>
            <a:endParaRPr lang="en-US"/>
          </a:p>
        </p:txBody>
      </p:sp>
    </p:spTree>
    <p:extLst>
      <p:ext uri="{BB962C8B-B14F-4D97-AF65-F5344CB8AC3E}">
        <p14:creationId xmlns:p14="http://schemas.microsoft.com/office/powerpoint/2010/main" val="214402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10</a:t>
            </a:fld>
            <a:endParaRPr lang="en-US"/>
          </a:p>
        </p:txBody>
      </p:sp>
    </p:spTree>
    <p:extLst>
      <p:ext uri="{BB962C8B-B14F-4D97-AF65-F5344CB8AC3E}">
        <p14:creationId xmlns:p14="http://schemas.microsoft.com/office/powerpoint/2010/main" val="412811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BF35FB-8791-4D42-B58F-3859264B2CCD}" type="slidenum">
              <a:rPr lang="en-US" smtClean="0"/>
              <a:t>14</a:t>
            </a:fld>
            <a:endParaRPr lang="en-US"/>
          </a:p>
        </p:txBody>
      </p:sp>
    </p:spTree>
    <p:extLst>
      <p:ext uri="{BB962C8B-B14F-4D97-AF65-F5344CB8AC3E}">
        <p14:creationId xmlns:p14="http://schemas.microsoft.com/office/powerpoint/2010/main" val="368063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42A4-39AA-4022-9B90-45235280A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43450D-426D-408D-9AEB-A71D4BD41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0F587-A3BE-4C21-A329-CF12545AB8B5}"/>
              </a:ext>
            </a:extLst>
          </p:cNvPr>
          <p:cNvSpPr>
            <a:spLocks noGrp="1"/>
          </p:cNvSpPr>
          <p:nvPr>
            <p:ph type="dt" sz="half" idx="10"/>
          </p:nvPr>
        </p:nvSpPr>
        <p:spPr/>
        <p:txBody>
          <a:bodyPr/>
          <a:lstStyle/>
          <a:p>
            <a:fld id="{5923F103-BC34-4FE4-A40E-EDDEECFDA5D0}" type="datetimeFigureOut">
              <a:rPr lang="en-US" smtClean="0"/>
              <a:pPr/>
              <a:t>11/19/2018</a:t>
            </a:fld>
            <a:endParaRPr lang="en-US" dirty="0"/>
          </a:p>
        </p:txBody>
      </p:sp>
      <p:sp>
        <p:nvSpPr>
          <p:cNvPr id="5" name="Footer Placeholder 4">
            <a:extLst>
              <a:ext uri="{FF2B5EF4-FFF2-40B4-BE49-F238E27FC236}">
                <a16:creationId xmlns:a16="http://schemas.microsoft.com/office/drawing/2014/main" id="{B340A3BA-35AC-444B-AABB-FFE4B91A08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F8650-7CAA-4D3E-9A41-ECDAFA4B96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5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103-E0A2-4B4B-BCC2-9EE512E4B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BAFC9-E03A-4DFE-A743-3BF099082B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FF891-6B25-4744-932A-F69BEE20CF04}"/>
              </a:ext>
            </a:extLst>
          </p:cNvPr>
          <p:cNvSpPr>
            <a:spLocks noGrp="1"/>
          </p:cNvSpPr>
          <p:nvPr>
            <p:ph type="dt" sz="half" idx="10"/>
          </p:nvPr>
        </p:nvSpPr>
        <p:spPr/>
        <p:txBody>
          <a:bodyPr/>
          <a:lstStyle/>
          <a:p>
            <a:fld id="{53086D93-FCAC-47E0-A2EE-787E62CA814C}" type="datetimeFigureOut">
              <a:rPr lang="en-US" smtClean="0"/>
              <a:t>11/19/2018</a:t>
            </a:fld>
            <a:endParaRPr lang="en-US" dirty="0"/>
          </a:p>
        </p:txBody>
      </p:sp>
      <p:sp>
        <p:nvSpPr>
          <p:cNvPr id="5" name="Footer Placeholder 4">
            <a:extLst>
              <a:ext uri="{FF2B5EF4-FFF2-40B4-BE49-F238E27FC236}">
                <a16:creationId xmlns:a16="http://schemas.microsoft.com/office/drawing/2014/main" id="{BF5DE3CD-9B66-4101-B8E4-32262FAB5D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C9F286-C377-41C8-A850-B12F23134B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27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D31DE-3228-4CF4-BB72-D63F2E254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FE8116-4589-4055-B264-070B5764D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2D8E3-E819-4848-938C-30ED47FD48C4}"/>
              </a:ext>
            </a:extLst>
          </p:cNvPr>
          <p:cNvSpPr>
            <a:spLocks noGrp="1"/>
          </p:cNvSpPr>
          <p:nvPr>
            <p:ph type="dt" sz="half" idx="10"/>
          </p:nvPr>
        </p:nvSpPr>
        <p:spPr/>
        <p:txBody>
          <a:bodyPr/>
          <a:lstStyle/>
          <a:p>
            <a:fld id="{CDA879A6-0FD0-4734-A311-86BFCA472E6E}" type="datetimeFigureOut">
              <a:rPr lang="en-US" smtClean="0"/>
              <a:t>11/19/2018</a:t>
            </a:fld>
            <a:endParaRPr lang="en-US" dirty="0"/>
          </a:p>
        </p:txBody>
      </p:sp>
      <p:sp>
        <p:nvSpPr>
          <p:cNvPr id="5" name="Footer Placeholder 4">
            <a:extLst>
              <a:ext uri="{FF2B5EF4-FFF2-40B4-BE49-F238E27FC236}">
                <a16:creationId xmlns:a16="http://schemas.microsoft.com/office/drawing/2014/main" id="{3F9406EF-5CC3-4CDD-9133-26A8E3CA31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649FE-8A0B-4024-B4D3-343ED74FA1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42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825B-9E73-4C08-8DA7-E2DC6115C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F358A-3FEE-4617-92B8-8622AFF726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DCFF2-6608-482D-84D1-9D031FB77B7F}"/>
              </a:ext>
            </a:extLst>
          </p:cNvPr>
          <p:cNvSpPr>
            <a:spLocks noGrp="1"/>
          </p:cNvSpPr>
          <p:nvPr>
            <p:ph type="dt" sz="half" idx="10"/>
          </p:nvPr>
        </p:nvSpPr>
        <p:spPr/>
        <p:txBody>
          <a:bodyPr/>
          <a:lstStyle/>
          <a:p>
            <a:fld id="{19C9CA7B-DFD4-44B5-8C60-D14B8CD1FB59}" type="datetimeFigureOut">
              <a:rPr lang="en-US" smtClean="0"/>
              <a:t>11/19/2018</a:t>
            </a:fld>
            <a:endParaRPr lang="en-US" dirty="0"/>
          </a:p>
        </p:txBody>
      </p:sp>
      <p:sp>
        <p:nvSpPr>
          <p:cNvPr id="5" name="Footer Placeholder 4">
            <a:extLst>
              <a:ext uri="{FF2B5EF4-FFF2-40B4-BE49-F238E27FC236}">
                <a16:creationId xmlns:a16="http://schemas.microsoft.com/office/drawing/2014/main" id="{6DFC0251-D155-439A-A16C-1FF12CB81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F48DEB-95A3-457C-974B-3BF61F3C53A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33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21D9-FD61-443A-A6A7-5CC421273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ED96F-EF3F-4983-9EEF-4D5E5BFFC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0E977A-2CAB-46A0-BB41-CD48E135C706}"/>
              </a:ext>
            </a:extLst>
          </p:cNvPr>
          <p:cNvSpPr>
            <a:spLocks noGrp="1"/>
          </p:cNvSpPr>
          <p:nvPr>
            <p:ph type="dt" sz="half" idx="10"/>
          </p:nvPr>
        </p:nvSpPr>
        <p:spPr/>
        <p:txBody>
          <a:bodyPr/>
          <a:lstStyle/>
          <a:p>
            <a:fld id="{F34E6425-0181-43F2-84FC-787E803FD2F8}" type="datetimeFigureOut">
              <a:rPr lang="en-US" smtClean="0"/>
              <a:t>11/19/2018</a:t>
            </a:fld>
            <a:endParaRPr lang="en-US" dirty="0"/>
          </a:p>
        </p:txBody>
      </p:sp>
      <p:sp>
        <p:nvSpPr>
          <p:cNvPr id="5" name="Footer Placeholder 4">
            <a:extLst>
              <a:ext uri="{FF2B5EF4-FFF2-40B4-BE49-F238E27FC236}">
                <a16:creationId xmlns:a16="http://schemas.microsoft.com/office/drawing/2014/main" id="{26497467-5102-4A30-8F38-3D5847D7B5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E74A8-F43A-452E-A6CD-591425B0A5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65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1E23-2910-43AE-BA5B-4CB1A6710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0C01E-0D5F-4AB7-9626-80F5D2797E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9AE89-DDB2-40A5-BDDB-F3ECFC31EF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95FBEA-3C57-44AD-A343-708098235E86}"/>
              </a:ext>
            </a:extLst>
          </p:cNvPr>
          <p:cNvSpPr>
            <a:spLocks noGrp="1"/>
          </p:cNvSpPr>
          <p:nvPr>
            <p:ph type="dt" sz="half" idx="10"/>
          </p:nvPr>
        </p:nvSpPr>
        <p:spPr/>
        <p:txBody>
          <a:bodyPr/>
          <a:lstStyle/>
          <a:p>
            <a:fld id="{3BDB8791-F1B0-41E7-B7FD-A781E65C4266}" type="datetimeFigureOut">
              <a:rPr lang="en-US" smtClean="0"/>
              <a:t>11/19/2018</a:t>
            </a:fld>
            <a:endParaRPr lang="en-US" dirty="0"/>
          </a:p>
        </p:txBody>
      </p:sp>
      <p:sp>
        <p:nvSpPr>
          <p:cNvPr id="6" name="Footer Placeholder 5">
            <a:extLst>
              <a:ext uri="{FF2B5EF4-FFF2-40B4-BE49-F238E27FC236}">
                <a16:creationId xmlns:a16="http://schemas.microsoft.com/office/drawing/2014/main" id="{8DC80979-634F-4004-BC76-E001A9C034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31775F-13A9-4232-9F4C-6F5CD82EDA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49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EE41-16BB-4F55-8B30-6645447C3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F6E13-2FB0-42CB-AC05-02EC0DB7F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853636-ED73-4771-9E46-C1E05EE906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6EDE2-1798-478E-9DA5-B84C69E27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7BE14-9ADF-4729-A433-476E6D56F4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B9A0A5-4674-4E77-B79A-45411921A5FB}"/>
              </a:ext>
            </a:extLst>
          </p:cNvPr>
          <p:cNvSpPr>
            <a:spLocks noGrp="1"/>
          </p:cNvSpPr>
          <p:nvPr>
            <p:ph type="dt" sz="half" idx="10"/>
          </p:nvPr>
        </p:nvSpPr>
        <p:spPr/>
        <p:txBody>
          <a:bodyPr/>
          <a:lstStyle/>
          <a:p>
            <a:fld id="{5FDD63B2-E120-4ED8-B27B-C685F510A5FE}" type="datetimeFigureOut">
              <a:rPr lang="en-US" smtClean="0"/>
              <a:t>11/19/2018</a:t>
            </a:fld>
            <a:endParaRPr lang="en-US" dirty="0"/>
          </a:p>
        </p:txBody>
      </p:sp>
      <p:sp>
        <p:nvSpPr>
          <p:cNvPr id="8" name="Footer Placeholder 7">
            <a:extLst>
              <a:ext uri="{FF2B5EF4-FFF2-40B4-BE49-F238E27FC236}">
                <a16:creationId xmlns:a16="http://schemas.microsoft.com/office/drawing/2014/main" id="{B9FACD78-3596-4640-A91A-5E5FF4635B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237F3B-E870-4797-B1D3-CF8C52BBE0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52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1A5A-0AD6-4738-A605-0C006854D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793427-AF0D-4967-A958-0C29CE5FB051}"/>
              </a:ext>
            </a:extLst>
          </p:cNvPr>
          <p:cNvSpPr>
            <a:spLocks noGrp="1"/>
          </p:cNvSpPr>
          <p:nvPr>
            <p:ph type="dt" sz="half" idx="10"/>
          </p:nvPr>
        </p:nvSpPr>
        <p:spPr/>
        <p:txBody>
          <a:bodyPr/>
          <a:lstStyle/>
          <a:p>
            <a:fld id="{7AA18ACC-A947-437B-A130-35BD54FDF1E9}" type="datetimeFigureOut">
              <a:rPr lang="en-US" smtClean="0"/>
              <a:t>11/19/2018</a:t>
            </a:fld>
            <a:endParaRPr lang="en-US" dirty="0"/>
          </a:p>
        </p:txBody>
      </p:sp>
      <p:sp>
        <p:nvSpPr>
          <p:cNvPr id="4" name="Footer Placeholder 3">
            <a:extLst>
              <a:ext uri="{FF2B5EF4-FFF2-40B4-BE49-F238E27FC236}">
                <a16:creationId xmlns:a16="http://schemas.microsoft.com/office/drawing/2014/main" id="{51D3CFB3-9870-41E1-9F79-CC4DC7D9BA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FE6F67-D2F0-4E93-A777-B0E6BABB82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91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A2BC1-D4D8-43B5-AA05-15E994BB52F4}"/>
              </a:ext>
            </a:extLst>
          </p:cNvPr>
          <p:cNvSpPr>
            <a:spLocks noGrp="1"/>
          </p:cNvSpPr>
          <p:nvPr>
            <p:ph type="dt" sz="half" idx="10"/>
          </p:nvPr>
        </p:nvSpPr>
        <p:spPr/>
        <p:txBody>
          <a:bodyPr/>
          <a:lstStyle/>
          <a:p>
            <a:fld id="{7C8D7E02-BCB8-4D50-A234-369438C08659}" type="datetimeFigureOut">
              <a:rPr lang="en-US" smtClean="0"/>
              <a:t>11/19/2018</a:t>
            </a:fld>
            <a:endParaRPr lang="en-US" dirty="0"/>
          </a:p>
        </p:txBody>
      </p:sp>
      <p:sp>
        <p:nvSpPr>
          <p:cNvPr id="3" name="Footer Placeholder 2">
            <a:extLst>
              <a:ext uri="{FF2B5EF4-FFF2-40B4-BE49-F238E27FC236}">
                <a16:creationId xmlns:a16="http://schemas.microsoft.com/office/drawing/2014/main" id="{719FB39D-E647-4599-943A-4395B0A135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24C832-746C-4C47-8F8F-1ED4E1660C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8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435E-8CAA-48DB-8AD1-D415C4890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89D60-1F78-4318-9062-F40231364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0F7B0-CD87-444B-B8A3-FA938C9FC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E9E45B-35B1-4DAD-AFD4-5D8E1D7517D5}"/>
              </a:ext>
            </a:extLst>
          </p:cNvPr>
          <p:cNvSpPr>
            <a:spLocks noGrp="1"/>
          </p:cNvSpPr>
          <p:nvPr>
            <p:ph type="dt" sz="half" idx="10"/>
          </p:nvPr>
        </p:nvSpPr>
        <p:spPr/>
        <p:txBody>
          <a:bodyPr/>
          <a:lstStyle/>
          <a:p>
            <a:fld id="{76E86A4C-8E40-4F87-A4F0-01A0687C5742}" type="datetimeFigureOut">
              <a:rPr lang="en-US" smtClean="0"/>
              <a:t>11/19/2018</a:t>
            </a:fld>
            <a:endParaRPr lang="en-US" dirty="0"/>
          </a:p>
        </p:txBody>
      </p:sp>
      <p:sp>
        <p:nvSpPr>
          <p:cNvPr id="6" name="Footer Placeholder 5">
            <a:extLst>
              <a:ext uri="{FF2B5EF4-FFF2-40B4-BE49-F238E27FC236}">
                <a16:creationId xmlns:a16="http://schemas.microsoft.com/office/drawing/2014/main" id="{D864D0DF-880F-4BCE-B054-68133FD6B2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F20712-A53B-4D58-A93C-289E386BFD5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5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CD9A-41EA-4EBD-88A6-750D0445A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067AB-ADBA-452E-8D6E-1A3B6DB7E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20517-E8B1-48F5-9149-9016C0A7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1E45AB-1972-41F1-8EA4-1AFD782DBEAF}"/>
              </a:ext>
            </a:extLst>
          </p:cNvPr>
          <p:cNvSpPr>
            <a:spLocks noGrp="1"/>
          </p:cNvSpPr>
          <p:nvPr>
            <p:ph type="dt" sz="half" idx="10"/>
          </p:nvPr>
        </p:nvSpPr>
        <p:spPr/>
        <p:txBody>
          <a:bodyPr/>
          <a:lstStyle/>
          <a:p>
            <a:fld id="{35E72C73-2D91-4E12-BA25-F0AA0C03599B}" type="datetimeFigureOut">
              <a:rPr lang="en-US" smtClean="0"/>
              <a:t>11/19/2018</a:t>
            </a:fld>
            <a:endParaRPr lang="en-US" dirty="0"/>
          </a:p>
        </p:txBody>
      </p:sp>
      <p:sp>
        <p:nvSpPr>
          <p:cNvPr id="6" name="Footer Placeholder 5">
            <a:extLst>
              <a:ext uri="{FF2B5EF4-FFF2-40B4-BE49-F238E27FC236}">
                <a16:creationId xmlns:a16="http://schemas.microsoft.com/office/drawing/2014/main" id="{9AB7537A-F5A8-4F52-9AAC-33321FBFB0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D114BB-1907-4F96-BD27-96471C4601A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37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14745-48EF-4101-A754-E1E8A018B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706369-8AD9-4BC6-BC3E-9F6D3A3A9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D037D-60C4-4E60-AA54-CA37B2FC0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11/19/2018</a:t>
            </a:fld>
            <a:endParaRPr lang="en-US" dirty="0"/>
          </a:p>
        </p:txBody>
      </p:sp>
      <p:sp>
        <p:nvSpPr>
          <p:cNvPr id="5" name="Footer Placeholder 4">
            <a:extLst>
              <a:ext uri="{FF2B5EF4-FFF2-40B4-BE49-F238E27FC236}">
                <a16:creationId xmlns:a16="http://schemas.microsoft.com/office/drawing/2014/main" id="{5BFA2C87-155D-4AE7-9CAB-37AD2E02D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BA2F3FF-2C43-4807-876D-4F389D184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8730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823-776E-544F-88A7-7C83325B6DC8}"/>
              </a:ext>
            </a:extLst>
          </p:cNvPr>
          <p:cNvSpPr>
            <a:spLocks noGrp="1"/>
          </p:cNvSpPr>
          <p:nvPr>
            <p:ph type="ctrTitle"/>
          </p:nvPr>
        </p:nvSpPr>
        <p:spPr>
          <a:xfrm>
            <a:off x="1541094" y="2205944"/>
            <a:ext cx="8845377" cy="1646302"/>
          </a:xfrm>
        </p:spPr>
        <p:txBody>
          <a:bodyPr>
            <a:normAutofit fontScale="90000"/>
          </a:bodyPr>
          <a:lstStyle/>
          <a:p>
            <a:pPr algn="ctr"/>
            <a:r>
              <a:rPr lang="en-US" dirty="0"/>
              <a:t> Predicting Fate of Passengers </a:t>
            </a:r>
            <a:br>
              <a:rPr lang="en-US" dirty="0"/>
            </a:br>
            <a:r>
              <a:rPr lang="en-US" dirty="0"/>
              <a:t>aboard HMS Titanic</a:t>
            </a:r>
          </a:p>
        </p:txBody>
      </p:sp>
      <p:sp>
        <p:nvSpPr>
          <p:cNvPr id="3" name="Subtitle 2">
            <a:extLst>
              <a:ext uri="{FF2B5EF4-FFF2-40B4-BE49-F238E27FC236}">
                <a16:creationId xmlns:a16="http://schemas.microsoft.com/office/drawing/2014/main" id="{AADFC0E6-DB14-384A-86D6-EDD15D478273}"/>
              </a:ext>
            </a:extLst>
          </p:cNvPr>
          <p:cNvSpPr>
            <a:spLocks noGrp="1"/>
          </p:cNvSpPr>
          <p:nvPr>
            <p:ph type="subTitle" idx="1"/>
          </p:nvPr>
        </p:nvSpPr>
        <p:spPr>
          <a:xfrm>
            <a:off x="8925464" y="5097188"/>
            <a:ext cx="3266536" cy="1748628"/>
          </a:xfrm>
        </p:spPr>
        <p:txBody>
          <a:bodyPr>
            <a:normAutofit fontScale="62500" lnSpcReduction="20000"/>
          </a:bodyPr>
          <a:lstStyle/>
          <a:p>
            <a:r>
              <a:rPr lang="en-US" dirty="0" err="1"/>
              <a:t>Thinkful</a:t>
            </a:r>
            <a:r>
              <a:rPr lang="en-US" dirty="0"/>
              <a:t> Supervised Learning Capstone</a:t>
            </a:r>
          </a:p>
          <a:p>
            <a:r>
              <a:rPr lang="en-US" dirty="0"/>
              <a:t>Ezra </a:t>
            </a:r>
            <a:r>
              <a:rPr lang="en-US" dirty="0" err="1"/>
              <a:t>Zanger</a:t>
            </a:r>
            <a:endParaRPr lang="en-US" dirty="0"/>
          </a:p>
          <a:p>
            <a:endParaRPr lang="en-US" dirty="0"/>
          </a:p>
          <a:p>
            <a:r>
              <a:rPr lang="en-US" dirty="0"/>
              <a:t>https://github.com/ezzanger/Supervised-Learning-Capstones/blob/master/Capstone%20Unit%203.ipynb</a:t>
            </a:r>
          </a:p>
          <a:p>
            <a:endParaRPr lang="en-US" dirty="0"/>
          </a:p>
        </p:txBody>
      </p:sp>
    </p:spTree>
    <p:extLst>
      <p:ext uri="{BB962C8B-B14F-4D97-AF65-F5344CB8AC3E}">
        <p14:creationId xmlns:p14="http://schemas.microsoft.com/office/powerpoint/2010/main" val="4029319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423E-8971-4A26-B19B-26AA84E31B4E}"/>
              </a:ext>
            </a:extLst>
          </p:cNvPr>
          <p:cNvSpPr>
            <a:spLocks noGrp="1"/>
          </p:cNvSpPr>
          <p:nvPr>
            <p:ph type="title"/>
          </p:nvPr>
        </p:nvSpPr>
        <p:spPr>
          <a:xfrm>
            <a:off x="1797666" y="512915"/>
            <a:ext cx="8596668" cy="724665"/>
          </a:xfrm>
        </p:spPr>
        <p:txBody>
          <a:bodyPr>
            <a:normAutofit fontScale="90000"/>
          </a:bodyPr>
          <a:lstStyle/>
          <a:p>
            <a:r>
              <a:rPr lang="en-US" dirty="0"/>
              <a:t>Distribution of Passengers based on Class</a:t>
            </a:r>
          </a:p>
        </p:txBody>
      </p:sp>
      <p:pic>
        <p:nvPicPr>
          <p:cNvPr id="6" name="Picture 5">
            <a:extLst>
              <a:ext uri="{FF2B5EF4-FFF2-40B4-BE49-F238E27FC236}">
                <a16:creationId xmlns:a16="http://schemas.microsoft.com/office/drawing/2014/main" id="{12D54E31-B3DA-4160-8799-3B5C3BA8CCC6}"/>
              </a:ext>
            </a:extLst>
          </p:cNvPr>
          <p:cNvPicPr>
            <a:picLocks noChangeAspect="1"/>
          </p:cNvPicPr>
          <p:nvPr/>
        </p:nvPicPr>
        <p:blipFill>
          <a:blip r:embed="rId3"/>
          <a:stretch>
            <a:fillRect/>
          </a:stretch>
        </p:blipFill>
        <p:spPr>
          <a:xfrm>
            <a:off x="1564920" y="1655163"/>
            <a:ext cx="4834222" cy="3262766"/>
          </a:xfrm>
          <a:prstGeom prst="rect">
            <a:avLst/>
          </a:prstGeom>
        </p:spPr>
      </p:pic>
      <p:pic>
        <p:nvPicPr>
          <p:cNvPr id="8" name="Picture 7">
            <a:extLst>
              <a:ext uri="{FF2B5EF4-FFF2-40B4-BE49-F238E27FC236}">
                <a16:creationId xmlns:a16="http://schemas.microsoft.com/office/drawing/2014/main" id="{A6CA1A05-110A-40B3-ADC0-D1F264BC5BBE}"/>
              </a:ext>
            </a:extLst>
          </p:cNvPr>
          <p:cNvPicPr>
            <a:picLocks noChangeAspect="1"/>
          </p:cNvPicPr>
          <p:nvPr/>
        </p:nvPicPr>
        <p:blipFill>
          <a:blip r:embed="rId4"/>
          <a:stretch>
            <a:fillRect/>
          </a:stretch>
        </p:blipFill>
        <p:spPr>
          <a:xfrm>
            <a:off x="6447671" y="1522487"/>
            <a:ext cx="4834222" cy="3352767"/>
          </a:xfrm>
          <a:prstGeom prst="rect">
            <a:avLst/>
          </a:prstGeom>
        </p:spPr>
      </p:pic>
      <p:sp>
        <p:nvSpPr>
          <p:cNvPr id="12" name="TextBox 11">
            <a:extLst>
              <a:ext uri="{FF2B5EF4-FFF2-40B4-BE49-F238E27FC236}">
                <a16:creationId xmlns:a16="http://schemas.microsoft.com/office/drawing/2014/main" id="{D68C6213-2885-436C-B4C5-C871EFF640E4}"/>
              </a:ext>
            </a:extLst>
          </p:cNvPr>
          <p:cNvSpPr txBox="1"/>
          <p:nvPr/>
        </p:nvSpPr>
        <p:spPr>
          <a:xfrm>
            <a:off x="6447671" y="5335513"/>
            <a:ext cx="5054600" cy="1200329"/>
          </a:xfrm>
          <a:prstGeom prst="rect">
            <a:avLst/>
          </a:prstGeom>
          <a:noFill/>
        </p:spPr>
        <p:txBody>
          <a:bodyPr wrap="square" rtlCol="0">
            <a:spAutoFit/>
          </a:bodyPr>
          <a:lstStyle/>
          <a:p>
            <a:r>
              <a:rPr lang="en-US" dirty="0"/>
              <a:t>As portrayed in these graphs, the largest class was the third considering it was the most affordable. Naturally the second class was next in popularity followed by the first and most expensive class.</a:t>
            </a:r>
          </a:p>
        </p:txBody>
      </p:sp>
    </p:spTree>
    <p:extLst>
      <p:ext uri="{BB962C8B-B14F-4D97-AF65-F5344CB8AC3E}">
        <p14:creationId xmlns:p14="http://schemas.microsoft.com/office/powerpoint/2010/main" val="228504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A2CD-13C7-49B9-A480-6C0A2E24DDA2}"/>
              </a:ext>
            </a:extLst>
          </p:cNvPr>
          <p:cNvSpPr>
            <a:spLocks noGrp="1"/>
          </p:cNvSpPr>
          <p:nvPr>
            <p:ph type="title"/>
          </p:nvPr>
        </p:nvSpPr>
        <p:spPr>
          <a:xfrm>
            <a:off x="3980210" y="97485"/>
            <a:ext cx="8010821" cy="1231650"/>
          </a:xfrm>
        </p:spPr>
        <p:txBody>
          <a:bodyPr>
            <a:normAutofit fontScale="90000"/>
          </a:bodyPr>
          <a:lstStyle/>
          <a:p>
            <a:r>
              <a:rPr lang="en-US" dirty="0"/>
              <a:t>Survival Rate based on Class/Gender</a:t>
            </a:r>
          </a:p>
        </p:txBody>
      </p:sp>
      <p:pic>
        <p:nvPicPr>
          <p:cNvPr id="4" name="Content Placeholder 3">
            <a:extLst>
              <a:ext uri="{FF2B5EF4-FFF2-40B4-BE49-F238E27FC236}">
                <a16:creationId xmlns:a16="http://schemas.microsoft.com/office/drawing/2014/main" id="{33E0EF6C-1D05-4C99-B6D6-79B9EDC36225}"/>
              </a:ext>
            </a:extLst>
          </p:cNvPr>
          <p:cNvPicPr>
            <a:picLocks noGrp="1" noChangeAspect="1"/>
          </p:cNvPicPr>
          <p:nvPr>
            <p:ph idx="1"/>
          </p:nvPr>
        </p:nvPicPr>
        <p:blipFill>
          <a:blip r:embed="rId2"/>
          <a:stretch>
            <a:fillRect/>
          </a:stretch>
        </p:blipFill>
        <p:spPr>
          <a:xfrm>
            <a:off x="-1" y="-3386"/>
            <a:ext cx="3336841" cy="2252138"/>
          </a:xfrm>
          <a:prstGeom prst="rect">
            <a:avLst/>
          </a:prstGeom>
        </p:spPr>
      </p:pic>
      <p:pic>
        <p:nvPicPr>
          <p:cNvPr id="5" name="Picture 4">
            <a:extLst>
              <a:ext uri="{FF2B5EF4-FFF2-40B4-BE49-F238E27FC236}">
                <a16:creationId xmlns:a16="http://schemas.microsoft.com/office/drawing/2014/main" id="{043B0DF8-A6EF-4112-B8B5-D780EB4F4745}"/>
              </a:ext>
            </a:extLst>
          </p:cNvPr>
          <p:cNvPicPr>
            <a:picLocks noChangeAspect="1"/>
          </p:cNvPicPr>
          <p:nvPr/>
        </p:nvPicPr>
        <p:blipFill>
          <a:blip r:embed="rId3"/>
          <a:stretch>
            <a:fillRect/>
          </a:stretch>
        </p:blipFill>
        <p:spPr>
          <a:xfrm>
            <a:off x="-2" y="2248752"/>
            <a:ext cx="3336841" cy="2252138"/>
          </a:xfrm>
          <a:prstGeom prst="rect">
            <a:avLst/>
          </a:prstGeom>
        </p:spPr>
      </p:pic>
      <p:pic>
        <p:nvPicPr>
          <p:cNvPr id="7" name="Picture 6">
            <a:extLst>
              <a:ext uri="{FF2B5EF4-FFF2-40B4-BE49-F238E27FC236}">
                <a16:creationId xmlns:a16="http://schemas.microsoft.com/office/drawing/2014/main" id="{A3470C65-7AF4-4ED6-91C9-5D9865EE9516}"/>
              </a:ext>
            </a:extLst>
          </p:cNvPr>
          <p:cNvPicPr>
            <a:picLocks noChangeAspect="1"/>
          </p:cNvPicPr>
          <p:nvPr/>
        </p:nvPicPr>
        <p:blipFill>
          <a:blip r:embed="rId4"/>
          <a:stretch>
            <a:fillRect/>
          </a:stretch>
        </p:blipFill>
        <p:spPr>
          <a:xfrm>
            <a:off x="0" y="4500890"/>
            <a:ext cx="3457575" cy="2333625"/>
          </a:xfrm>
          <a:prstGeom prst="rect">
            <a:avLst/>
          </a:prstGeom>
        </p:spPr>
      </p:pic>
      <p:pic>
        <p:nvPicPr>
          <p:cNvPr id="9" name="Picture 8">
            <a:extLst>
              <a:ext uri="{FF2B5EF4-FFF2-40B4-BE49-F238E27FC236}">
                <a16:creationId xmlns:a16="http://schemas.microsoft.com/office/drawing/2014/main" id="{4BC45295-C48A-4FE4-8A13-657D1B54FD70}"/>
              </a:ext>
            </a:extLst>
          </p:cNvPr>
          <p:cNvPicPr>
            <a:picLocks noChangeAspect="1"/>
          </p:cNvPicPr>
          <p:nvPr/>
        </p:nvPicPr>
        <p:blipFill>
          <a:blip r:embed="rId5"/>
          <a:stretch>
            <a:fillRect/>
          </a:stretch>
        </p:blipFill>
        <p:spPr>
          <a:xfrm>
            <a:off x="3647990" y="1502585"/>
            <a:ext cx="8343041" cy="5355415"/>
          </a:xfrm>
          <a:prstGeom prst="rect">
            <a:avLst/>
          </a:prstGeom>
        </p:spPr>
      </p:pic>
    </p:spTree>
    <p:extLst>
      <p:ext uri="{BB962C8B-B14F-4D97-AF65-F5344CB8AC3E}">
        <p14:creationId xmlns:p14="http://schemas.microsoft.com/office/powerpoint/2010/main" val="53594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4F61-D6E5-45AB-9532-ED714EC4DD3A}"/>
              </a:ext>
            </a:extLst>
          </p:cNvPr>
          <p:cNvSpPr>
            <a:spLocks noGrp="1"/>
          </p:cNvSpPr>
          <p:nvPr>
            <p:ph type="title"/>
          </p:nvPr>
        </p:nvSpPr>
        <p:spPr>
          <a:xfrm>
            <a:off x="742950" y="130175"/>
            <a:ext cx="6680200" cy="1095375"/>
          </a:xfrm>
        </p:spPr>
        <p:txBody>
          <a:bodyPr>
            <a:normAutofit fontScale="90000"/>
          </a:bodyPr>
          <a:lstStyle/>
          <a:p>
            <a:r>
              <a:rPr lang="en-US" dirty="0"/>
              <a:t>Summary of Class and Age Survival/Perished</a:t>
            </a:r>
          </a:p>
        </p:txBody>
      </p:sp>
      <p:pic>
        <p:nvPicPr>
          <p:cNvPr id="9" name="Content Placeholder 8">
            <a:extLst>
              <a:ext uri="{FF2B5EF4-FFF2-40B4-BE49-F238E27FC236}">
                <a16:creationId xmlns:a16="http://schemas.microsoft.com/office/drawing/2014/main" id="{0CBFB07C-6F9F-41AD-922D-BD783676CCE3}"/>
              </a:ext>
            </a:extLst>
          </p:cNvPr>
          <p:cNvPicPr>
            <a:picLocks noGrp="1" noChangeAspect="1"/>
          </p:cNvPicPr>
          <p:nvPr>
            <p:ph idx="1"/>
          </p:nvPr>
        </p:nvPicPr>
        <p:blipFill>
          <a:blip r:embed="rId2"/>
          <a:stretch>
            <a:fillRect/>
          </a:stretch>
        </p:blipFill>
        <p:spPr>
          <a:xfrm>
            <a:off x="1257301" y="1797050"/>
            <a:ext cx="5422914" cy="4771375"/>
          </a:xfrm>
        </p:spPr>
      </p:pic>
      <p:pic>
        <p:nvPicPr>
          <p:cNvPr id="10" name="Picture 9">
            <a:extLst>
              <a:ext uri="{FF2B5EF4-FFF2-40B4-BE49-F238E27FC236}">
                <a16:creationId xmlns:a16="http://schemas.microsoft.com/office/drawing/2014/main" id="{FDB53545-A428-43CF-BA25-DEEEA8E8FDCF}"/>
              </a:ext>
            </a:extLst>
          </p:cNvPr>
          <p:cNvPicPr>
            <a:picLocks noChangeAspect="1"/>
          </p:cNvPicPr>
          <p:nvPr/>
        </p:nvPicPr>
        <p:blipFill>
          <a:blip r:embed="rId3"/>
          <a:stretch>
            <a:fillRect/>
          </a:stretch>
        </p:blipFill>
        <p:spPr>
          <a:xfrm>
            <a:off x="7564735" y="0"/>
            <a:ext cx="4627265" cy="6840305"/>
          </a:xfrm>
          <a:prstGeom prst="rect">
            <a:avLst/>
          </a:prstGeom>
        </p:spPr>
      </p:pic>
    </p:spTree>
    <p:extLst>
      <p:ext uri="{BB962C8B-B14F-4D97-AF65-F5344CB8AC3E}">
        <p14:creationId xmlns:p14="http://schemas.microsoft.com/office/powerpoint/2010/main" val="180037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2317-6F71-4D59-A41B-6FB835C24700}"/>
              </a:ext>
            </a:extLst>
          </p:cNvPr>
          <p:cNvSpPr>
            <a:spLocks noGrp="1"/>
          </p:cNvSpPr>
          <p:nvPr>
            <p:ph type="title"/>
          </p:nvPr>
        </p:nvSpPr>
        <p:spPr/>
        <p:txBody>
          <a:bodyPr/>
          <a:lstStyle/>
          <a:p>
            <a:endParaRPr lang="en-US" dirty="0"/>
          </a:p>
        </p:txBody>
      </p:sp>
      <p:pic>
        <p:nvPicPr>
          <p:cNvPr id="9" name="Picture 8">
            <a:extLst>
              <a:ext uri="{FF2B5EF4-FFF2-40B4-BE49-F238E27FC236}">
                <a16:creationId xmlns:a16="http://schemas.microsoft.com/office/drawing/2014/main" id="{F0EBFFE1-77EF-41DE-A9A8-4AFC2FEDE10C}"/>
              </a:ext>
            </a:extLst>
          </p:cNvPr>
          <p:cNvPicPr>
            <a:picLocks noChangeAspect="1"/>
          </p:cNvPicPr>
          <p:nvPr/>
        </p:nvPicPr>
        <p:blipFill>
          <a:blip r:embed="rId2"/>
          <a:stretch>
            <a:fillRect/>
          </a:stretch>
        </p:blipFill>
        <p:spPr>
          <a:xfrm>
            <a:off x="0" y="0"/>
            <a:ext cx="10102850" cy="6487203"/>
          </a:xfrm>
          <a:prstGeom prst="rect">
            <a:avLst/>
          </a:prstGeom>
        </p:spPr>
      </p:pic>
      <p:sp>
        <p:nvSpPr>
          <p:cNvPr id="3" name="TextBox 2">
            <a:extLst>
              <a:ext uri="{FF2B5EF4-FFF2-40B4-BE49-F238E27FC236}">
                <a16:creationId xmlns:a16="http://schemas.microsoft.com/office/drawing/2014/main" id="{CEEF6D6B-A0B7-40FD-BC4B-99DB485F014C}"/>
              </a:ext>
            </a:extLst>
          </p:cNvPr>
          <p:cNvSpPr txBox="1"/>
          <p:nvPr/>
        </p:nvSpPr>
        <p:spPr>
          <a:xfrm>
            <a:off x="-133350" y="5651999"/>
            <a:ext cx="12064999" cy="1200329"/>
          </a:xfrm>
          <a:prstGeom prst="rect">
            <a:avLst/>
          </a:prstGeom>
          <a:noFill/>
        </p:spPr>
        <p:txBody>
          <a:bodyPr wrap="square" rtlCol="0">
            <a:spAutoFit/>
          </a:bodyPr>
          <a:lstStyle/>
          <a:p>
            <a:pPr algn="ctr"/>
            <a:r>
              <a:rPr lang="en-US" dirty="0">
                <a:solidFill>
                  <a:schemeClr val="bg1"/>
                </a:solidFill>
                <a:highlight>
                  <a:srgbClr val="000000"/>
                </a:highlight>
              </a:rPr>
              <a:t>Here is a summary of all those who survived and died on the boat. As predicted earlier the rates of death were higher the lower the class. This can be due to a privileged status given to the richer or the because the first part of the ship to sink was that of the third class, but most probably the latter. Additionally, as predicted, rates of survival for women and children were higher than for men. </a:t>
            </a:r>
          </a:p>
        </p:txBody>
      </p:sp>
      <p:sp>
        <p:nvSpPr>
          <p:cNvPr id="4" name="Content Placeholder 3">
            <a:extLst>
              <a:ext uri="{FF2B5EF4-FFF2-40B4-BE49-F238E27FC236}">
                <a16:creationId xmlns:a16="http://schemas.microsoft.com/office/drawing/2014/main" id="{3B9370D0-EE13-4FA9-8972-5D8BA4D8ED0B}"/>
              </a:ext>
            </a:extLst>
          </p:cNvPr>
          <p:cNvSpPr>
            <a:spLocks noGrp="1"/>
          </p:cNvSpPr>
          <p:nvPr>
            <p:ph idx="1"/>
          </p:nvPr>
        </p:nvSpPr>
        <p:spPr/>
        <p:txBody>
          <a:bodyPr/>
          <a:lstStyle/>
          <a:p>
            <a:pPr algn="ctr"/>
            <a:endParaRPr lang="en-US" dirty="0">
              <a:solidFill>
                <a:schemeClr val="bg1"/>
              </a:solidFill>
            </a:endParaRPr>
          </a:p>
        </p:txBody>
      </p:sp>
    </p:spTree>
    <p:extLst>
      <p:ext uri="{BB962C8B-B14F-4D97-AF65-F5344CB8AC3E}">
        <p14:creationId xmlns:p14="http://schemas.microsoft.com/office/powerpoint/2010/main" val="381797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3C8C-7929-46A9-8366-503039156AF8}"/>
              </a:ext>
            </a:extLst>
          </p:cNvPr>
          <p:cNvSpPr>
            <a:spLocks noGrp="1"/>
          </p:cNvSpPr>
          <p:nvPr>
            <p:ph type="title"/>
          </p:nvPr>
        </p:nvSpPr>
        <p:spPr>
          <a:xfrm>
            <a:off x="606425" y="1344692"/>
            <a:ext cx="9860396" cy="446843"/>
          </a:xfrm>
        </p:spPr>
        <p:txBody>
          <a:bodyPr>
            <a:normAutofit fontScale="90000"/>
          </a:bodyPr>
          <a:lstStyle/>
          <a:p>
            <a:r>
              <a:rPr lang="en-US" dirty="0">
                <a:solidFill>
                  <a:srgbClr val="92D050"/>
                </a:solidFill>
              </a:rPr>
              <a:t>		                    KNN Score</a:t>
            </a:r>
            <a:br>
              <a:rPr lang="en-US" dirty="0">
                <a:solidFill>
                  <a:srgbClr val="92D050"/>
                </a:solidFill>
              </a:rPr>
            </a:br>
            <a:r>
              <a:rPr lang="en-US" dirty="0">
                <a:solidFill>
                  <a:srgbClr val="92D050"/>
                </a:solidFill>
              </a:rPr>
              <a:t>k neighbors = 3</a:t>
            </a:r>
            <a:br>
              <a:rPr lang="en-US" dirty="0">
                <a:solidFill>
                  <a:srgbClr val="92D050"/>
                </a:solidFill>
              </a:rPr>
            </a:br>
            <a:br>
              <a:rPr lang="en-US" dirty="0">
                <a:solidFill>
                  <a:srgbClr val="92D050"/>
                </a:solidFill>
              </a:rPr>
            </a:br>
            <a:br>
              <a:rPr lang="en-US" dirty="0">
                <a:solidFill>
                  <a:srgbClr val="92D050"/>
                </a:solidFill>
              </a:rPr>
            </a:br>
            <a:r>
              <a:rPr lang="en-US" dirty="0">
                <a:solidFill>
                  <a:srgbClr val="92D050"/>
                </a:solidFill>
              </a:rPr>
              <a:t>k neighbors 3 (weighted)</a:t>
            </a:r>
            <a:br>
              <a:rPr lang="en-US" dirty="0">
                <a:solidFill>
                  <a:srgbClr val="92D050"/>
                </a:solidFill>
              </a:rPr>
            </a:br>
            <a:r>
              <a:rPr lang="en-US" altLang="en-US" sz="2000" dirty="0">
                <a:latin typeface="Courier New" panose="02070309020205020404" pitchFamily="49" charset="0"/>
                <a:cs typeface="Courier New" panose="02070309020205020404" pitchFamily="49" charset="0"/>
              </a:rPr>
              <a:t>0.70391061 0.70949721 0.7247191 0.70224719 0.72316384] 0.7127075910343583</a:t>
            </a:r>
            <a:endParaRPr lang="en-US" sz="2000" dirty="0"/>
          </a:p>
        </p:txBody>
      </p:sp>
      <p:sp>
        <p:nvSpPr>
          <p:cNvPr id="15" name="Rectangle 5">
            <a:extLst>
              <a:ext uri="{FF2B5EF4-FFF2-40B4-BE49-F238E27FC236}">
                <a16:creationId xmlns:a16="http://schemas.microsoft.com/office/drawing/2014/main" id="{DAD9075D-EC40-4D96-9081-6539450F2CFE}"/>
              </a:ext>
            </a:extLst>
          </p:cNvPr>
          <p:cNvSpPr>
            <a:spLocks noGrp="1" noChangeArrowheads="1"/>
          </p:cNvSpPr>
          <p:nvPr>
            <p:ph idx="1"/>
          </p:nvPr>
        </p:nvSpPr>
        <p:spPr bwMode="auto">
          <a:xfrm>
            <a:off x="606425" y="5780573"/>
            <a:ext cx="635366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altLang="en-US" dirty="0">
                <a:solidFill>
                  <a:srgbClr val="000000"/>
                </a:solidFill>
                <a:latin typeface="Courier New" panose="02070309020205020404" pitchFamily="49" charset="0"/>
                <a:cs typeface="Courier New" panose="02070309020205020404" pitchFamily="49" charset="0"/>
              </a:rPr>
              <a:t>[0.7597654 0.7418994 0.80898876 0.75280899 0.79661017] 0.7744748805494883</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68CF97D-3899-42FD-B964-8A3E6A2FCCFD}"/>
              </a:ext>
            </a:extLst>
          </p:cNvPr>
          <p:cNvSpPr txBox="1"/>
          <p:nvPr/>
        </p:nvSpPr>
        <p:spPr>
          <a:xfrm>
            <a:off x="554553" y="1439961"/>
            <a:ext cx="8771137" cy="923330"/>
          </a:xfrm>
          <a:prstGeom prst="rect">
            <a:avLst/>
          </a:prstGeom>
          <a:noFill/>
        </p:spPr>
        <p:txBody>
          <a:bodyPr wrap="square" rtlCol="0">
            <a:spAutoFit/>
          </a:bodyPr>
          <a:lstStyle/>
          <a:p>
            <a:r>
              <a:rPr lang="en-US" altLang="en-US" dirty="0">
                <a:solidFill>
                  <a:srgbClr val="000000"/>
                </a:solidFill>
                <a:latin typeface="Courier New" panose="02070309020205020404" pitchFamily="49" charset="0"/>
                <a:cs typeface="Courier New" panose="02070309020205020404" pitchFamily="49" charset="0"/>
              </a:rPr>
              <a:t>[0.67597765 0.69273743 0.73033708 0.7247191 0.70621469] 0.7059971905679401</a:t>
            </a:r>
            <a:r>
              <a:rPr lang="en-US" altLang="en-US" sz="800" dirty="0"/>
              <a:t> </a:t>
            </a:r>
            <a:endParaRPr lang="en-US" altLang="en-US" sz="4000" dirty="0">
              <a:latin typeface="Arial" panose="020B0604020202020204" pitchFamily="34" charset="0"/>
            </a:endParaRPr>
          </a:p>
          <a:p>
            <a:endParaRPr lang="en-US" dirty="0"/>
          </a:p>
        </p:txBody>
      </p:sp>
      <p:sp>
        <p:nvSpPr>
          <p:cNvPr id="12" name="Rectangle 4">
            <a:extLst>
              <a:ext uri="{FF2B5EF4-FFF2-40B4-BE49-F238E27FC236}">
                <a16:creationId xmlns:a16="http://schemas.microsoft.com/office/drawing/2014/main" id="{35F09657-C9BF-4F5F-BBF6-942D03600347}"/>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D24C21B6-0C35-42D1-8E74-691104BDAA96}"/>
              </a:ext>
            </a:extLst>
          </p:cNvPr>
          <p:cNvSpPr/>
          <p:nvPr/>
        </p:nvSpPr>
        <p:spPr>
          <a:xfrm>
            <a:off x="606425" y="3951389"/>
            <a:ext cx="8928192" cy="646331"/>
          </a:xfrm>
          <a:prstGeom prst="rect">
            <a:avLst/>
          </a:prstGeom>
        </p:spPr>
        <p:txBody>
          <a:bodyPr wrap="square">
            <a:spAutoFit/>
          </a:bodyPr>
          <a:lstStyle/>
          <a:p>
            <a:r>
              <a:rPr lang="en-US" dirty="0"/>
              <a:t>[0.75977654 0.75977654 0.79213483 0.80337079 0.81355932]</a:t>
            </a:r>
          </a:p>
          <a:p>
            <a:r>
              <a:rPr lang="en-US" dirty="0"/>
              <a:t>0.785723602527425</a:t>
            </a:r>
          </a:p>
        </p:txBody>
      </p:sp>
      <p:sp>
        <p:nvSpPr>
          <p:cNvPr id="14" name="TextBox 13">
            <a:extLst>
              <a:ext uri="{FF2B5EF4-FFF2-40B4-BE49-F238E27FC236}">
                <a16:creationId xmlns:a16="http://schemas.microsoft.com/office/drawing/2014/main" id="{B5E31571-249D-4EAE-8184-B386C6AC1BCF}"/>
              </a:ext>
            </a:extLst>
          </p:cNvPr>
          <p:cNvSpPr txBox="1"/>
          <p:nvPr/>
        </p:nvSpPr>
        <p:spPr>
          <a:xfrm>
            <a:off x="606312" y="3193263"/>
            <a:ext cx="8771137" cy="584775"/>
          </a:xfrm>
          <a:prstGeom prst="rect">
            <a:avLst/>
          </a:prstGeom>
          <a:noFill/>
        </p:spPr>
        <p:txBody>
          <a:bodyPr wrap="square" rtlCol="0">
            <a:spAutoFit/>
          </a:bodyPr>
          <a:lstStyle/>
          <a:p>
            <a:r>
              <a:rPr lang="en-US" sz="3200" dirty="0">
                <a:solidFill>
                  <a:srgbClr val="92D050"/>
                </a:solidFill>
              </a:rPr>
              <a:t>K neighbors = 3 (PCA)</a:t>
            </a:r>
          </a:p>
        </p:txBody>
      </p:sp>
      <p:sp>
        <p:nvSpPr>
          <p:cNvPr id="16" name="Rectangle 15">
            <a:extLst>
              <a:ext uri="{FF2B5EF4-FFF2-40B4-BE49-F238E27FC236}">
                <a16:creationId xmlns:a16="http://schemas.microsoft.com/office/drawing/2014/main" id="{A335FF59-4009-477C-BF41-14CF1B3F0AA4}"/>
              </a:ext>
            </a:extLst>
          </p:cNvPr>
          <p:cNvSpPr/>
          <p:nvPr/>
        </p:nvSpPr>
        <p:spPr>
          <a:xfrm>
            <a:off x="606425" y="4662628"/>
            <a:ext cx="6966341" cy="584775"/>
          </a:xfrm>
          <a:prstGeom prst="rect">
            <a:avLst/>
          </a:prstGeom>
        </p:spPr>
        <p:txBody>
          <a:bodyPr wrap="square">
            <a:spAutoFit/>
          </a:bodyPr>
          <a:lstStyle/>
          <a:p>
            <a:r>
              <a:rPr lang="en-US" sz="3200" dirty="0">
                <a:solidFill>
                  <a:srgbClr val="92D050"/>
                </a:solidFill>
              </a:rPr>
              <a:t>K neighbors = 3 (PCA) (weighted)</a:t>
            </a:r>
          </a:p>
        </p:txBody>
      </p:sp>
      <p:sp>
        <p:nvSpPr>
          <p:cNvPr id="17" name="TextBox 16">
            <a:extLst>
              <a:ext uri="{FF2B5EF4-FFF2-40B4-BE49-F238E27FC236}">
                <a16:creationId xmlns:a16="http://schemas.microsoft.com/office/drawing/2014/main" id="{B4706E4C-0D90-48FE-A59F-FF7821F6FE79}"/>
              </a:ext>
            </a:extLst>
          </p:cNvPr>
          <p:cNvSpPr txBox="1"/>
          <p:nvPr/>
        </p:nvSpPr>
        <p:spPr>
          <a:xfrm>
            <a:off x="7055067" y="3297115"/>
            <a:ext cx="4804228" cy="1477328"/>
          </a:xfrm>
          <a:prstGeom prst="rect">
            <a:avLst/>
          </a:prstGeom>
          <a:noFill/>
        </p:spPr>
        <p:txBody>
          <a:bodyPr wrap="square" rtlCol="0">
            <a:spAutoFit/>
          </a:bodyPr>
          <a:lstStyle/>
          <a:p>
            <a:r>
              <a:rPr lang="en-US" dirty="0"/>
              <a:t>The KNN proved to work modestly resulting in an accuracy rate of 70% when implemented with 3 neighbors. When implemented with PCA, the KNN did considerably better but avoided overfitting.</a:t>
            </a:r>
          </a:p>
        </p:txBody>
      </p:sp>
      <p:pic>
        <p:nvPicPr>
          <p:cNvPr id="4" name="Picture 3">
            <a:extLst>
              <a:ext uri="{FF2B5EF4-FFF2-40B4-BE49-F238E27FC236}">
                <a16:creationId xmlns:a16="http://schemas.microsoft.com/office/drawing/2014/main" id="{8950C087-C664-4941-A6F9-DF54013C5901}"/>
              </a:ext>
            </a:extLst>
          </p:cNvPr>
          <p:cNvPicPr>
            <a:picLocks noChangeAspect="1"/>
          </p:cNvPicPr>
          <p:nvPr/>
        </p:nvPicPr>
        <p:blipFill>
          <a:blip r:embed="rId3"/>
          <a:stretch>
            <a:fillRect/>
          </a:stretch>
        </p:blipFill>
        <p:spPr>
          <a:xfrm>
            <a:off x="9799271" y="2133551"/>
            <a:ext cx="4543458" cy="5214976"/>
          </a:xfrm>
          <a:prstGeom prst="rect">
            <a:avLst/>
          </a:prstGeom>
        </p:spPr>
      </p:pic>
      <p:pic>
        <p:nvPicPr>
          <p:cNvPr id="7" name="Picture 6">
            <a:extLst>
              <a:ext uri="{FF2B5EF4-FFF2-40B4-BE49-F238E27FC236}">
                <a16:creationId xmlns:a16="http://schemas.microsoft.com/office/drawing/2014/main" id="{C80EC262-FCEE-424B-B0FD-925CB1227FCD}"/>
              </a:ext>
            </a:extLst>
          </p:cNvPr>
          <p:cNvPicPr>
            <a:picLocks noChangeAspect="1"/>
          </p:cNvPicPr>
          <p:nvPr/>
        </p:nvPicPr>
        <p:blipFill>
          <a:blip r:embed="rId4"/>
          <a:stretch>
            <a:fillRect/>
          </a:stretch>
        </p:blipFill>
        <p:spPr>
          <a:xfrm>
            <a:off x="4645788" y="3221810"/>
            <a:ext cx="3200423" cy="714380"/>
          </a:xfrm>
          <a:prstGeom prst="rect">
            <a:avLst/>
          </a:prstGeom>
        </p:spPr>
      </p:pic>
      <p:pic>
        <p:nvPicPr>
          <p:cNvPr id="9" name="Picture 8">
            <a:extLst>
              <a:ext uri="{FF2B5EF4-FFF2-40B4-BE49-F238E27FC236}">
                <a16:creationId xmlns:a16="http://schemas.microsoft.com/office/drawing/2014/main" id="{9FBDE04B-E986-4CB2-9E0D-9510E5650945}"/>
              </a:ext>
            </a:extLst>
          </p:cNvPr>
          <p:cNvPicPr>
            <a:picLocks noChangeAspect="1"/>
          </p:cNvPicPr>
          <p:nvPr/>
        </p:nvPicPr>
        <p:blipFill>
          <a:blip r:embed="rId5"/>
          <a:stretch>
            <a:fillRect/>
          </a:stretch>
        </p:blipFill>
        <p:spPr>
          <a:xfrm>
            <a:off x="184827" y="238102"/>
            <a:ext cx="4100542" cy="3190898"/>
          </a:xfrm>
          <a:prstGeom prst="rect">
            <a:avLst/>
          </a:prstGeom>
        </p:spPr>
      </p:pic>
      <p:pic>
        <p:nvPicPr>
          <p:cNvPr id="11" name="Picture 10">
            <a:extLst>
              <a:ext uri="{FF2B5EF4-FFF2-40B4-BE49-F238E27FC236}">
                <a16:creationId xmlns:a16="http://schemas.microsoft.com/office/drawing/2014/main" id="{443CBE2C-903B-440B-B024-5F22333C15B0}"/>
              </a:ext>
            </a:extLst>
          </p:cNvPr>
          <p:cNvPicPr>
            <a:picLocks noChangeAspect="1"/>
          </p:cNvPicPr>
          <p:nvPr/>
        </p:nvPicPr>
        <p:blipFill>
          <a:blip r:embed="rId6"/>
          <a:stretch>
            <a:fillRect/>
          </a:stretch>
        </p:blipFill>
        <p:spPr>
          <a:xfrm>
            <a:off x="208639" y="3429000"/>
            <a:ext cx="4076730" cy="3333774"/>
          </a:xfrm>
          <a:prstGeom prst="rect">
            <a:avLst/>
          </a:prstGeom>
        </p:spPr>
      </p:pic>
      <p:pic>
        <p:nvPicPr>
          <p:cNvPr id="19" name="Picture 18">
            <a:extLst>
              <a:ext uri="{FF2B5EF4-FFF2-40B4-BE49-F238E27FC236}">
                <a16:creationId xmlns:a16="http://schemas.microsoft.com/office/drawing/2014/main" id="{B8C3B197-1F2B-4CDF-941A-3CCFEC080920}"/>
              </a:ext>
            </a:extLst>
          </p:cNvPr>
          <p:cNvPicPr>
            <a:picLocks noChangeAspect="1"/>
          </p:cNvPicPr>
          <p:nvPr/>
        </p:nvPicPr>
        <p:blipFill>
          <a:blip r:embed="rId7"/>
          <a:stretch>
            <a:fillRect/>
          </a:stretch>
        </p:blipFill>
        <p:spPr>
          <a:xfrm>
            <a:off x="7377590" y="1438256"/>
            <a:ext cx="4324382" cy="5048287"/>
          </a:xfrm>
          <a:prstGeom prst="rect">
            <a:avLst/>
          </a:prstGeom>
        </p:spPr>
      </p:pic>
    </p:spTree>
    <p:extLst>
      <p:ext uri="{BB962C8B-B14F-4D97-AF65-F5344CB8AC3E}">
        <p14:creationId xmlns:p14="http://schemas.microsoft.com/office/powerpoint/2010/main" val="20139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00B11-1BC8-464F-89C9-DF28B67F28CD}"/>
              </a:ext>
            </a:extLst>
          </p:cNvPr>
          <p:cNvSpPr>
            <a:spLocks noGrp="1"/>
          </p:cNvSpPr>
          <p:nvPr>
            <p:ph type="title"/>
          </p:nvPr>
        </p:nvSpPr>
        <p:spPr>
          <a:xfrm>
            <a:off x="-3179024" y="59232"/>
            <a:ext cx="9860396" cy="446843"/>
          </a:xfrm>
        </p:spPr>
        <p:txBody>
          <a:bodyPr>
            <a:normAutofit fontScale="90000"/>
          </a:bodyPr>
          <a:lstStyle/>
          <a:p>
            <a:r>
              <a:rPr lang="en-US" dirty="0"/>
              <a:t>								SVM Score </a:t>
            </a:r>
            <a:br>
              <a:rPr lang="en-US" dirty="0"/>
            </a:br>
            <a:br>
              <a:rPr lang="en-US" dirty="0"/>
            </a:br>
            <a:br>
              <a:rPr lang="en-US" dirty="0"/>
            </a:br>
            <a:endParaRPr lang="en-US" sz="2000" dirty="0"/>
          </a:p>
        </p:txBody>
      </p:sp>
      <p:pic>
        <p:nvPicPr>
          <p:cNvPr id="12" name="Content Placeholder 11">
            <a:extLst>
              <a:ext uri="{FF2B5EF4-FFF2-40B4-BE49-F238E27FC236}">
                <a16:creationId xmlns:a16="http://schemas.microsoft.com/office/drawing/2014/main" id="{69A14C96-48BC-41E6-A98B-21D2B67A9573}"/>
              </a:ext>
            </a:extLst>
          </p:cNvPr>
          <p:cNvPicPr>
            <a:picLocks noGrp="1" noChangeAspect="1"/>
          </p:cNvPicPr>
          <p:nvPr>
            <p:ph idx="1"/>
          </p:nvPr>
        </p:nvPicPr>
        <p:blipFill>
          <a:blip r:embed="rId2"/>
          <a:stretch>
            <a:fillRect/>
          </a:stretch>
        </p:blipFill>
        <p:spPr bwMode="auto">
          <a:xfrm>
            <a:off x="304584" y="549854"/>
            <a:ext cx="6522214" cy="63081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08D6A17-C630-4697-94C4-033623DDCE34}"/>
              </a:ext>
            </a:extLst>
          </p:cNvPr>
          <p:cNvSpPr txBox="1"/>
          <p:nvPr/>
        </p:nvSpPr>
        <p:spPr>
          <a:xfrm>
            <a:off x="606425" y="1012149"/>
            <a:ext cx="8771137" cy="369332"/>
          </a:xfrm>
          <a:prstGeom prst="rect">
            <a:avLst/>
          </a:prstGeom>
          <a:noFill/>
        </p:spPr>
        <p:txBody>
          <a:bodyPr wrap="square" rtlCol="0">
            <a:spAutoFit/>
          </a:bodyPr>
          <a:lstStyle/>
          <a:p>
            <a:r>
              <a:rPr lang="en-US" altLang="en-US" dirty="0">
                <a:solidFill>
                  <a:srgbClr val="000000"/>
                </a:solidFill>
                <a:latin typeface="Courier New" panose="02070309020205020404" pitchFamily="49" charset="0"/>
                <a:cs typeface="Courier New" panose="02070309020205020404" pitchFamily="49" charset="0"/>
              </a:rPr>
              <a:t>[</a:t>
            </a:r>
            <a:endParaRPr lang="en-US" dirty="0"/>
          </a:p>
        </p:txBody>
      </p:sp>
      <p:sp>
        <p:nvSpPr>
          <p:cNvPr id="6" name="Rectangle 4">
            <a:extLst>
              <a:ext uri="{FF2B5EF4-FFF2-40B4-BE49-F238E27FC236}">
                <a16:creationId xmlns:a16="http://schemas.microsoft.com/office/drawing/2014/main" id="{93EA56D7-D6BC-4850-A175-E49B85EE51C0}"/>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E968FEA-DB26-473F-9D79-E52C662D78EC}"/>
              </a:ext>
            </a:extLst>
          </p:cNvPr>
          <p:cNvSpPr/>
          <p:nvPr/>
        </p:nvSpPr>
        <p:spPr>
          <a:xfrm>
            <a:off x="606311" y="4851154"/>
            <a:ext cx="6966341" cy="584775"/>
          </a:xfrm>
          <a:prstGeom prst="rect">
            <a:avLst/>
          </a:prstGeom>
        </p:spPr>
        <p:txBody>
          <a:bodyPr wrap="square">
            <a:spAutoFit/>
          </a:bodyPr>
          <a:lstStyle/>
          <a:p>
            <a:endParaRPr lang="en-US" sz="3200" dirty="0">
              <a:solidFill>
                <a:schemeClr val="accent1"/>
              </a:solidFill>
            </a:endParaRPr>
          </a:p>
        </p:txBody>
      </p:sp>
      <p:pic>
        <p:nvPicPr>
          <p:cNvPr id="13" name="Content Placeholder 4">
            <a:extLst>
              <a:ext uri="{FF2B5EF4-FFF2-40B4-BE49-F238E27FC236}">
                <a16:creationId xmlns:a16="http://schemas.microsoft.com/office/drawing/2014/main" id="{DFE8C8A9-3A69-43E3-9F51-CDF31538D556}"/>
              </a:ext>
            </a:extLst>
          </p:cNvPr>
          <p:cNvPicPr>
            <a:picLocks noChangeAspect="1"/>
          </p:cNvPicPr>
          <p:nvPr/>
        </p:nvPicPr>
        <p:blipFill>
          <a:blip r:embed="rId3"/>
          <a:stretch>
            <a:fillRect/>
          </a:stretch>
        </p:blipFill>
        <p:spPr>
          <a:xfrm>
            <a:off x="7141704" y="597104"/>
            <a:ext cx="4471715" cy="2396839"/>
          </a:xfrm>
          <a:prstGeom prst="rect">
            <a:avLst/>
          </a:prstGeom>
        </p:spPr>
      </p:pic>
      <p:pic>
        <p:nvPicPr>
          <p:cNvPr id="15" name="Picture 14">
            <a:extLst>
              <a:ext uri="{FF2B5EF4-FFF2-40B4-BE49-F238E27FC236}">
                <a16:creationId xmlns:a16="http://schemas.microsoft.com/office/drawing/2014/main" id="{A4BDCC38-E1D4-4E1D-8D2E-9E218960F7E3}"/>
              </a:ext>
            </a:extLst>
          </p:cNvPr>
          <p:cNvPicPr>
            <a:picLocks noChangeAspect="1"/>
          </p:cNvPicPr>
          <p:nvPr/>
        </p:nvPicPr>
        <p:blipFill>
          <a:blip r:embed="rId4"/>
          <a:stretch>
            <a:fillRect/>
          </a:stretch>
        </p:blipFill>
        <p:spPr>
          <a:xfrm>
            <a:off x="7536410" y="27764"/>
            <a:ext cx="3682303" cy="853514"/>
          </a:xfrm>
          <a:prstGeom prst="rect">
            <a:avLst/>
          </a:prstGeom>
        </p:spPr>
      </p:pic>
      <p:sp>
        <p:nvSpPr>
          <p:cNvPr id="17" name="TextBox 16">
            <a:extLst>
              <a:ext uri="{FF2B5EF4-FFF2-40B4-BE49-F238E27FC236}">
                <a16:creationId xmlns:a16="http://schemas.microsoft.com/office/drawing/2014/main" id="{D5F34390-F7BD-4630-9F91-B763589FFCDE}"/>
              </a:ext>
            </a:extLst>
          </p:cNvPr>
          <p:cNvSpPr txBox="1"/>
          <p:nvPr/>
        </p:nvSpPr>
        <p:spPr>
          <a:xfrm>
            <a:off x="6995886" y="3120571"/>
            <a:ext cx="5196114" cy="1477328"/>
          </a:xfrm>
          <a:prstGeom prst="rect">
            <a:avLst/>
          </a:prstGeom>
          <a:noFill/>
        </p:spPr>
        <p:txBody>
          <a:bodyPr wrap="square" rtlCol="0">
            <a:spAutoFit/>
          </a:bodyPr>
          <a:lstStyle/>
          <a:p>
            <a:r>
              <a:rPr lang="en-US" b="1" dirty="0"/>
              <a:t>The SVM scores also fared moderately with the cross </a:t>
            </a:r>
            <a:r>
              <a:rPr lang="en-US" b="1" dirty="0" err="1"/>
              <a:t>val</a:t>
            </a:r>
            <a:r>
              <a:rPr lang="en-US" b="1" dirty="0"/>
              <a:t> scores/confusion matrixes providing close to a 80 percent accuracy rate. There was minimal increase when implemented with PCA.</a:t>
            </a:r>
          </a:p>
        </p:txBody>
      </p:sp>
    </p:spTree>
    <p:extLst>
      <p:ext uri="{BB962C8B-B14F-4D97-AF65-F5344CB8AC3E}">
        <p14:creationId xmlns:p14="http://schemas.microsoft.com/office/powerpoint/2010/main" val="314981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E7A6-CC7E-4422-ADB9-D2A7D13EB358}"/>
              </a:ext>
            </a:extLst>
          </p:cNvPr>
          <p:cNvSpPr>
            <a:spLocks noGrp="1"/>
          </p:cNvSpPr>
          <p:nvPr>
            <p:ph type="title"/>
          </p:nvPr>
        </p:nvSpPr>
        <p:spPr>
          <a:xfrm>
            <a:off x="1459702" y="591611"/>
            <a:ext cx="4155923" cy="535446"/>
          </a:xfrm>
        </p:spPr>
        <p:txBody>
          <a:bodyPr>
            <a:normAutofit fontScale="90000"/>
          </a:bodyPr>
          <a:lstStyle/>
          <a:p>
            <a:r>
              <a:rPr lang="en-US" dirty="0"/>
              <a:t>Logistic Regression</a:t>
            </a:r>
          </a:p>
        </p:txBody>
      </p:sp>
      <p:sp>
        <p:nvSpPr>
          <p:cNvPr id="12" name="Rectangle 11">
            <a:extLst>
              <a:ext uri="{FF2B5EF4-FFF2-40B4-BE49-F238E27FC236}">
                <a16:creationId xmlns:a16="http://schemas.microsoft.com/office/drawing/2014/main" id="{618D3897-10F1-4D70-8BD9-7BD8B9782360}"/>
              </a:ext>
            </a:extLst>
          </p:cNvPr>
          <p:cNvSpPr/>
          <p:nvPr/>
        </p:nvSpPr>
        <p:spPr>
          <a:xfrm>
            <a:off x="6641156" y="1268373"/>
            <a:ext cx="5718630" cy="584775"/>
          </a:xfrm>
          <a:prstGeom prst="rect">
            <a:avLst/>
          </a:prstGeom>
        </p:spPr>
        <p:txBody>
          <a:bodyPr wrap="square">
            <a:spAutoFit/>
          </a:bodyPr>
          <a:lstStyle/>
          <a:p>
            <a:r>
              <a:rPr lang="en-US" sz="3200" dirty="0"/>
              <a:t>Logistic Regression (PCA)</a:t>
            </a:r>
          </a:p>
        </p:txBody>
      </p:sp>
      <p:sp>
        <p:nvSpPr>
          <p:cNvPr id="13" name="TextBox 12">
            <a:extLst>
              <a:ext uri="{FF2B5EF4-FFF2-40B4-BE49-F238E27FC236}">
                <a16:creationId xmlns:a16="http://schemas.microsoft.com/office/drawing/2014/main" id="{189318E5-C016-4258-BF9F-5854138C3D0C}"/>
              </a:ext>
            </a:extLst>
          </p:cNvPr>
          <p:cNvSpPr txBox="1"/>
          <p:nvPr/>
        </p:nvSpPr>
        <p:spPr>
          <a:xfrm>
            <a:off x="6631561" y="194451"/>
            <a:ext cx="5581231" cy="1200329"/>
          </a:xfrm>
          <a:prstGeom prst="rect">
            <a:avLst/>
          </a:prstGeom>
          <a:noFill/>
        </p:spPr>
        <p:txBody>
          <a:bodyPr wrap="square" rtlCol="0">
            <a:spAutoFit/>
          </a:bodyPr>
          <a:lstStyle/>
          <a:p>
            <a:r>
              <a:rPr lang="en-US" b="1" dirty="0"/>
              <a:t>The Logistic Regression fared just as moderately as the SVMs providing us with an average accuracy rate of 80% and an average of 82% when implemented with PCA</a:t>
            </a:r>
          </a:p>
        </p:txBody>
      </p:sp>
      <p:sp>
        <p:nvSpPr>
          <p:cNvPr id="4" name="Rectangle 1">
            <a:extLst>
              <a:ext uri="{FF2B5EF4-FFF2-40B4-BE49-F238E27FC236}">
                <a16:creationId xmlns:a16="http://schemas.microsoft.com/office/drawing/2014/main" id="{FC07510D-4D24-4353-A28E-3D9AC6EC3B1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10FFD4F-EF5B-483E-AB6D-C0307393D01D}"/>
              </a:ext>
            </a:extLst>
          </p:cNvPr>
          <p:cNvSpPr/>
          <p:nvPr/>
        </p:nvSpPr>
        <p:spPr>
          <a:xfrm>
            <a:off x="6350000" y="1899362"/>
            <a:ext cx="5424642" cy="4524315"/>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Coefficients [[-0.46387689 0.03574496 -0.25172183 -0.62228928 -0.18966567 0.15461352 0.1599097 -0.46387689 0.11808303 -1.37036921 -0.17586738]] [-0.65521291]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Accuracy by admission status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survived 0 1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row_0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0 527 258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1 22 84 </a:t>
            </a: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0.8170144462279294 </a:t>
            </a:r>
          </a:p>
          <a:p>
            <a:pPr lvl="0" eaLnBrk="0" fontAlgn="base" hangingPunct="0">
              <a:spcBef>
                <a:spcPct val="0"/>
              </a:spcBef>
              <a:spcAft>
                <a:spcPct val="0"/>
              </a:spcAft>
            </a:pPr>
            <a:endParaRPr lang="en-US" altLang="en-US"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Accuracy scores: [0.76923077 0.78846154 0.82692308 0.8516129 ] </a:t>
            </a:r>
          </a:p>
          <a:p>
            <a:pPr lvl="0" eaLnBrk="0" fontAlgn="base" hangingPunct="0">
              <a:spcBef>
                <a:spcPct val="0"/>
              </a:spcBef>
              <a:spcAft>
                <a:spcPct val="0"/>
              </a:spcAft>
            </a:pPr>
            <a:endParaRPr lang="en-US" altLang="en-US"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Average Regression Accuracy score</a:t>
            </a:r>
            <a:r>
              <a:rPr lang="en-US" altLang="en-US" b="1" dirty="0">
                <a:solidFill>
                  <a:srgbClr val="000000"/>
                </a:solidFill>
                <a:latin typeface="Calibri" panose="020F0502020204030204" pitchFamily="34" charset="0"/>
                <a:cs typeface="Calibri" panose="020F0502020204030204" pitchFamily="34" charset="0"/>
              </a:rPr>
              <a:t>: 0.8090570719602977</a:t>
            </a:r>
            <a:r>
              <a:rPr kumimoji="0" lang="en-US" altLang="en-US" sz="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4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EDFDD2-EBF3-49B6-B231-5F4206B481C9}"/>
              </a:ext>
            </a:extLst>
          </p:cNvPr>
          <p:cNvSpPr/>
          <p:nvPr/>
        </p:nvSpPr>
        <p:spPr>
          <a:xfrm>
            <a:off x="692150" y="1308237"/>
            <a:ext cx="6096000" cy="5355312"/>
          </a:xfrm>
          <a:prstGeom prst="rect">
            <a:avLst/>
          </a:prstGeom>
        </p:spPr>
        <p:txBody>
          <a:bodyPr>
            <a:spAutoFit/>
          </a:bodyPr>
          <a:lstStyle/>
          <a:p>
            <a:r>
              <a:rPr lang="en-US" dirty="0"/>
              <a:t>Coefficients</a:t>
            </a:r>
          </a:p>
          <a:p>
            <a:r>
              <a:rPr lang="en-US" dirty="0"/>
              <a:t>[[-0.38146653 -0.0125734  -0.3129827  -0.54369692 -0.30280143  0.28090903</a:t>
            </a:r>
          </a:p>
          <a:p>
            <a:r>
              <a:rPr lang="en-US" dirty="0"/>
              <a:t>   0.13111229 -0.38146653  0.00641401 -1.37988379 -0.21154099]]</a:t>
            </a:r>
          </a:p>
          <a:p>
            <a:r>
              <a:rPr lang="en-US" dirty="0"/>
              <a:t>[-0.67601068]</a:t>
            </a:r>
          </a:p>
          <a:p>
            <a:endParaRPr lang="en-US" dirty="0"/>
          </a:p>
          <a:p>
            <a:r>
              <a:rPr lang="en-US" dirty="0"/>
              <a:t> Accuracy by admission status</a:t>
            </a:r>
          </a:p>
          <a:p>
            <a:r>
              <a:rPr lang="en-US" dirty="0"/>
              <a:t>survived    0    1</a:t>
            </a:r>
          </a:p>
          <a:p>
            <a:r>
              <a:rPr lang="en-US" dirty="0"/>
              <a:t>row_0             </a:t>
            </a:r>
          </a:p>
          <a:p>
            <a:r>
              <a:rPr lang="en-US" dirty="0"/>
              <a:t>0         481  213</a:t>
            </a:r>
          </a:p>
          <a:p>
            <a:r>
              <a:rPr lang="en-US" dirty="0"/>
              <a:t>1          68  129</a:t>
            </a:r>
          </a:p>
          <a:p>
            <a:r>
              <a:rPr lang="en-US" dirty="0"/>
              <a:t>0.8143712574850299</a:t>
            </a:r>
          </a:p>
          <a:p>
            <a:endParaRPr lang="en-US" dirty="0"/>
          </a:p>
          <a:p>
            <a:r>
              <a:rPr lang="en-US" dirty="0"/>
              <a:t> Accuracy scores:</a:t>
            </a:r>
          </a:p>
          <a:p>
            <a:r>
              <a:rPr lang="en-US" dirty="0"/>
              <a:t>[0.83333333 0.82634731 0.79041916 0.79518072]</a:t>
            </a:r>
          </a:p>
          <a:p>
            <a:endParaRPr lang="en-US" dirty="0"/>
          </a:p>
          <a:p>
            <a:r>
              <a:rPr lang="en-US" b="1" dirty="0"/>
              <a:t> Average Regression Accuracy score:</a:t>
            </a:r>
          </a:p>
          <a:p>
            <a:r>
              <a:rPr lang="en-US" b="1" dirty="0"/>
              <a:t>0.811320130822692</a:t>
            </a:r>
          </a:p>
        </p:txBody>
      </p:sp>
    </p:spTree>
    <p:extLst>
      <p:ext uri="{BB962C8B-B14F-4D97-AF65-F5344CB8AC3E}">
        <p14:creationId xmlns:p14="http://schemas.microsoft.com/office/powerpoint/2010/main" val="154261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3B8-A698-444C-AFC0-3D0EFBA5B6A1}"/>
              </a:ext>
            </a:extLst>
          </p:cNvPr>
          <p:cNvSpPr>
            <a:spLocks noGrp="1"/>
          </p:cNvSpPr>
          <p:nvPr>
            <p:ph type="title"/>
          </p:nvPr>
        </p:nvSpPr>
        <p:spPr>
          <a:xfrm>
            <a:off x="3490055" y="239484"/>
            <a:ext cx="3270846" cy="724284"/>
          </a:xfrm>
        </p:spPr>
        <p:txBody>
          <a:bodyPr>
            <a:normAutofit/>
          </a:bodyPr>
          <a:lstStyle/>
          <a:p>
            <a:r>
              <a:rPr lang="en-US" sz="2800" dirty="0">
                <a:solidFill>
                  <a:srgbClr val="92D050"/>
                </a:solidFill>
              </a:rPr>
              <a:t>Decision Tree</a:t>
            </a:r>
          </a:p>
        </p:txBody>
      </p:sp>
      <p:pic>
        <p:nvPicPr>
          <p:cNvPr id="5" name="Content Placeholder 4">
            <a:extLst>
              <a:ext uri="{FF2B5EF4-FFF2-40B4-BE49-F238E27FC236}">
                <a16:creationId xmlns:a16="http://schemas.microsoft.com/office/drawing/2014/main" id="{2EFA113C-AE92-475B-A055-F2AE36101FB5}"/>
              </a:ext>
            </a:extLst>
          </p:cNvPr>
          <p:cNvPicPr>
            <a:picLocks noGrp="1" noChangeAspect="1"/>
          </p:cNvPicPr>
          <p:nvPr>
            <p:ph idx="1"/>
          </p:nvPr>
        </p:nvPicPr>
        <p:blipFill>
          <a:blip r:embed="rId2"/>
          <a:stretch>
            <a:fillRect/>
          </a:stretch>
        </p:blipFill>
        <p:spPr>
          <a:xfrm>
            <a:off x="1704821" y="812841"/>
            <a:ext cx="6845223" cy="1785216"/>
          </a:xfrm>
        </p:spPr>
      </p:pic>
      <p:pic>
        <p:nvPicPr>
          <p:cNvPr id="7" name="Picture 6">
            <a:extLst>
              <a:ext uri="{FF2B5EF4-FFF2-40B4-BE49-F238E27FC236}">
                <a16:creationId xmlns:a16="http://schemas.microsoft.com/office/drawing/2014/main" id="{8337DF75-37E2-4981-B08D-995114FE479A}"/>
              </a:ext>
            </a:extLst>
          </p:cNvPr>
          <p:cNvPicPr>
            <a:picLocks noChangeAspect="1"/>
          </p:cNvPicPr>
          <p:nvPr/>
        </p:nvPicPr>
        <p:blipFill>
          <a:blip r:embed="rId3"/>
          <a:stretch>
            <a:fillRect/>
          </a:stretch>
        </p:blipFill>
        <p:spPr>
          <a:xfrm>
            <a:off x="1700912" y="3203440"/>
            <a:ext cx="6849132" cy="1709490"/>
          </a:xfrm>
          <a:prstGeom prst="rect">
            <a:avLst/>
          </a:prstGeom>
        </p:spPr>
      </p:pic>
      <p:pic>
        <p:nvPicPr>
          <p:cNvPr id="9" name="Picture 8">
            <a:extLst>
              <a:ext uri="{FF2B5EF4-FFF2-40B4-BE49-F238E27FC236}">
                <a16:creationId xmlns:a16="http://schemas.microsoft.com/office/drawing/2014/main" id="{3CDB7040-885F-44BD-8622-9B67F9E1A138}"/>
              </a:ext>
            </a:extLst>
          </p:cNvPr>
          <p:cNvPicPr>
            <a:picLocks noChangeAspect="1"/>
          </p:cNvPicPr>
          <p:nvPr/>
        </p:nvPicPr>
        <p:blipFill>
          <a:blip r:embed="rId4"/>
          <a:stretch>
            <a:fillRect/>
          </a:stretch>
        </p:blipFill>
        <p:spPr>
          <a:xfrm>
            <a:off x="1704821" y="5585611"/>
            <a:ext cx="6153195" cy="1223971"/>
          </a:xfrm>
          <a:prstGeom prst="rect">
            <a:avLst/>
          </a:prstGeom>
        </p:spPr>
      </p:pic>
      <p:pic>
        <p:nvPicPr>
          <p:cNvPr id="12" name="Picture 11">
            <a:extLst>
              <a:ext uri="{FF2B5EF4-FFF2-40B4-BE49-F238E27FC236}">
                <a16:creationId xmlns:a16="http://schemas.microsoft.com/office/drawing/2014/main" id="{83F8C24E-5146-46F8-8BDA-D00B68C32D9B}"/>
              </a:ext>
            </a:extLst>
          </p:cNvPr>
          <p:cNvPicPr>
            <a:picLocks noChangeAspect="1"/>
          </p:cNvPicPr>
          <p:nvPr/>
        </p:nvPicPr>
        <p:blipFill>
          <a:blip r:embed="rId5"/>
          <a:stretch>
            <a:fillRect/>
          </a:stretch>
        </p:blipFill>
        <p:spPr>
          <a:xfrm>
            <a:off x="2634619" y="2544251"/>
            <a:ext cx="4548010" cy="724380"/>
          </a:xfrm>
          <a:prstGeom prst="rect">
            <a:avLst/>
          </a:prstGeom>
        </p:spPr>
      </p:pic>
      <p:pic>
        <p:nvPicPr>
          <p:cNvPr id="13" name="Picture 12">
            <a:extLst>
              <a:ext uri="{FF2B5EF4-FFF2-40B4-BE49-F238E27FC236}">
                <a16:creationId xmlns:a16="http://schemas.microsoft.com/office/drawing/2014/main" id="{BF37A371-7E43-4EF2-83D0-3C22F9365BCA}"/>
              </a:ext>
            </a:extLst>
          </p:cNvPr>
          <p:cNvPicPr>
            <a:picLocks noChangeAspect="1"/>
          </p:cNvPicPr>
          <p:nvPr/>
        </p:nvPicPr>
        <p:blipFill>
          <a:blip r:embed="rId6"/>
          <a:stretch>
            <a:fillRect/>
          </a:stretch>
        </p:blipFill>
        <p:spPr>
          <a:xfrm>
            <a:off x="3169930" y="4961409"/>
            <a:ext cx="3477387" cy="736497"/>
          </a:xfrm>
          <a:prstGeom prst="rect">
            <a:avLst/>
          </a:prstGeom>
        </p:spPr>
      </p:pic>
      <p:sp>
        <p:nvSpPr>
          <p:cNvPr id="3" name="TextBox 2">
            <a:extLst>
              <a:ext uri="{FF2B5EF4-FFF2-40B4-BE49-F238E27FC236}">
                <a16:creationId xmlns:a16="http://schemas.microsoft.com/office/drawing/2014/main" id="{3CB227E8-A158-4CF6-B02D-1F708A4A5A36}"/>
              </a:ext>
            </a:extLst>
          </p:cNvPr>
          <p:cNvSpPr txBox="1"/>
          <p:nvPr/>
        </p:nvSpPr>
        <p:spPr>
          <a:xfrm>
            <a:off x="8758932" y="1377818"/>
            <a:ext cx="2984739" cy="4832092"/>
          </a:xfrm>
          <a:prstGeom prst="rect">
            <a:avLst/>
          </a:prstGeom>
          <a:noFill/>
        </p:spPr>
        <p:txBody>
          <a:bodyPr wrap="square" rtlCol="0">
            <a:spAutoFit/>
          </a:bodyPr>
          <a:lstStyle/>
          <a:p>
            <a:r>
              <a:rPr lang="en-US" sz="1400" dirty="0"/>
              <a:t>Decision tree would be useful for this dataset since it contains both numerical and categorical data.</a:t>
            </a:r>
          </a:p>
          <a:p>
            <a:endParaRPr lang="en-US" sz="1400" dirty="0"/>
          </a:p>
          <a:p>
            <a:endParaRPr lang="en-US" sz="1400" dirty="0"/>
          </a:p>
          <a:p>
            <a:r>
              <a:rPr lang="en-US" sz="1400" dirty="0"/>
              <a:t>Featured are the best scores when implementing a decision tree. Due to the limited categories, a decision tree should fit nicely with this dataset. </a:t>
            </a:r>
          </a:p>
          <a:p>
            <a:endParaRPr lang="en-US" sz="1400" dirty="0"/>
          </a:p>
          <a:p>
            <a:r>
              <a:rPr lang="en-US" sz="1400" dirty="0"/>
              <a:t>The first decision tree produced a score of around .85, relatively high without a concern of overfitting. The max depth was 5. The PCA resulted in a lesser amount while a Decision Tree with entropy provided the same results as a regular Decision Tree.</a:t>
            </a:r>
          </a:p>
          <a:p>
            <a:endParaRPr lang="en-US" sz="1400" dirty="0"/>
          </a:p>
          <a:p>
            <a:r>
              <a:rPr lang="en-US" sz="1400" dirty="0"/>
              <a:t>Since this is a simple model a high KNN neighbor is in place even though it comes as the expense </a:t>
            </a:r>
            <a:r>
              <a:rPr lang="en-US" sz="1400"/>
              <a:t>of variance.</a:t>
            </a:r>
            <a:endParaRPr lang="en-US" sz="1400" dirty="0"/>
          </a:p>
          <a:p>
            <a:endParaRPr lang="en-US" sz="1400" dirty="0"/>
          </a:p>
        </p:txBody>
      </p:sp>
    </p:spTree>
    <p:extLst>
      <p:ext uri="{BB962C8B-B14F-4D97-AF65-F5344CB8AC3E}">
        <p14:creationId xmlns:p14="http://schemas.microsoft.com/office/powerpoint/2010/main" val="73466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C170-88C6-4B6A-989F-429CAD6051BB}"/>
              </a:ext>
            </a:extLst>
          </p:cNvPr>
          <p:cNvSpPr>
            <a:spLocks noGrp="1"/>
          </p:cNvSpPr>
          <p:nvPr>
            <p:ph type="title"/>
          </p:nvPr>
        </p:nvSpPr>
        <p:spPr>
          <a:xfrm>
            <a:off x="2977390" y="374728"/>
            <a:ext cx="5802930" cy="703946"/>
          </a:xfrm>
        </p:spPr>
        <p:txBody>
          <a:bodyPr/>
          <a:lstStyle/>
          <a:p>
            <a:r>
              <a:rPr lang="en-US" dirty="0"/>
              <a:t>Decision Tree (displayed)</a:t>
            </a:r>
          </a:p>
        </p:txBody>
      </p:sp>
      <p:pic>
        <p:nvPicPr>
          <p:cNvPr id="5" name="Content Placeholder 4">
            <a:extLst>
              <a:ext uri="{FF2B5EF4-FFF2-40B4-BE49-F238E27FC236}">
                <a16:creationId xmlns:a16="http://schemas.microsoft.com/office/drawing/2014/main" id="{AED17CDC-81A8-47D6-A106-8AED8D333519}"/>
              </a:ext>
            </a:extLst>
          </p:cNvPr>
          <p:cNvPicPr>
            <a:picLocks noGrp="1" noChangeAspect="1"/>
          </p:cNvPicPr>
          <p:nvPr>
            <p:ph idx="1"/>
          </p:nvPr>
        </p:nvPicPr>
        <p:blipFill>
          <a:blip r:embed="rId2"/>
          <a:stretch>
            <a:fillRect/>
          </a:stretch>
        </p:blipFill>
        <p:spPr>
          <a:xfrm>
            <a:off x="72099" y="1482572"/>
            <a:ext cx="12119901" cy="4047372"/>
          </a:xfrm>
          <a:prstGeom prst="rect">
            <a:avLst/>
          </a:prstGeom>
        </p:spPr>
      </p:pic>
    </p:spTree>
    <p:extLst>
      <p:ext uri="{BB962C8B-B14F-4D97-AF65-F5344CB8AC3E}">
        <p14:creationId xmlns:p14="http://schemas.microsoft.com/office/powerpoint/2010/main" val="246144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E16C-CD73-46BC-A1D6-3B2955C7A3E2}"/>
              </a:ext>
            </a:extLst>
          </p:cNvPr>
          <p:cNvSpPr>
            <a:spLocks noGrp="1"/>
          </p:cNvSpPr>
          <p:nvPr>
            <p:ph type="title"/>
          </p:nvPr>
        </p:nvSpPr>
        <p:spPr>
          <a:xfrm>
            <a:off x="1712503" y="680828"/>
            <a:ext cx="3957927" cy="613134"/>
          </a:xfrm>
        </p:spPr>
        <p:txBody>
          <a:bodyPr>
            <a:normAutofit fontScale="90000"/>
          </a:bodyPr>
          <a:lstStyle/>
          <a:p>
            <a:r>
              <a:rPr lang="en-US" b="1" dirty="0">
                <a:solidFill>
                  <a:srgbClr val="92D050"/>
                </a:solidFill>
              </a:rPr>
              <a:t>Random Forest</a:t>
            </a:r>
          </a:p>
        </p:txBody>
      </p:sp>
      <p:pic>
        <p:nvPicPr>
          <p:cNvPr id="5" name="Content Placeholder 4">
            <a:extLst>
              <a:ext uri="{FF2B5EF4-FFF2-40B4-BE49-F238E27FC236}">
                <a16:creationId xmlns:a16="http://schemas.microsoft.com/office/drawing/2014/main" id="{8C47CD13-A91D-4135-A363-9DE512F3EF96}"/>
              </a:ext>
            </a:extLst>
          </p:cNvPr>
          <p:cNvPicPr>
            <a:picLocks noGrp="1" noChangeAspect="1"/>
          </p:cNvPicPr>
          <p:nvPr>
            <p:ph idx="1"/>
          </p:nvPr>
        </p:nvPicPr>
        <p:blipFill>
          <a:blip r:embed="rId2"/>
          <a:stretch>
            <a:fillRect/>
          </a:stretch>
        </p:blipFill>
        <p:spPr>
          <a:xfrm>
            <a:off x="633791" y="3802895"/>
            <a:ext cx="6658405" cy="1866902"/>
          </a:xfrm>
        </p:spPr>
      </p:pic>
      <p:pic>
        <p:nvPicPr>
          <p:cNvPr id="9" name="Picture 8">
            <a:extLst>
              <a:ext uri="{FF2B5EF4-FFF2-40B4-BE49-F238E27FC236}">
                <a16:creationId xmlns:a16="http://schemas.microsoft.com/office/drawing/2014/main" id="{E9B3633F-E88B-40C1-9965-418A1F7ED55F}"/>
              </a:ext>
            </a:extLst>
          </p:cNvPr>
          <p:cNvPicPr>
            <a:picLocks noChangeAspect="1"/>
          </p:cNvPicPr>
          <p:nvPr/>
        </p:nvPicPr>
        <p:blipFill>
          <a:blip r:embed="rId2"/>
          <a:stretch>
            <a:fillRect/>
          </a:stretch>
        </p:blipFill>
        <p:spPr>
          <a:xfrm>
            <a:off x="633791" y="1344535"/>
            <a:ext cx="6547375" cy="1835771"/>
          </a:xfrm>
          <a:prstGeom prst="rect">
            <a:avLst/>
          </a:prstGeom>
        </p:spPr>
      </p:pic>
      <p:pic>
        <p:nvPicPr>
          <p:cNvPr id="10" name="Picture 9">
            <a:extLst>
              <a:ext uri="{FF2B5EF4-FFF2-40B4-BE49-F238E27FC236}">
                <a16:creationId xmlns:a16="http://schemas.microsoft.com/office/drawing/2014/main" id="{AE781EC1-C888-4AB0-9853-1425A7AFEE3C}"/>
              </a:ext>
            </a:extLst>
          </p:cNvPr>
          <p:cNvPicPr>
            <a:picLocks noChangeAspect="1"/>
          </p:cNvPicPr>
          <p:nvPr/>
        </p:nvPicPr>
        <p:blipFill>
          <a:blip r:embed="rId3"/>
          <a:stretch>
            <a:fillRect/>
          </a:stretch>
        </p:blipFill>
        <p:spPr>
          <a:xfrm>
            <a:off x="1375663" y="3180306"/>
            <a:ext cx="3817439" cy="806096"/>
          </a:xfrm>
          <a:prstGeom prst="rect">
            <a:avLst/>
          </a:prstGeom>
        </p:spPr>
      </p:pic>
      <p:sp>
        <p:nvSpPr>
          <p:cNvPr id="3" name="TextBox 2">
            <a:extLst>
              <a:ext uri="{FF2B5EF4-FFF2-40B4-BE49-F238E27FC236}">
                <a16:creationId xmlns:a16="http://schemas.microsoft.com/office/drawing/2014/main" id="{A4DA2FBD-6EDE-4A5B-86C5-A5B4894FF4C4}"/>
              </a:ext>
            </a:extLst>
          </p:cNvPr>
          <p:cNvSpPr txBox="1"/>
          <p:nvPr/>
        </p:nvSpPr>
        <p:spPr>
          <a:xfrm>
            <a:off x="7366958" y="1667774"/>
            <a:ext cx="4618008" cy="3970318"/>
          </a:xfrm>
          <a:prstGeom prst="rect">
            <a:avLst/>
          </a:prstGeom>
          <a:noFill/>
        </p:spPr>
        <p:txBody>
          <a:bodyPr wrap="square" rtlCol="0">
            <a:spAutoFit/>
          </a:bodyPr>
          <a:lstStyle/>
          <a:p>
            <a:r>
              <a:rPr lang="en-US" dirty="0"/>
              <a:t>Random forests do a good job at curbing an overfitting that may be conveyed through a decision tree.</a:t>
            </a:r>
          </a:p>
          <a:p>
            <a:endParaRPr lang="en-US" dirty="0"/>
          </a:p>
          <a:p>
            <a:r>
              <a:rPr lang="en-US" dirty="0"/>
              <a:t>The best results from the random forest were a bit over .83, not as good as the decision tree preceding it. </a:t>
            </a:r>
          </a:p>
          <a:p>
            <a:endParaRPr lang="en-US" dirty="0"/>
          </a:p>
          <a:p>
            <a:r>
              <a:rPr lang="en-US" dirty="0"/>
              <a:t>This could be due to limited overfitting that provided such higher numbers earlier.</a:t>
            </a:r>
          </a:p>
          <a:p>
            <a:endParaRPr lang="en-US" dirty="0"/>
          </a:p>
          <a:p>
            <a:r>
              <a:rPr lang="en-US" dirty="0"/>
              <a:t>Similarly, the PCA model limits overfitting even more, providing a smaller number than if ran regularly.</a:t>
            </a:r>
          </a:p>
        </p:txBody>
      </p:sp>
    </p:spTree>
    <p:extLst>
      <p:ext uri="{BB962C8B-B14F-4D97-AF65-F5344CB8AC3E}">
        <p14:creationId xmlns:p14="http://schemas.microsoft.com/office/powerpoint/2010/main" val="352652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1F0C-99FD-A748-B6D9-74FC89C20601}"/>
              </a:ext>
            </a:extLst>
          </p:cNvPr>
          <p:cNvSpPr>
            <a:spLocks noGrp="1"/>
          </p:cNvSpPr>
          <p:nvPr>
            <p:ph type="title"/>
          </p:nvPr>
        </p:nvSpPr>
        <p:spPr>
          <a:xfrm>
            <a:off x="1557619" y="631366"/>
            <a:ext cx="8911687" cy="1280890"/>
          </a:xfrm>
        </p:spPr>
        <p:txBody>
          <a:bodyPr/>
          <a:lstStyle/>
          <a:p>
            <a:pPr algn="ctr"/>
            <a:r>
              <a:rPr lang="en-US" dirty="0"/>
              <a:t>Background  - Titanic Data</a:t>
            </a:r>
          </a:p>
        </p:txBody>
      </p:sp>
      <p:sp>
        <p:nvSpPr>
          <p:cNvPr id="3" name="Content Placeholder 2">
            <a:extLst>
              <a:ext uri="{FF2B5EF4-FFF2-40B4-BE49-F238E27FC236}">
                <a16:creationId xmlns:a16="http://schemas.microsoft.com/office/drawing/2014/main" id="{309582CA-BEC1-9E4C-9229-8DA8B529F026}"/>
              </a:ext>
            </a:extLst>
          </p:cNvPr>
          <p:cNvSpPr>
            <a:spLocks noGrp="1"/>
          </p:cNvSpPr>
          <p:nvPr>
            <p:ph idx="1"/>
          </p:nvPr>
        </p:nvSpPr>
        <p:spPr>
          <a:xfrm>
            <a:off x="1474161" y="2252727"/>
            <a:ext cx="9078601" cy="3860954"/>
          </a:xfrm>
        </p:spPr>
        <p:txBody>
          <a:bodyPr>
            <a:normAutofit fontScale="85000" lnSpcReduction="20000"/>
          </a:bodyPr>
          <a:lstStyle/>
          <a:p>
            <a:r>
              <a:rPr lang="en-US" dirty="0"/>
              <a:t>In the year 1912 the HMS Titanic began its maiden voyage departing from Britain.</a:t>
            </a:r>
          </a:p>
          <a:p>
            <a:pPr lvl="1"/>
            <a:r>
              <a:rPr lang="en-US" dirty="0"/>
              <a:t>It was deemed unsinkable and as a result was not properly equipped with insufficient amount of lifeboats if the entire bot were to sink.</a:t>
            </a:r>
          </a:p>
          <a:p>
            <a:r>
              <a:rPr lang="en-US" dirty="0"/>
              <a:t>The ship’s passengers were divided into three classes beginning with class 1 being the most luxurious and expensive and class 3 the cheapest and mangiest.</a:t>
            </a:r>
          </a:p>
          <a:p>
            <a:r>
              <a:rPr lang="en-US" dirty="0"/>
              <a:t>Along the way to its destination in America the ship picked up passengers from 3 different cities (in order) – Southampton, Queenstown and Cherbourg.</a:t>
            </a:r>
          </a:p>
          <a:p>
            <a:r>
              <a:rPr lang="en-US" dirty="0"/>
              <a:t>On the tail end of its voyage, on April 14-15,1912 the Titanic crashed into an iceberg sinking the entire ship leaving few survivors.</a:t>
            </a:r>
          </a:p>
        </p:txBody>
      </p:sp>
      <p:sp>
        <p:nvSpPr>
          <p:cNvPr id="4" name="TextBox 3">
            <a:extLst>
              <a:ext uri="{FF2B5EF4-FFF2-40B4-BE49-F238E27FC236}">
                <a16:creationId xmlns:a16="http://schemas.microsoft.com/office/drawing/2014/main" id="{EC934132-C4D2-DA45-9586-F743CE0764A2}"/>
              </a:ext>
            </a:extLst>
          </p:cNvPr>
          <p:cNvSpPr txBox="1"/>
          <p:nvPr/>
        </p:nvSpPr>
        <p:spPr>
          <a:xfrm>
            <a:off x="7684851" y="13424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28701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F4FC-8C7F-6143-AF42-15FF5CD215E9}"/>
              </a:ext>
            </a:extLst>
          </p:cNvPr>
          <p:cNvSpPr>
            <a:spLocks noGrp="1"/>
          </p:cNvSpPr>
          <p:nvPr>
            <p:ph type="title"/>
          </p:nvPr>
        </p:nvSpPr>
        <p:spPr>
          <a:xfrm>
            <a:off x="362857" y="324660"/>
            <a:ext cx="5287288" cy="601195"/>
          </a:xfrm>
        </p:spPr>
        <p:txBody>
          <a:bodyPr>
            <a:normAutofit fontScale="90000"/>
          </a:bodyPr>
          <a:lstStyle/>
          <a:p>
            <a:pPr algn="ctr"/>
            <a:r>
              <a:rPr lang="en-US" b="1" dirty="0">
                <a:solidFill>
                  <a:srgbClr val="92D050"/>
                </a:solidFill>
              </a:rPr>
              <a:t>Classification Accuracy</a:t>
            </a:r>
          </a:p>
        </p:txBody>
      </p:sp>
      <p:pic>
        <p:nvPicPr>
          <p:cNvPr id="14" name="Content Placeholder 13">
            <a:extLst>
              <a:ext uri="{FF2B5EF4-FFF2-40B4-BE49-F238E27FC236}">
                <a16:creationId xmlns:a16="http://schemas.microsoft.com/office/drawing/2014/main" id="{EB5DE806-0EC9-4F6C-8AC8-1E7721344AC2}"/>
              </a:ext>
            </a:extLst>
          </p:cNvPr>
          <p:cNvPicPr>
            <a:picLocks noGrp="1" noChangeAspect="1"/>
          </p:cNvPicPr>
          <p:nvPr>
            <p:ph idx="1"/>
          </p:nvPr>
        </p:nvPicPr>
        <p:blipFill>
          <a:blip r:embed="rId2"/>
          <a:stretch>
            <a:fillRect/>
          </a:stretch>
        </p:blipFill>
        <p:spPr>
          <a:xfrm>
            <a:off x="123238" y="3264927"/>
            <a:ext cx="11945524" cy="3593073"/>
          </a:xfrm>
        </p:spPr>
      </p:pic>
      <p:sp>
        <p:nvSpPr>
          <p:cNvPr id="9" name="TextBox 8">
            <a:extLst>
              <a:ext uri="{FF2B5EF4-FFF2-40B4-BE49-F238E27FC236}">
                <a16:creationId xmlns:a16="http://schemas.microsoft.com/office/drawing/2014/main" id="{C5F5DE11-A63A-4573-A71E-C18B4B21F2EE}"/>
              </a:ext>
            </a:extLst>
          </p:cNvPr>
          <p:cNvSpPr txBox="1"/>
          <p:nvPr/>
        </p:nvSpPr>
        <p:spPr>
          <a:xfrm>
            <a:off x="510725" y="932345"/>
            <a:ext cx="5287288" cy="4247317"/>
          </a:xfrm>
          <a:prstGeom prst="rect">
            <a:avLst/>
          </a:prstGeom>
          <a:noFill/>
        </p:spPr>
        <p:txBody>
          <a:bodyPr wrap="square" rtlCol="0">
            <a:spAutoFit/>
          </a:bodyPr>
          <a:lstStyle/>
          <a:p>
            <a:r>
              <a:rPr lang="en-US" dirty="0"/>
              <a:t>Why do some perform better than others?</a:t>
            </a:r>
          </a:p>
          <a:p>
            <a:endParaRPr lang="en-US" dirty="0"/>
          </a:p>
          <a:p>
            <a:r>
              <a:rPr lang="en-US" dirty="0"/>
              <a:t>It seems Logistic Regression (PCA) provided the most accurate results followed by Decision Tree and SVC. This could be due to the binary nature of the dataset, enabling a logistic regression to be the most successful. The Decision tends to overfit a lot therefore might not have been best </a:t>
            </a:r>
            <a:r>
              <a:rPr lang="en-US" dirty="0" err="1"/>
              <a:t>algorithim</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78BC8A19-F802-4AA7-8A80-C468C2164CBC}"/>
              </a:ext>
            </a:extLst>
          </p:cNvPr>
          <p:cNvPicPr>
            <a:picLocks noChangeAspect="1"/>
          </p:cNvPicPr>
          <p:nvPr/>
        </p:nvPicPr>
        <p:blipFill>
          <a:blip r:embed="rId3"/>
          <a:stretch>
            <a:fillRect/>
          </a:stretch>
        </p:blipFill>
        <p:spPr>
          <a:xfrm>
            <a:off x="5905963" y="112626"/>
            <a:ext cx="6162799" cy="3139321"/>
          </a:xfrm>
          <a:prstGeom prst="rect">
            <a:avLst/>
          </a:prstGeom>
        </p:spPr>
      </p:pic>
    </p:spTree>
    <p:extLst>
      <p:ext uri="{BB962C8B-B14F-4D97-AF65-F5344CB8AC3E}">
        <p14:creationId xmlns:p14="http://schemas.microsoft.com/office/powerpoint/2010/main" val="356800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C332-6E48-034A-9BC0-93458F60B38B}"/>
              </a:ext>
            </a:extLst>
          </p:cNvPr>
          <p:cNvSpPr>
            <a:spLocks noGrp="1"/>
          </p:cNvSpPr>
          <p:nvPr>
            <p:ph type="title"/>
          </p:nvPr>
        </p:nvSpPr>
        <p:spPr>
          <a:xfrm>
            <a:off x="-1369392" y="295184"/>
            <a:ext cx="8596668" cy="790575"/>
          </a:xfrm>
        </p:spPr>
        <p:txBody>
          <a:bodyPr/>
          <a:lstStyle/>
          <a:p>
            <a:pPr algn="ctr"/>
            <a:r>
              <a:rPr lang="en-US" dirty="0"/>
              <a:t>Dataset Features</a:t>
            </a:r>
          </a:p>
        </p:txBody>
      </p:sp>
      <p:sp>
        <p:nvSpPr>
          <p:cNvPr id="3" name="Content Placeholder 2">
            <a:extLst>
              <a:ext uri="{FF2B5EF4-FFF2-40B4-BE49-F238E27FC236}">
                <a16:creationId xmlns:a16="http://schemas.microsoft.com/office/drawing/2014/main" id="{8F8DF369-FAE3-044E-B987-BB72A5B1B767}"/>
              </a:ext>
            </a:extLst>
          </p:cNvPr>
          <p:cNvSpPr>
            <a:spLocks noGrp="1"/>
          </p:cNvSpPr>
          <p:nvPr>
            <p:ph idx="1"/>
          </p:nvPr>
        </p:nvSpPr>
        <p:spPr>
          <a:xfrm>
            <a:off x="297909" y="1237182"/>
            <a:ext cx="4485216" cy="3740612"/>
          </a:xfrm>
        </p:spPr>
        <p:txBody>
          <a:bodyPr>
            <a:normAutofit fontScale="77500" lnSpcReduction="20000"/>
          </a:bodyPr>
          <a:lstStyle/>
          <a:p>
            <a:pPr>
              <a:buClr>
                <a:schemeClr val="accent2"/>
              </a:buClr>
              <a:buFont typeface="Wingdings" panose="05000000000000000000" pitchFamily="2" charset="2"/>
              <a:buChar char="Ø"/>
            </a:pPr>
            <a:r>
              <a:rPr lang="en-US" dirty="0"/>
              <a:t>Featured are numerous prediction models utilizing some of the Titanic’s features such as the passengers’</a:t>
            </a:r>
          </a:p>
          <a:p>
            <a:pPr>
              <a:buClr>
                <a:schemeClr val="accent2"/>
              </a:buClr>
              <a:buFont typeface="Wingdings" panose="05000000000000000000" pitchFamily="2" charset="2"/>
              <a:buChar char="Ø"/>
            </a:pPr>
            <a:r>
              <a:rPr lang="en-US" dirty="0"/>
              <a:t>Age</a:t>
            </a:r>
          </a:p>
          <a:p>
            <a:pPr>
              <a:buClr>
                <a:schemeClr val="accent2"/>
              </a:buClr>
              <a:buFont typeface="Wingdings" panose="05000000000000000000" pitchFamily="2" charset="2"/>
              <a:buChar char="Ø"/>
            </a:pPr>
            <a:r>
              <a:rPr lang="en-US" dirty="0"/>
              <a:t>Ticket Fare</a:t>
            </a:r>
          </a:p>
          <a:p>
            <a:pPr>
              <a:buClr>
                <a:schemeClr val="accent2"/>
              </a:buClr>
              <a:buFont typeface="Wingdings" panose="05000000000000000000" pitchFamily="2" charset="2"/>
              <a:buChar char="Ø"/>
            </a:pPr>
            <a:r>
              <a:rPr lang="en-US" dirty="0"/>
              <a:t>Class Number</a:t>
            </a:r>
          </a:p>
          <a:p>
            <a:pPr>
              <a:buClr>
                <a:schemeClr val="accent2"/>
              </a:buClr>
              <a:buFont typeface="Wingdings" panose="05000000000000000000" pitchFamily="2" charset="2"/>
              <a:buChar char="Ø"/>
            </a:pPr>
            <a:r>
              <a:rPr lang="en-US" dirty="0"/>
              <a:t>Man, Woman or Child</a:t>
            </a:r>
          </a:p>
          <a:p>
            <a:pPr>
              <a:buClr>
                <a:schemeClr val="accent2"/>
              </a:buClr>
              <a:buFont typeface="Wingdings" panose="05000000000000000000" pitchFamily="2" charset="2"/>
              <a:buChar char="Ø"/>
            </a:pPr>
            <a:r>
              <a:rPr lang="en-US" dirty="0"/>
              <a:t>City Departed</a:t>
            </a:r>
          </a:p>
          <a:p>
            <a:pPr>
              <a:buClr>
                <a:schemeClr val="accent2"/>
              </a:buClr>
              <a:buFont typeface="Wingdings" panose="05000000000000000000" pitchFamily="2" charset="2"/>
              <a:buChar char="Ø"/>
            </a:pPr>
            <a:r>
              <a:rPr lang="en-US" dirty="0"/>
              <a:t>Alone</a:t>
            </a:r>
          </a:p>
          <a:p>
            <a:pPr>
              <a:buClr>
                <a:schemeClr val="accent2"/>
              </a:buClr>
              <a:buFont typeface="Wingdings" panose="05000000000000000000" pitchFamily="2" charset="2"/>
              <a:buChar char="Ø"/>
            </a:pPr>
            <a:r>
              <a:rPr lang="en-US" dirty="0"/>
              <a:t>Survived</a:t>
            </a:r>
          </a:p>
          <a:p>
            <a:pPr>
              <a:buClr>
                <a:schemeClr val="accent2"/>
              </a:buClr>
              <a:buFont typeface="Wingdings" panose="05000000000000000000" pitchFamily="2" charset="2"/>
              <a:buChar char="Ø"/>
            </a:pPr>
            <a:endParaRPr lang="en-US" dirty="0"/>
          </a:p>
          <a:p>
            <a:pPr lvl="2">
              <a:buClr>
                <a:schemeClr val="accent2"/>
              </a:buCl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D443CD50-6CB0-43FF-807C-A55D7FCD372C}"/>
              </a:ext>
            </a:extLst>
          </p:cNvPr>
          <p:cNvSpPr txBox="1"/>
          <p:nvPr/>
        </p:nvSpPr>
        <p:spPr>
          <a:xfrm>
            <a:off x="4493963" y="1237182"/>
            <a:ext cx="3695700" cy="4801314"/>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dirty="0"/>
              <a:t>Many columns had missing data</a:t>
            </a:r>
          </a:p>
          <a:p>
            <a:pPr marL="285750" indent="-285750">
              <a:buClr>
                <a:schemeClr val="accent2"/>
              </a:buClr>
              <a:buFont typeface="Wingdings" panose="05000000000000000000" pitchFamily="2" charset="2"/>
              <a:buChar char="Ø"/>
            </a:pPr>
            <a:r>
              <a:rPr lang="en-US" dirty="0"/>
              <a:t>Categorical features filled </a:t>
            </a:r>
            <a:r>
              <a:rPr lang="en-US" dirty="0" err="1"/>
              <a:t>NaN</a:t>
            </a:r>
            <a:r>
              <a:rPr lang="en-US" dirty="0"/>
              <a:t> with number 0</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For column containing  ages </a:t>
            </a:r>
            <a:r>
              <a:rPr lang="en-US" dirty="0" err="1"/>
              <a:t>NaN</a:t>
            </a:r>
            <a:r>
              <a:rPr lang="en-US" dirty="0"/>
              <a:t> for Numeric features were filled with the column mean</a:t>
            </a:r>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r>
              <a:rPr lang="en-US" dirty="0"/>
              <a:t>Binary features were manually encoded 0 and 1 from Y/N and T/F. Additionally binary and trinary features were used in expressing gender and adult or child.</a:t>
            </a:r>
          </a:p>
          <a:p>
            <a:pPr>
              <a:buClr>
                <a:schemeClr val="accent2"/>
              </a:buClr>
            </a:pPr>
            <a:endParaRPr lang="en-US" dirty="0"/>
          </a:p>
          <a:p>
            <a:pPr marL="285750" indent="-285750">
              <a:buClr>
                <a:schemeClr val="accent2"/>
              </a:buClr>
              <a:buFont typeface="Wingdings" panose="05000000000000000000" pitchFamily="2" charset="2"/>
              <a:buChar char="Ø"/>
            </a:pPr>
            <a:endParaRPr lang="en-US" dirty="0"/>
          </a:p>
          <a:p>
            <a:pPr marL="285750" indent="-285750">
              <a:buClr>
                <a:schemeClr val="accent2"/>
              </a:buClr>
              <a:buFont typeface="Wingdings" panose="05000000000000000000" pitchFamily="2" charset="2"/>
              <a:buChar char="Ø"/>
            </a:pPr>
            <a:endParaRPr lang="en-US" dirty="0"/>
          </a:p>
        </p:txBody>
      </p:sp>
    </p:spTree>
    <p:extLst>
      <p:ext uri="{BB962C8B-B14F-4D97-AF65-F5344CB8AC3E}">
        <p14:creationId xmlns:p14="http://schemas.microsoft.com/office/powerpoint/2010/main" val="311267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A637-924A-8543-B317-4C24A15AF61E}"/>
              </a:ext>
            </a:extLst>
          </p:cNvPr>
          <p:cNvSpPr>
            <a:spLocks noGrp="1"/>
          </p:cNvSpPr>
          <p:nvPr>
            <p:ph type="title"/>
          </p:nvPr>
        </p:nvSpPr>
        <p:spPr>
          <a:xfrm>
            <a:off x="2682815" y="246263"/>
            <a:ext cx="6826370" cy="1052464"/>
          </a:xfrm>
        </p:spPr>
        <p:txBody>
          <a:bodyPr/>
          <a:lstStyle/>
          <a:p>
            <a:pPr algn="ctr"/>
            <a:r>
              <a:rPr lang="en-US" dirty="0"/>
              <a:t>Prediction Models Evaluated</a:t>
            </a:r>
          </a:p>
        </p:txBody>
      </p:sp>
      <p:sp>
        <p:nvSpPr>
          <p:cNvPr id="3" name="Content Placeholder 2">
            <a:extLst>
              <a:ext uri="{FF2B5EF4-FFF2-40B4-BE49-F238E27FC236}">
                <a16:creationId xmlns:a16="http://schemas.microsoft.com/office/drawing/2014/main" id="{C145CED7-C327-4B45-ABFD-F7B9599B2733}"/>
              </a:ext>
            </a:extLst>
          </p:cNvPr>
          <p:cNvSpPr>
            <a:spLocks noGrp="1"/>
          </p:cNvSpPr>
          <p:nvPr>
            <p:ph idx="1"/>
          </p:nvPr>
        </p:nvSpPr>
        <p:spPr>
          <a:xfrm>
            <a:off x="107830" y="1540189"/>
            <a:ext cx="8915400" cy="3777622"/>
          </a:xfrm>
        </p:spPr>
        <p:txBody>
          <a:bodyPr>
            <a:normAutofit/>
          </a:bodyPr>
          <a:lstStyle/>
          <a:p>
            <a:r>
              <a:rPr lang="en-US" sz="2200" dirty="0"/>
              <a:t>Logistic Regression</a:t>
            </a:r>
          </a:p>
          <a:p>
            <a:r>
              <a:rPr lang="en-US" sz="2200" dirty="0"/>
              <a:t>KNN Classifier</a:t>
            </a:r>
          </a:p>
          <a:p>
            <a:r>
              <a:rPr lang="en-US" sz="2200" dirty="0"/>
              <a:t>Decision Tree</a:t>
            </a:r>
          </a:p>
          <a:p>
            <a:r>
              <a:rPr lang="en-US" sz="2200" dirty="0"/>
              <a:t>Random Forest</a:t>
            </a:r>
          </a:p>
          <a:p>
            <a:r>
              <a:rPr lang="en-US" sz="2200" dirty="0"/>
              <a:t>SVM Classifier</a:t>
            </a:r>
          </a:p>
          <a:p>
            <a:endParaRPr lang="en-US" sz="2200" dirty="0"/>
          </a:p>
          <a:p>
            <a:r>
              <a:rPr lang="en-US" sz="2200" dirty="0"/>
              <a:t>PCA was also applied  and like models were compared as a validation technique for comparison</a:t>
            </a:r>
          </a:p>
          <a:p>
            <a:endParaRPr lang="en-US" sz="2200" dirty="0"/>
          </a:p>
        </p:txBody>
      </p:sp>
    </p:spTree>
    <p:extLst>
      <p:ext uri="{BB962C8B-B14F-4D97-AF65-F5344CB8AC3E}">
        <p14:creationId xmlns:p14="http://schemas.microsoft.com/office/powerpoint/2010/main" val="8041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FEE7-31B0-CA4D-B782-37EBFE83BCB2}"/>
              </a:ext>
            </a:extLst>
          </p:cNvPr>
          <p:cNvSpPr>
            <a:spLocks noGrp="1"/>
          </p:cNvSpPr>
          <p:nvPr>
            <p:ph type="title"/>
          </p:nvPr>
        </p:nvSpPr>
        <p:spPr>
          <a:xfrm>
            <a:off x="838200" y="503148"/>
            <a:ext cx="10515600" cy="710301"/>
          </a:xfrm>
        </p:spPr>
        <p:txBody>
          <a:bodyPr/>
          <a:lstStyle/>
          <a:p>
            <a:pPr algn="ctr"/>
            <a:r>
              <a:rPr lang="en-US" dirty="0"/>
              <a:t>Model Evaluation Metrics</a:t>
            </a:r>
          </a:p>
        </p:txBody>
      </p:sp>
      <p:sp>
        <p:nvSpPr>
          <p:cNvPr id="3" name="Content Placeholder 2">
            <a:extLst>
              <a:ext uri="{FF2B5EF4-FFF2-40B4-BE49-F238E27FC236}">
                <a16:creationId xmlns:a16="http://schemas.microsoft.com/office/drawing/2014/main" id="{CA4A3921-7EA4-C74C-89C0-BA258307090E}"/>
              </a:ext>
            </a:extLst>
          </p:cNvPr>
          <p:cNvSpPr>
            <a:spLocks noGrp="1"/>
          </p:cNvSpPr>
          <p:nvPr>
            <p:ph idx="1"/>
          </p:nvPr>
        </p:nvSpPr>
        <p:spPr>
          <a:xfrm>
            <a:off x="1017198" y="1575639"/>
            <a:ext cx="10157604" cy="3706722"/>
          </a:xfrm>
        </p:spPr>
        <p:txBody>
          <a:bodyPr>
            <a:normAutofit/>
          </a:bodyPr>
          <a:lstStyle/>
          <a:p>
            <a:r>
              <a:rPr lang="en-US" dirty="0"/>
              <a:t>Train / Test Split</a:t>
            </a:r>
          </a:p>
          <a:p>
            <a:pPr lvl="1"/>
            <a:r>
              <a:rPr lang="en-US" dirty="0"/>
              <a:t>80 % Train / 20 % Test Split </a:t>
            </a:r>
          </a:p>
          <a:p>
            <a:r>
              <a:rPr lang="en-US" dirty="0"/>
              <a:t>Cross Validation</a:t>
            </a:r>
          </a:p>
          <a:p>
            <a:pPr lvl="1"/>
            <a:r>
              <a:rPr lang="en-US" dirty="0"/>
              <a:t>K-folds = 10</a:t>
            </a:r>
          </a:p>
          <a:p>
            <a:r>
              <a:rPr lang="en-US" dirty="0"/>
              <a:t>Classification Accuracy</a:t>
            </a:r>
          </a:p>
          <a:p>
            <a:r>
              <a:rPr lang="en-US" dirty="0"/>
              <a:t>Confusion Matrix</a:t>
            </a:r>
          </a:p>
          <a:p>
            <a:pPr lvl="1"/>
            <a:r>
              <a:rPr lang="en-US" dirty="0"/>
              <a:t>False Positive Rate</a:t>
            </a:r>
          </a:p>
          <a:p>
            <a:pPr lvl="1"/>
            <a:r>
              <a:rPr lang="en-US" dirty="0"/>
              <a:t>Precision</a:t>
            </a:r>
          </a:p>
        </p:txBody>
      </p:sp>
    </p:spTree>
    <p:extLst>
      <p:ext uri="{BB962C8B-B14F-4D97-AF65-F5344CB8AC3E}">
        <p14:creationId xmlns:p14="http://schemas.microsoft.com/office/powerpoint/2010/main" val="103060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E771-0083-41E7-B52F-9B0578663818}"/>
              </a:ext>
            </a:extLst>
          </p:cNvPr>
          <p:cNvSpPr>
            <a:spLocks noGrp="1"/>
          </p:cNvSpPr>
          <p:nvPr>
            <p:ph type="title"/>
          </p:nvPr>
        </p:nvSpPr>
        <p:spPr>
          <a:xfrm>
            <a:off x="2806700" y="235748"/>
            <a:ext cx="6896100" cy="1130300"/>
          </a:xfrm>
        </p:spPr>
        <p:txBody>
          <a:bodyPr/>
          <a:lstStyle/>
          <a:p>
            <a:r>
              <a:rPr lang="en-US" dirty="0"/>
              <a:t>Sample of Titanic </a:t>
            </a:r>
            <a:r>
              <a:rPr lang="en-US" dirty="0" err="1"/>
              <a:t>Dataframe</a:t>
            </a:r>
            <a:endParaRPr lang="en-US" dirty="0"/>
          </a:p>
        </p:txBody>
      </p:sp>
      <p:graphicFrame>
        <p:nvGraphicFramePr>
          <p:cNvPr id="9" name="Content Placeholder 8">
            <a:extLst>
              <a:ext uri="{FF2B5EF4-FFF2-40B4-BE49-F238E27FC236}">
                <a16:creationId xmlns:a16="http://schemas.microsoft.com/office/drawing/2014/main" id="{8435B043-8A23-4AA8-A550-A9ADB971E665}"/>
              </a:ext>
            </a:extLst>
          </p:cNvPr>
          <p:cNvGraphicFramePr>
            <a:graphicFrameLocks noGrp="1"/>
          </p:cNvGraphicFramePr>
          <p:nvPr>
            <p:ph idx="1"/>
          </p:nvPr>
        </p:nvGraphicFramePr>
        <p:xfrm>
          <a:off x="1091962" y="1825625"/>
          <a:ext cx="10008076" cy="4351338"/>
        </p:xfrm>
        <a:graphic>
          <a:graphicData uri="http://schemas.openxmlformats.org/drawingml/2006/table">
            <a:tbl>
              <a:tblPr/>
              <a:tblGrid>
                <a:gridCol w="769852">
                  <a:extLst>
                    <a:ext uri="{9D8B030D-6E8A-4147-A177-3AD203B41FA5}">
                      <a16:colId xmlns:a16="http://schemas.microsoft.com/office/drawing/2014/main" val="2167264028"/>
                    </a:ext>
                  </a:extLst>
                </a:gridCol>
                <a:gridCol w="769852">
                  <a:extLst>
                    <a:ext uri="{9D8B030D-6E8A-4147-A177-3AD203B41FA5}">
                      <a16:colId xmlns:a16="http://schemas.microsoft.com/office/drawing/2014/main" val="3383729259"/>
                    </a:ext>
                  </a:extLst>
                </a:gridCol>
                <a:gridCol w="769852">
                  <a:extLst>
                    <a:ext uri="{9D8B030D-6E8A-4147-A177-3AD203B41FA5}">
                      <a16:colId xmlns:a16="http://schemas.microsoft.com/office/drawing/2014/main" val="4123108515"/>
                    </a:ext>
                  </a:extLst>
                </a:gridCol>
                <a:gridCol w="769852">
                  <a:extLst>
                    <a:ext uri="{9D8B030D-6E8A-4147-A177-3AD203B41FA5}">
                      <a16:colId xmlns:a16="http://schemas.microsoft.com/office/drawing/2014/main" val="3705518395"/>
                    </a:ext>
                  </a:extLst>
                </a:gridCol>
                <a:gridCol w="769852">
                  <a:extLst>
                    <a:ext uri="{9D8B030D-6E8A-4147-A177-3AD203B41FA5}">
                      <a16:colId xmlns:a16="http://schemas.microsoft.com/office/drawing/2014/main" val="659438388"/>
                    </a:ext>
                  </a:extLst>
                </a:gridCol>
                <a:gridCol w="769852">
                  <a:extLst>
                    <a:ext uri="{9D8B030D-6E8A-4147-A177-3AD203B41FA5}">
                      <a16:colId xmlns:a16="http://schemas.microsoft.com/office/drawing/2014/main" val="3992510181"/>
                    </a:ext>
                  </a:extLst>
                </a:gridCol>
                <a:gridCol w="769852">
                  <a:extLst>
                    <a:ext uri="{9D8B030D-6E8A-4147-A177-3AD203B41FA5}">
                      <a16:colId xmlns:a16="http://schemas.microsoft.com/office/drawing/2014/main" val="3965473445"/>
                    </a:ext>
                  </a:extLst>
                </a:gridCol>
                <a:gridCol w="769852">
                  <a:extLst>
                    <a:ext uri="{9D8B030D-6E8A-4147-A177-3AD203B41FA5}">
                      <a16:colId xmlns:a16="http://schemas.microsoft.com/office/drawing/2014/main" val="3647938644"/>
                    </a:ext>
                  </a:extLst>
                </a:gridCol>
                <a:gridCol w="769852">
                  <a:extLst>
                    <a:ext uri="{9D8B030D-6E8A-4147-A177-3AD203B41FA5}">
                      <a16:colId xmlns:a16="http://schemas.microsoft.com/office/drawing/2014/main" val="905953437"/>
                    </a:ext>
                  </a:extLst>
                </a:gridCol>
                <a:gridCol w="769852">
                  <a:extLst>
                    <a:ext uri="{9D8B030D-6E8A-4147-A177-3AD203B41FA5}">
                      <a16:colId xmlns:a16="http://schemas.microsoft.com/office/drawing/2014/main" val="973463548"/>
                    </a:ext>
                  </a:extLst>
                </a:gridCol>
                <a:gridCol w="769852">
                  <a:extLst>
                    <a:ext uri="{9D8B030D-6E8A-4147-A177-3AD203B41FA5}">
                      <a16:colId xmlns:a16="http://schemas.microsoft.com/office/drawing/2014/main" val="39354545"/>
                    </a:ext>
                  </a:extLst>
                </a:gridCol>
                <a:gridCol w="769852">
                  <a:extLst>
                    <a:ext uri="{9D8B030D-6E8A-4147-A177-3AD203B41FA5}">
                      <a16:colId xmlns:a16="http://schemas.microsoft.com/office/drawing/2014/main" val="1357032490"/>
                    </a:ext>
                  </a:extLst>
                </a:gridCol>
                <a:gridCol w="769852">
                  <a:extLst>
                    <a:ext uri="{9D8B030D-6E8A-4147-A177-3AD203B41FA5}">
                      <a16:colId xmlns:a16="http://schemas.microsoft.com/office/drawing/2014/main" val="4265348690"/>
                    </a:ext>
                  </a:extLst>
                </a:gridCol>
              </a:tblGrid>
              <a:tr h="870268">
                <a:tc>
                  <a:txBody>
                    <a:bodyPr/>
                    <a:lstStyle/>
                    <a:p>
                      <a:pPr algn="r" fontAlgn="ctr"/>
                      <a:br>
                        <a:rPr lang="en-US" sz="1700" b="1">
                          <a:effectLst/>
                        </a:rPr>
                      </a:br>
                      <a:r>
                        <a:rPr lang="en-US" sz="1700" b="1">
                          <a:effectLst/>
                        </a:rPr>
                        <a:t>survived</a:t>
                      </a:r>
                    </a:p>
                  </a:txBody>
                  <a:tcPr marL="87027" marR="87027" marT="43513" marB="43513" anchor="ctr">
                    <a:lnL>
                      <a:noFill/>
                    </a:lnL>
                    <a:lnR>
                      <a:noFill/>
                    </a:lnR>
                    <a:lnT>
                      <a:noFill/>
                    </a:lnT>
                    <a:lnB>
                      <a:noFill/>
                    </a:lnB>
                  </a:tcPr>
                </a:tc>
                <a:tc>
                  <a:txBody>
                    <a:bodyPr/>
                    <a:lstStyle/>
                    <a:p>
                      <a:pPr algn="r" fontAlgn="ctr"/>
                      <a:r>
                        <a:rPr lang="en-US" sz="1700" b="1">
                          <a:effectLst/>
                        </a:rPr>
                        <a:t>pclass</a:t>
                      </a:r>
                    </a:p>
                  </a:txBody>
                  <a:tcPr marL="87027" marR="87027" marT="43513" marB="43513" anchor="ctr">
                    <a:lnL>
                      <a:noFill/>
                    </a:lnL>
                    <a:lnR>
                      <a:noFill/>
                    </a:lnR>
                    <a:lnT>
                      <a:noFill/>
                    </a:lnT>
                    <a:lnB>
                      <a:noFill/>
                    </a:lnB>
                  </a:tcPr>
                </a:tc>
                <a:tc>
                  <a:txBody>
                    <a:bodyPr/>
                    <a:lstStyle/>
                    <a:p>
                      <a:pPr algn="r" fontAlgn="ctr"/>
                      <a:r>
                        <a:rPr lang="en-US" sz="1700" b="1">
                          <a:effectLst/>
                        </a:rPr>
                        <a:t>sex</a:t>
                      </a:r>
                    </a:p>
                  </a:txBody>
                  <a:tcPr marL="87027" marR="87027" marT="43513" marB="43513" anchor="ctr">
                    <a:lnL>
                      <a:noFill/>
                    </a:lnL>
                    <a:lnR>
                      <a:noFill/>
                    </a:lnR>
                    <a:lnT>
                      <a:noFill/>
                    </a:lnT>
                    <a:lnB>
                      <a:noFill/>
                    </a:lnB>
                  </a:tcPr>
                </a:tc>
                <a:tc>
                  <a:txBody>
                    <a:bodyPr/>
                    <a:lstStyle/>
                    <a:p>
                      <a:pPr algn="r" fontAlgn="ctr"/>
                      <a:r>
                        <a:rPr lang="en-US" sz="1700" b="1">
                          <a:effectLst/>
                        </a:rPr>
                        <a:t>age</a:t>
                      </a:r>
                    </a:p>
                  </a:txBody>
                  <a:tcPr marL="87027" marR="87027" marT="43513" marB="43513" anchor="ctr">
                    <a:lnL>
                      <a:noFill/>
                    </a:lnL>
                    <a:lnR>
                      <a:noFill/>
                    </a:lnR>
                    <a:lnT>
                      <a:noFill/>
                    </a:lnT>
                    <a:lnB>
                      <a:noFill/>
                    </a:lnB>
                  </a:tcPr>
                </a:tc>
                <a:tc>
                  <a:txBody>
                    <a:bodyPr/>
                    <a:lstStyle/>
                    <a:p>
                      <a:pPr algn="r" fontAlgn="ctr"/>
                      <a:r>
                        <a:rPr lang="en-US" sz="1700" b="1">
                          <a:effectLst/>
                        </a:rPr>
                        <a:t>sibsp</a:t>
                      </a:r>
                    </a:p>
                  </a:txBody>
                  <a:tcPr marL="87027" marR="87027" marT="43513" marB="43513" anchor="ctr">
                    <a:lnL>
                      <a:noFill/>
                    </a:lnL>
                    <a:lnR>
                      <a:noFill/>
                    </a:lnR>
                    <a:lnT>
                      <a:noFill/>
                    </a:lnT>
                    <a:lnB>
                      <a:noFill/>
                    </a:lnB>
                  </a:tcPr>
                </a:tc>
                <a:tc>
                  <a:txBody>
                    <a:bodyPr/>
                    <a:lstStyle/>
                    <a:p>
                      <a:pPr algn="r" fontAlgn="ctr"/>
                      <a:r>
                        <a:rPr lang="en-US" sz="1700" b="1">
                          <a:effectLst/>
                        </a:rPr>
                        <a:t>parch</a:t>
                      </a:r>
                    </a:p>
                  </a:txBody>
                  <a:tcPr marL="87027" marR="87027" marT="43513" marB="43513" anchor="ctr">
                    <a:lnL>
                      <a:noFill/>
                    </a:lnL>
                    <a:lnR>
                      <a:noFill/>
                    </a:lnR>
                    <a:lnT>
                      <a:noFill/>
                    </a:lnT>
                    <a:lnB>
                      <a:noFill/>
                    </a:lnB>
                  </a:tcPr>
                </a:tc>
                <a:tc>
                  <a:txBody>
                    <a:bodyPr/>
                    <a:lstStyle/>
                    <a:p>
                      <a:pPr algn="r" fontAlgn="ctr"/>
                      <a:r>
                        <a:rPr lang="en-US" sz="1700" b="1">
                          <a:effectLst/>
                        </a:rPr>
                        <a:t>fare</a:t>
                      </a:r>
                    </a:p>
                  </a:txBody>
                  <a:tcPr marL="87027" marR="87027" marT="43513" marB="43513" anchor="ctr">
                    <a:lnL>
                      <a:noFill/>
                    </a:lnL>
                    <a:lnR>
                      <a:noFill/>
                    </a:lnR>
                    <a:lnT>
                      <a:noFill/>
                    </a:lnT>
                    <a:lnB>
                      <a:noFill/>
                    </a:lnB>
                  </a:tcPr>
                </a:tc>
                <a:tc>
                  <a:txBody>
                    <a:bodyPr/>
                    <a:lstStyle/>
                    <a:p>
                      <a:pPr algn="r" fontAlgn="ctr"/>
                      <a:r>
                        <a:rPr lang="en-US" sz="1700" b="1">
                          <a:effectLst/>
                        </a:rPr>
                        <a:t>embarked</a:t>
                      </a:r>
                    </a:p>
                  </a:txBody>
                  <a:tcPr marL="87027" marR="87027" marT="43513" marB="43513" anchor="ctr">
                    <a:lnL>
                      <a:noFill/>
                    </a:lnL>
                    <a:lnR>
                      <a:noFill/>
                    </a:lnR>
                    <a:lnT>
                      <a:noFill/>
                    </a:lnT>
                    <a:lnB>
                      <a:noFill/>
                    </a:lnB>
                  </a:tcPr>
                </a:tc>
                <a:tc>
                  <a:txBody>
                    <a:bodyPr/>
                    <a:lstStyle/>
                    <a:p>
                      <a:pPr algn="r" fontAlgn="ctr"/>
                      <a:r>
                        <a:rPr lang="en-US" sz="1700" b="1">
                          <a:effectLst/>
                        </a:rPr>
                        <a:t>class</a:t>
                      </a:r>
                    </a:p>
                  </a:txBody>
                  <a:tcPr marL="87027" marR="87027" marT="43513" marB="43513" anchor="ctr">
                    <a:lnL>
                      <a:noFill/>
                    </a:lnL>
                    <a:lnR>
                      <a:noFill/>
                    </a:lnR>
                    <a:lnT>
                      <a:noFill/>
                    </a:lnT>
                    <a:lnB>
                      <a:noFill/>
                    </a:lnB>
                  </a:tcPr>
                </a:tc>
                <a:tc>
                  <a:txBody>
                    <a:bodyPr/>
                    <a:lstStyle/>
                    <a:p>
                      <a:pPr algn="r" fontAlgn="ctr"/>
                      <a:r>
                        <a:rPr lang="en-US" sz="1700" b="1">
                          <a:effectLst/>
                        </a:rPr>
                        <a:t>who</a:t>
                      </a:r>
                    </a:p>
                  </a:txBody>
                  <a:tcPr marL="87027" marR="87027" marT="43513" marB="43513" anchor="ctr">
                    <a:lnL>
                      <a:noFill/>
                    </a:lnL>
                    <a:lnR>
                      <a:noFill/>
                    </a:lnR>
                    <a:lnT>
                      <a:noFill/>
                    </a:lnT>
                    <a:lnB>
                      <a:noFill/>
                    </a:lnB>
                  </a:tcPr>
                </a:tc>
                <a:tc>
                  <a:txBody>
                    <a:bodyPr/>
                    <a:lstStyle/>
                    <a:p>
                      <a:pPr algn="r" fontAlgn="ctr"/>
                      <a:r>
                        <a:rPr lang="en-US" sz="1700" b="1">
                          <a:effectLst/>
                        </a:rPr>
                        <a:t>adult_male</a:t>
                      </a:r>
                    </a:p>
                  </a:txBody>
                  <a:tcPr marL="87027" marR="87027" marT="43513" marB="43513" anchor="ctr">
                    <a:lnL>
                      <a:noFill/>
                    </a:lnL>
                    <a:lnR>
                      <a:noFill/>
                    </a:lnR>
                    <a:lnT>
                      <a:noFill/>
                    </a:lnT>
                    <a:lnB>
                      <a:noFill/>
                    </a:lnB>
                  </a:tcPr>
                </a:tc>
                <a:tc>
                  <a:txBody>
                    <a:bodyPr/>
                    <a:lstStyle/>
                    <a:p>
                      <a:pPr algn="r" fontAlgn="ctr"/>
                      <a:r>
                        <a:rPr lang="en-US" sz="1700" b="1">
                          <a:effectLst/>
                        </a:rPr>
                        <a:t>alone</a:t>
                      </a:r>
                    </a:p>
                  </a:txBody>
                  <a:tcPr marL="87027" marR="87027" marT="43513" marB="43513" anchor="ctr">
                    <a:lnL>
                      <a:noFill/>
                    </a:lnL>
                    <a:lnR>
                      <a:noFill/>
                    </a:lnR>
                    <a:lnT>
                      <a:noFill/>
                    </a:lnT>
                    <a:lnB>
                      <a:noFill/>
                    </a:lnB>
                  </a:tcPr>
                </a:tc>
                <a:tc>
                  <a:txBody>
                    <a:bodyPr/>
                    <a:lstStyle/>
                    <a:p>
                      <a:endParaRPr lang="en-US" sz="1700"/>
                    </a:p>
                  </a:txBody>
                  <a:tcPr marL="87027" marR="87027" marT="43513" marB="43513">
                    <a:lnL>
                      <a:noFill/>
                    </a:lnL>
                  </a:tcPr>
                </a:tc>
                <a:extLst>
                  <a:ext uri="{0D108BD9-81ED-4DB2-BD59-A6C34878D82A}">
                    <a16:rowId xmlns:a16="http://schemas.microsoft.com/office/drawing/2014/main" val="1722028444"/>
                  </a:ext>
                </a:extLst>
              </a:tr>
              <a:tr h="348107">
                <a:tc>
                  <a:txBody>
                    <a:bodyPr/>
                    <a:lstStyle/>
                    <a:p>
                      <a:pPr algn="r" fontAlgn="ctr"/>
                      <a:r>
                        <a:rPr lang="en-US" sz="1700" b="1">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B>
                      <a:noFill/>
                    </a:lnB>
                    <a:solidFill>
                      <a:srgbClr val="F5F5F5"/>
                    </a:solidFill>
                  </a:tcPr>
                </a:tc>
                <a:extLst>
                  <a:ext uri="{0D108BD9-81ED-4DB2-BD59-A6C34878D82A}">
                    <a16:rowId xmlns:a16="http://schemas.microsoft.com/office/drawing/2014/main" val="1449787965"/>
                  </a:ext>
                </a:extLst>
              </a:tr>
              <a:tr h="348107">
                <a:tc>
                  <a:txBody>
                    <a:bodyPr/>
                    <a:lstStyle/>
                    <a:p>
                      <a:pPr algn="r" fontAlgn="ctr"/>
                      <a:r>
                        <a:rPr lang="en-US" sz="1700" b="1">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38</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71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397973743"/>
                  </a:ext>
                </a:extLst>
              </a:tr>
              <a:tr h="348107">
                <a:tc>
                  <a:txBody>
                    <a:bodyPr/>
                    <a:lstStyle/>
                    <a:p>
                      <a:pPr algn="r" fontAlgn="ctr"/>
                      <a:r>
                        <a:rPr lang="en-US" sz="1700" b="1">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26</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2587081896"/>
                  </a:ext>
                </a:extLst>
              </a:tr>
              <a:tr h="348107">
                <a:tc>
                  <a:txBody>
                    <a:bodyPr/>
                    <a:lstStyle/>
                    <a:p>
                      <a:pPr algn="r" fontAlgn="ctr"/>
                      <a:r>
                        <a:rPr lang="en-US" sz="1700" b="1">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35</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53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2979543068"/>
                  </a:ext>
                </a:extLst>
              </a:tr>
              <a:tr h="348107">
                <a:tc>
                  <a:txBody>
                    <a:bodyPr/>
                    <a:lstStyle/>
                    <a:p>
                      <a:pPr algn="r" fontAlgn="ctr"/>
                      <a:r>
                        <a:rPr lang="en-US" sz="1700" b="1">
                          <a:effectLst/>
                        </a:rPr>
                        <a:t>4</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35</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8</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2350665055"/>
                  </a:ext>
                </a:extLst>
              </a:tr>
              <a:tr h="348107">
                <a:tc>
                  <a:txBody>
                    <a:bodyPr/>
                    <a:lstStyle/>
                    <a:p>
                      <a:pPr algn="r" fontAlgn="ctr"/>
                      <a:r>
                        <a:rPr lang="en-US" sz="1700" b="1">
                          <a:effectLst/>
                        </a:rPr>
                        <a:t>5</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28</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8</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extLst>
                  <a:ext uri="{0D108BD9-81ED-4DB2-BD59-A6C34878D82A}">
                    <a16:rowId xmlns:a16="http://schemas.microsoft.com/office/drawing/2014/main" val="2757388891"/>
                  </a:ext>
                </a:extLst>
              </a:tr>
              <a:tr h="348107">
                <a:tc>
                  <a:txBody>
                    <a:bodyPr/>
                    <a:lstStyle/>
                    <a:p>
                      <a:pPr algn="r" fontAlgn="ctr"/>
                      <a:r>
                        <a:rPr lang="en-US" sz="1700" b="1">
                          <a:effectLst/>
                        </a:rPr>
                        <a:t>6</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54</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51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138875126"/>
                  </a:ext>
                </a:extLst>
              </a:tr>
              <a:tr h="348107">
                <a:tc>
                  <a:txBody>
                    <a:bodyPr/>
                    <a:lstStyle/>
                    <a:p>
                      <a:pPr algn="r" fontAlgn="ctr"/>
                      <a:r>
                        <a:rPr lang="en-US" sz="1700" b="1">
                          <a:effectLst/>
                        </a:rPr>
                        <a:t>7</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872037941"/>
                  </a:ext>
                </a:extLst>
              </a:tr>
              <a:tr h="348107">
                <a:tc>
                  <a:txBody>
                    <a:bodyPr/>
                    <a:lstStyle/>
                    <a:p>
                      <a:pPr algn="r" fontAlgn="ctr"/>
                      <a:r>
                        <a:rPr lang="en-US" sz="1700" b="1">
                          <a:effectLst/>
                        </a:rPr>
                        <a:t>8</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27</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11</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3</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2</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tc>
                  <a:txBody>
                    <a:bodyPr/>
                    <a:lstStyle/>
                    <a:p>
                      <a:pPr algn="r" fontAlgn="ctr"/>
                      <a:r>
                        <a:rPr lang="en-US" sz="1700">
                          <a:effectLst/>
                        </a:rPr>
                        <a:t>0</a:t>
                      </a:r>
                    </a:p>
                  </a:txBody>
                  <a:tcPr marL="87027" marR="87027" marT="43513" marB="43513" anchor="ctr">
                    <a:lnL>
                      <a:noFill/>
                    </a:lnL>
                    <a:lnR>
                      <a:noFill/>
                    </a:lnR>
                    <a:lnT>
                      <a:noFill/>
                    </a:lnT>
                    <a:lnB>
                      <a:noFill/>
                    </a:lnB>
                    <a:solidFill>
                      <a:srgbClr val="F5F5F5"/>
                    </a:solidFill>
                  </a:tcPr>
                </a:tc>
                <a:extLst>
                  <a:ext uri="{0D108BD9-81ED-4DB2-BD59-A6C34878D82A}">
                    <a16:rowId xmlns:a16="http://schemas.microsoft.com/office/drawing/2014/main" val="701544533"/>
                  </a:ext>
                </a:extLst>
              </a:tr>
              <a:tr h="348107">
                <a:tc>
                  <a:txBody>
                    <a:bodyPr/>
                    <a:lstStyle/>
                    <a:p>
                      <a:pPr algn="r" fontAlgn="ctr"/>
                      <a:r>
                        <a:rPr lang="en-US" sz="1700" b="1">
                          <a:effectLst/>
                        </a:rPr>
                        <a:t>9</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14</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a:effectLst/>
                        </a:rPr>
                        <a:t>30</a:t>
                      </a:r>
                    </a:p>
                  </a:txBody>
                  <a:tcPr marL="87027" marR="87027" marT="43513" marB="43513" anchor="ctr">
                    <a:lnL>
                      <a:noFill/>
                    </a:lnL>
                    <a:lnR>
                      <a:noFill/>
                    </a:lnR>
                    <a:lnT>
                      <a:noFill/>
                    </a:lnT>
                    <a:lnB>
                      <a:noFill/>
                    </a:lnB>
                  </a:tcPr>
                </a:tc>
                <a:tc>
                  <a:txBody>
                    <a:bodyPr/>
                    <a:lstStyle/>
                    <a:p>
                      <a:pPr algn="r" fontAlgn="ctr"/>
                      <a:r>
                        <a:rPr lang="en-US" sz="1700">
                          <a:effectLst/>
                        </a:rPr>
                        <a:t>1</a:t>
                      </a:r>
                    </a:p>
                  </a:txBody>
                  <a:tcPr marL="87027" marR="87027" marT="43513" marB="43513" anchor="ctr">
                    <a:lnL>
                      <a:noFill/>
                    </a:lnL>
                    <a:lnR>
                      <a:noFill/>
                    </a:lnR>
                    <a:lnT>
                      <a:noFill/>
                    </a:lnT>
                    <a:lnB>
                      <a:noFill/>
                    </a:lnB>
                  </a:tcPr>
                </a:tc>
                <a:tc>
                  <a:txBody>
                    <a:bodyPr/>
                    <a:lstStyle/>
                    <a:p>
                      <a:pPr algn="r" fontAlgn="ctr"/>
                      <a:r>
                        <a:rPr lang="en-US" sz="1700">
                          <a:effectLst/>
                        </a:rPr>
                        <a:t>2</a:t>
                      </a:r>
                    </a:p>
                  </a:txBody>
                  <a:tcPr marL="87027" marR="87027" marT="43513" marB="43513" anchor="ctr">
                    <a:lnL>
                      <a:noFill/>
                    </a:lnL>
                    <a:lnR>
                      <a:noFill/>
                    </a:lnR>
                    <a:lnT>
                      <a:noFill/>
                    </a:lnT>
                    <a:lnB>
                      <a:noFill/>
                    </a:lnB>
                  </a:tcPr>
                </a:tc>
                <a:tc>
                  <a:txBody>
                    <a:bodyPr/>
                    <a:lstStyle/>
                    <a:p>
                      <a:pPr algn="r" fontAlgn="ctr"/>
                      <a:r>
                        <a:rPr lang="en-US" sz="1700">
                          <a:effectLst/>
                        </a:rPr>
                        <a:t>3</a:t>
                      </a:r>
                    </a:p>
                  </a:txBody>
                  <a:tcPr marL="87027" marR="87027" marT="43513" marB="43513" anchor="ctr">
                    <a:lnL>
                      <a:noFill/>
                    </a:lnL>
                    <a:lnR>
                      <a:noFill/>
                    </a:lnR>
                    <a:lnT>
                      <a:noFill/>
                    </a:lnT>
                    <a:lnB>
                      <a:noFill/>
                    </a:lnB>
                  </a:tcPr>
                </a:tc>
                <a:tc>
                  <a:txBody>
                    <a:bodyPr/>
                    <a:lstStyle/>
                    <a:p>
                      <a:pPr algn="r" fontAlgn="ctr"/>
                      <a:r>
                        <a:rPr lang="en-US" sz="1700">
                          <a:effectLst/>
                        </a:rPr>
                        <a:t>0</a:t>
                      </a:r>
                    </a:p>
                  </a:txBody>
                  <a:tcPr marL="87027" marR="87027" marT="43513" marB="43513" anchor="ctr">
                    <a:lnL>
                      <a:noFill/>
                    </a:lnL>
                    <a:lnR>
                      <a:noFill/>
                    </a:lnR>
                    <a:lnT>
                      <a:noFill/>
                    </a:lnT>
                    <a:lnB>
                      <a:noFill/>
                    </a:lnB>
                  </a:tcPr>
                </a:tc>
                <a:tc>
                  <a:txBody>
                    <a:bodyPr/>
                    <a:lstStyle/>
                    <a:p>
                      <a:pPr algn="r" fontAlgn="ctr"/>
                      <a:r>
                        <a:rPr lang="en-US" sz="1700" dirty="0">
                          <a:effectLst/>
                        </a:rPr>
                        <a:t>0</a:t>
                      </a:r>
                    </a:p>
                  </a:txBody>
                  <a:tcPr marL="87027" marR="87027" marT="43513" marB="43513" anchor="ctr">
                    <a:lnL>
                      <a:noFill/>
                    </a:lnL>
                    <a:lnR>
                      <a:noFill/>
                    </a:lnR>
                    <a:lnT>
                      <a:noFill/>
                    </a:lnT>
                    <a:lnB>
                      <a:noFill/>
                    </a:lnB>
                  </a:tcPr>
                </a:tc>
                <a:extLst>
                  <a:ext uri="{0D108BD9-81ED-4DB2-BD59-A6C34878D82A}">
                    <a16:rowId xmlns:a16="http://schemas.microsoft.com/office/drawing/2014/main" val="1888347897"/>
                  </a:ext>
                </a:extLst>
              </a:tr>
            </a:tbl>
          </a:graphicData>
        </a:graphic>
      </p:graphicFrame>
    </p:spTree>
    <p:extLst>
      <p:ext uri="{BB962C8B-B14F-4D97-AF65-F5344CB8AC3E}">
        <p14:creationId xmlns:p14="http://schemas.microsoft.com/office/powerpoint/2010/main" val="321088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C240-957C-41DE-B6DA-9DCF7E9B4ED9}"/>
              </a:ext>
            </a:extLst>
          </p:cNvPr>
          <p:cNvPicPr>
            <a:picLocks noChangeAspect="1"/>
          </p:cNvPicPr>
          <p:nvPr/>
        </p:nvPicPr>
        <p:blipFill>
          <a:blip r:embed="rId2"/>
          <a:stretch>
            <a:fillRect/>
          </a:stretch>
        </p:blipFill>
        <p:spPr>
          <a:xfrm>
            <a:off x="2644140" y="535692"/>
            <a:ext cx="6635575" cy="6322308"/>
          </a:xfrm>
          <a:prstGeom prst="rect">
            <a:avLst/>
          </a:prstGeom>
        </p:spPr>
      </p:pic>
      <p:sp>
        <p:nvSpPr>
          <p:cNvPr id="3" name="Rectangle 2">
            <a:extLst>
              <a:ext uri="{FF2B5EF4-FFF2-40B4-BE49-F238E27FC236}">
                <a16:creationId xmlns:a16="http://schemas.microsoft.com/office/drawing/2014/main" id="{8C2E5719-5070-454E-836C-DD8DCB6A9E44}"/>
              </a:ext>
            </a:extLst>
          </p:cNvPr>
          <p:cNvSpPr/>
          <p:nvPr/>
        </p:nvSpPr>
        <p:spPr>
          <a:xfrm>
            <a:off x="2555240" y="71388"/>
            <a:ext cx="7784374" cy="461665"/>
          </a:xfrm>
          <a:prstGeom prst="rect">
            <a:avLst/>
          </a:prstGeom>
        </p:spPr>
        <p:txBody>
          <a:bodyPr wrap="square">
            <a:spAutoFit/>
          </a:bodyPr>
          <a:lstStyle/>
          <a:p>
            <a:r>
              <a:rPr lang="en-US" sz="2400" dirty="0">
                <a:solidFill>
                  <a:schemeClr val="accent2"/>
                </a:solidFill>
              </a:rPr>
              <a:t>Correlation Heatmap of Titanic Dataset Features</a:t>
            </a:r>
          </a:p>
        </p:txBody>
      </p:sp>
      <p:pic>
        <p:nvPicPr>
          <p:cNvPr id="6" name="Picture 5">
            <a:extLst>
              <a:ext uri="{FF2B5EF4-FFF2-40B4-BE49-F238E27FC236}">
                <a16:creationId xmlns:a16="http://schemas.microsoft.com/office/drawing/2014/main" id="{59EEC615-E8E1-4534-8FE3-43BF8C7F84A9}"/>
              </a:ext>
            </a:extLst>
          </p:cNvPr>
          <p:cNvPicPr>
            <a:picLocks noChangeAspect="1"/>
          </p:cNvPicPr>
          <p:nvPr/>
        </p:nvPicPr>
        <p:blipFill>
          <a:blip r:embed="rId3"/>
          <a:stretch>
            <a:fillRect/>
          </a:stretch>
        </p:blipFill>
        <p:spPr>
          <a:xfrm>
            <a:off x="2430462" y="431800"/>
            <a:ext cx="6744615" cy="6426200"/>
          </a:xfrm>
          <a:prstGeom prst="rect">
            <a:avLst/>
          </a:prstGeom>
        </p:spPr>
      </p:pic>
      <p:sp>
        <p:nvSpPr>
          <p:cNvPr id="8" name="TextBox 7">
            <a:extLst>
              <a:ext uri="{FF2B5EF4-FFF2-40B4-BE49-F238E27FC236}">
                <a16:creationId xmlns:a16="http://schemas.microsoft.com/office/drawing/2014/main" id="{32557BDF-FED9-4698-B668-342808F11A58}"/>
              </a:ext>
            </a:extLst>
          </p:cNvPr>
          <p:cNvSpPr txBox="1"/>
          <p:nvPr/>
        </p:nvSpPr>
        <p:spPr>
          <a:xfrm>
            <a:off x="9658350" y="1193800"/>
            <a:ext cx="2286000" cy="4524315"/>
          </a:xfrm>
          <a:prstGeom prst="rect">
            <a:avLst/>
          </a:prstGeom>
          <a:noFill/>
        </p:spPr>
        <p:txBody>
          <a:bodyPr wrap="square" rtlCol="0">
            <a:spAutoFit/>
          </a:bodyPr>
          <a:lstStyle/>
          <a:p>
            <a:r>
              <a:rPr lang="en-US" dirty="0"/>
              <a:t>High correlations that stand out are the relationship between</a:t>
            </a:r>
          </a:p>
          <a:p>
            <a:endParaRPr lang="en-US" dirty="0"/>
          </a:p>
          <a:p>
            <a:pPr marL="285750" indent="-285750">
              <a:buFont typeface="Wingdings" panose="05000000000000000000" pitchFamily="2" charset="2"/>
              <a:buChar char="v"/>
            </a:pPr>
            <a:r>
              <a:rPr lang="en-US" dirty="0"/>
              <a:t>Survived and fare</a:t>
            </a:r>
          </a:p>
          <a:p>
            <a:pPr marL="285750" indent="-285750">
              <a:buFont typeface="Wingdings" panose="05000000000000000000" pitchFamily="2" charset="2"/>
              <a:buChar char="v"/>
            </a:pPr>
            <a:r>
              <a:rPr lang="en-US" dirty="0"/>
              <a:t>Adult male and survived</a:t>
            </a:r>
          </a:p>
          <a:p>
            <a:pPr marL="285750" indent="-285750">
              <a:buFont typeface="Wingdings" panose="05000000000000000000" pitchFamily="2" charset="2"/>
              <a:buChar char="v"/>
            </a:pPr>
            <a:r>
              <a:rPr lang="en-US" dirty="0"/>
              <a:t>Sex and survived</a:t>
            </a:r>
          </a:p>
          <a:p>
            <a:pPr marL="285750" indent="-285750">
              <a:buFont typeface="Wingdings" panose="05000000000000000000" pitchFamily="2" charset="2"/>
              <a:buChar char="v"/>
            </a:pPr>
            <a:r>
              <a:rPr lang="en-US" dirty="0"/>
              <a:t>Fare and class</a:t>
            </a:r>
          </a:p>
          <a:p>
            <a:pPr marL="285750" indent="-285750">
              <a:buFont typeface="Wingdings" panose="05000000000000000000" pitchFamily="2" charset="2"/>
              <a:buChar char="v"/>
            </a:pPr>
            <a:endParaRPr lang="en-US" dirty="0"/>
          </a:p>
          <a:p>
            <a:r>
              <a:rPr lang="en-US" dirty="0"/>
              <a:t>I think the most noteworthy correlation is featured regarding the relationship between survived and fare.</a:t>
            </a:r>
          </a:p>
        </p:txBody>
      </p:sp>
    </p:spTree>
    <p:extLst>
      <p:ext uri="{BB962C8B-B14F-4D97-AF65-F5344CB8AC3E}">
        <p14:creationId xmlns:p14="http://schemas.microsoft.com/office/powerpoint/2010/main" val="32587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A283-BBDB-4E68-8B7B-60D3ACBC3885}"/>
              </a:ext>
            </a:extLst>
          </p:cNvPr>
          <p:cNvSpPr>
            <a:spLocks noGrp="1"/>
          </p:cNvSpPr>
          <p:nvPr>
            <p:ph type="title"/>
          </p:nvPr>
        </p:nvSpPr>
        <p:spPr/>
        <p:txBody>
          <a:bodyPr/>
          <a:lstStyle/>
          <a:p>
            <a:endParaRPr lang="en-US" dirty="0"/>
          </a:p>
        </p:txBody>
      </p:sp>
      <p:pic>
        <p:nvPicPr>
          <p:cNvPr id="8" name="Content Placeholder 5">
            <a:extLst>
              <a:ext uri="{FF2B5EF4-FFF2-40B4-BE49-F238E27FC236}">
                <a16:creationId xmlns:a16="http://schemas.microsoft.com/office/drawing/2014/main" id="{FDCF7D31-C4B4-4FD6-A217-76020F79964A}"/>
              </a:ext>
            </a:extLst>
          </p:cNvPr>
          <p:cNvPicPr>
            <a:picLocks noGrp="1" noChangeAspect="1"/>
          </p:cNvPicPr>
          <p:nvPr>
            <p:ph idx="1"/>
          </p:nvPr>
        </p:nvPicPr>
        <p:blipFill>
          <a:blip r:embed="rId2"/>
          <a:stretch>
            <a:fillRect/>
          </a:stretch>
        </p:blipFill>
        <p:spPr>
          <a:xfrm>
            <a:off x="3865732" y="3911549"/>
            <a:ext cx="3612813" cy="2438400"/>
          </a:xfrm>
          <a:prstGeom prst="rect">
            <a:avLst/>
          </a:prstGeom>
        </p:spPr>
      </p:pic>
      <p:pic>
        <p:nvPicPr>
          <p:cNvPr id="7" name="Picture 6">
            <a:extLst>
              <a:ext uri="{FF2B5EF4-FFF2-40B4-BE49-F238E27FC236}">
                <a16:creationId xmlns:a16="http://schemas.microsoft.com/office/drawing/2014/main" id="{14430DBE-5A22-4288-B9D8-C2E2F0216049}"/>
              </a:ext>
            </a:extLst>
          </p:cNvPr>
          <p:cNvPicPr>
            <a:picLocks noChangeAspect="1"/>
          </p:cNvPicPr>
          <p:nvPr/>
        </p:nvPicPr>
        <p:blipFill>
          <a:blip r:embed="rId3"/>
          <a:stretch>
            <a:fillRect/>
          </a:stretch>
        </p:blipFill>
        <p:spPr>
          <a:xfrm>
            <a:off x="4192922" y="173177"/>
            <a:ext cx="7815846" cy="3674382"/>
          </a:xfrm>
          <a:prstGeom prst="rect">
            <a:avLst/>
          </a:prstGeom>
        </p:spPr>
      </p:pic>
      <p:sp>
        <p:nvSpPr>
          <p:cNvPr id="9" name="TextBox 8">
            <a:extLst>
              <a:ext uri="{FF2B5EF4-FFF2-40B4-BE49-F238E27FC236}">
                <a16:creationId xmlns:a16="http://schemas.microsoft.com/office/drawing/2014/main" id="{C1A7FB7C-855A-4946-89B9-B8C93B757B26}"/>
              </a:ext>
            </a:extLst>
          </p:cNvPr>
          <p:cNvSpPr txBox="1"/>
          <p:nvPr/>
        </p:nvSpPr>
        <p:spPr>
          <a:xfrm>
            <a:off x="276703" y="431460"/>
            <a:ext cx="3392342" cy="1384995"/>
          </a:xfrm>
          <a:prstGeom prst="rect">
            <a:avLst/>
          </a:prstGeom>
          <a:noFill/>
        </p:spPr>
        <p:txBody>
          <a:bodyPr wrap="square" rtlCol="0">
            <a:spAutoFit/>
          </a:bodyPr>
          <a:lstStyle/>
          <a:p>
            <a:r>
              <a:rPr lang="en-US" sz="2800" dirty="0">
                <a:solidFill>
                  <a:schemeClr val="accent1"/>
                </a:solidFill>
              </a:rPr>
              <a:t>Survival Rates (Male, Female, Child and Total)</a:t>
            </a:r>
          </a:p>
        </p:txBody>
      </p:sp>
      <p:pic>
        <p:nvPicPr>
          <p:cNvPr id="3" name="Picture 2">
            <a:extLst>
              <a:ext uri="{FF2B5EF4-FFF2-40B4-BE49-F238E27FC236}">
                <a16:creationId xmlns:a16="http://schemas.microsoft.com/office/drawing/2014/main" id="{CCBAE221-6B6B-4FA7-8F5C-2093EDE6BAAC}"/>
              </a:ext>
            </a:extLst>
          </p:cNvPr>
          <p:cNvPicPr>
            <a:picLocks noChangeAspect="1"/>
          </p:cNvPicPr>
          <p:nvPr/>
        </p:nvPicPr>
        <p:blipFill>
          <a:blip r:embed="rId4"/>
          <a:stretch>
            <a:fillRect/>
          </a:stretch>
        </p:blipFill>
        <p:spPr>
          <a:xfrm>
            <a:off x="7778750" y="3797198"/>
            <a:ext cx="4413250" cy="3060802"/>
          </a:xfrm>
          <a:prstGeom prst="rect">
            <a:avLst/>
          </a:prstGeom>
        </p:spPr>
      </p:pic>
      <p:sp>
        <p:nvSpPr>
          <p:cNvPr id="4" name="TextBox 3">
            <a:extLst>
              <a:ext uri="{FF2B5EF4-FFF2-40B4-BE49-F238E27FC236}">
                <a16:creationId xmlns:a16="http://schemas.microsoft.com/office/drawing/2014/main" id="{55057392-EF20-4C7A-9743-3FB95B4463C9}"/>
              </a:ext>
            </a:extLst>
          </p:cNvPr>
          <p:cNvSpPr txBox="1"/>
          <p:nvPr/>
        </p:nvSpPr>
        <p:spPr>
          <a:xfrm>
            <a:off x="426806" y="2341888"/>
            <a:ext cx="3288824" cy="3139321"/>
          </a:xfrm>
          <a:prstGeom prst="rect">
            <a:avLst/>
          </a:prstGeom>
          <a:noFill/>
        </p:spPr>
        <p:txBody>
          <a:bodyPr wrap="square" rtlCol="0">
            <a:spAutoFit/>
          </a:bodyPr>
          <a:lstStyle/>
          <a:p>
            <a:r>
              <a:rPr lang="en-US" dirty="0"/>
              <a:t>Featured are the survival rates per adult male, female and children. Additionally the histogram features the overall survivals and casualties of Titanic.</a:t>
            </a:r>
          </a:p>
          <a:p>
            <a:endParaRPr lang="en-US" dirty="0"/>
          </a:p>
          <a:p>
            <a:r>
              <a:rPr lang="en-US" dirty="0"/>
              <a:t>As expected there was a priority to make sure the weakest (women and children) were attended to before adult men.</a:t>
            </a:r>
          </a:p>
        </p:txBody>
      </p:sp>
    </p:spTree>
    <p:extLst>
      <p:ext uri="{BB962C8B-B14F-4D97-AF65-F5344CB8AC3E}">
        <p14:creationId xmlns:p14="http://schemas.microsoft.com/office/powerpoint/2010/main" val="4987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D99C-3155-8F46-AB38-41CE60133F4B}"/>
              </a:ext>
            </a:extLst>
          </p:cNvPr>
          <p:cNvSpPr>
            <a:spLocks noGrp="1"/>
          </p:cNvSpPr>
          <p:nvPr>
            <p:ph type="title"/>
          </p:nvPr>
        </p:nvSpPr>
        <p:spPr>
          <a:xfrm>
            <a:off x="1546610" y="662884"/>
            <a:ext cx="8596668" cy="657497"/>
          </a:xfrm>
        </p:spPr>
        <p:txBody>
          <a:bodyPr>
            <a:normAutofit/>
          </a:bodyPr>
          <a:lstStyle/>
          <a:p>
            <a:pPr algn="ctr"/>
            <a:r>
              <a:rPr lang="en-US" sz="2800" dirty="0" err="1"/>
              <a:t>Barplot</a:t>
            </a:r>
            <a:r>
              <a:rPr lang="en-US" sz="2800" dirty="0"/>
              <a:t> of Survived divided by age and gender (cont.)</a:t>
            </a:r>
          </a:p>
        </p:txBody>
      </p:sp>
      <p:pic>
        <p:nvPicPr>
          <p:cNvPr id="5" name="Picture 4">
            <a:extLst>
              <a:ext uri="{FF2B5EF4-FFF2-40B4-BE49-F238E27FC236}">
                <a16:creationId xmlns:a16="http://schemas.microsoft.com/office/drawing/2014/main" id="{26E8B435-9E6C-4F87-84D6-A5F9350C8868}"/>
              </a:ext>
            </a:extLst>
          </p:cNvPr>
          <p:cNvPicPr>
            <a:picLocks noChangeAspect="1"/>
          </p:cNvPicPr>
          <p:nvPr/>
        </p:nvPicPr>
        <p:blipFill>
          <a:blip r:embed="rId2"/>
          <a:stretch>
            <a:fillRect/>
          </a:stretch>
        </p:blipFill>
        <p:spPr>
          <a:xfrm>
            <a:off x="4309963" y="1449902"/>
            <a:ext cx="7326027" cy="5139153"/>
          </a:xfrm>
          <a:prstGeom prst="rect">
            <a:avLst/>
          </a:prstGeom>
        </p:spPr>
      </p:pic>
      <p:sp>
        <p:nvSpPr>
          <p:cNvPr id="3" name="TextBox 2">
            <a:extLst>
              <a:ext uri="{FF2B5EF4-FFF2-40B4-BE49-F238E27FC236}">
                <a16:creationId xmlns:a16="http://schemas.microsoft.com/office/drawing/2014/main" id="{AD35EA86-A972-4AB0-AD57-1E7BBF585319}"/>
              </a:ext>
            </a:extLst>
          </p:cNvPr>
          <p:cNvSpPr txBox="1"/>
          <p:nvPr/>
        </p:nvSpPr>
        <p:spPr>
          <a:xfrm>
            <a:off x="311996" y="1708943"/>
            <a:ext cx="4082203" cy="3139321"/>
          </a:xfrm>
          <a:prstGeom prst="rect">
            <a:avLst/>
          </a:prstGeom>
          <a:noFill/>
        </p:spPr>
        <p:txBody>
          <a:bodyPr wrap="square" rtlCol="0">
            <a:spAutoFit/>
          </a:bodyPr>
          <a:lstStyle/>
          <a:p>
            <a:r>
              <a:rPr lang="en-US" dirty="0"/>
              <a:t>This displays all the passengers by age and if they survived. Its worthwhile to note that although those between 25 and 30 survived the most, its only because they had the highest passenger volume to begin with.</a:t>
            </a:r>
          </a:p>
          <a:p>
            <a:endParaRPr lang="en-US" dirty="0"/>
          </a:p>
          <a:p>
            <a:r>
              <a:rPr lang="en-US" dirty="0"/>
              <a:t>The </a:t>
            </a:r>
            <a:r>
              <a:rPr lang="en-US" dirty="0" err="1"/>
              <a:t>unproportional</a:t>
            </a:r>
            <a:r>
              <a:rPr lang="en-US" dirty="0"/>
              <a:t> number of passengers from 25-30 is because these are unknown ages who were given the average age listed.</a:t>
            </a:r>
          </a:p>
        </p:txBody>
      </p:sp>
    </p:spTree>
    <p:extLst>
      <p:ext uri="{BB962C8B-B14F-4D97-AF65-F5344CB8AC3E}">
        <p14:creationId xmlns:p14="http://schemas.microsoft.com/office/powerpoint/2010/main" val="3556651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27338</TotalTime>
  <Words>1294</Words>
  <Application>Microsoft Office PowerPoint</Application>
  <PresentationFormat>Widescreen</PresentationFormat>
  <Paragraphs>282</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 Predicting Fate of Passengers  aboard HMS Titanic</vt:lpstr>
      <vt:lpstr>Background  - Titanic Data</vt:lpstr>
      <vt:lpstr>Dataset Features</vt:lpstr>
      <vt:lpstr>Prediction Models Evaluated</vt:lpstr>
      <vt:lpstr>Model Evaluation Metrics</vt:lpstr>
      <vt:lpstr>Sample of Titanic Dataframe</vt:lpstr>
      <vt:lpstr>PowerPoint Presentation</vt:lpstr>
      <vt:lpstr>PowerPoint Presentation</vt:lpstr>
      <vt:lpstr>Barplot of Survived divided by age and gender (cont.)</vt:lpstr>
      <vt:lpstr>Distribution of Passengers based on Class</vt:lpstr>
      <vt:lpstr>Survival Rate based on Class/Gender</vt:lpstr>
      <vt:lpstr>Summary of Class and Age Survival/Perished</vt:lpstr>
      <vt:lpstr>PowerPoint Presentation</vt:lpstr>
      <vt:lpstr>                      KNN Score k neighbors = 3   k neighbors 3 (weighted) 0.70391061 0.70949721 0.7247191 0.70224719 0.72316384] 0.7127075910343583</vt:lpstr>
      <vt:lpstr>        SVM Score    </vt:lpstr>
      <vt:lpstr>Logistic Regression</vt:lpstr>
      <vt:lpstr>Decision Tree</vt:lpstr>
      <vt:lpstr>Decision Tree (displayed)</vt:lpstr>
      <vt:lpstr>Random Forest</vt:lpstr>
      <vt:lpstr>Classification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Approval for those with limited credit history </dc:title>
  <dc:creator>Keith Laskay</dc:creator>
  <cp:lastModifiedBy>ezzanger@gmail.com</cp:lastModifiedBy>
  <cp:revision>77</cp:revision>
  <dcterms:created xsi:type="dcterms:W3CDTF">2018-06-16T22:04:30Z</dcterms:created>
  <dcterms:modified xsi:type="dcterms:W3CDTF">2018-11-21T01:24:56Z</dcterms:modified>
</cp:coreProperties>
</file>