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9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6165-7659-1C41-6CA2-09C2416E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TN" dirty="0"/>
              <a:t>ow does the web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18A7-6CF1-6E96-D24B-9451B19F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524"/>
                </a:solidFill>
                <a:effectLst/>
              </a:rPr>
              <a:t>Let's start with the most obvious way of using the internet:  You visit a website like </a:t>
            </a:r>
            <a:r>
              <a:rPr lang="en-US" b="0" i="0" dirty="0">
                <a:solidFill>
                  <a:srgbClr val="171717"/>
                </a:solidFill>
                <a:effectLst/>
                <a:hlinkClick r:id="rId2"/>
              </a:rPr>
              <a:t> https://learn.gomycode.co/ </a:t>
            </a:r>
            <a:r>
              <a:rPr lang="en-US" b="0" i="0" dirty="0">
                <a:solidFill>
                  <a:srgbClr val="292524"/>
                </a:solidFill>
                <a:effectLst/>
              </a:rPr>
              <a:t>The moment you enter this address in your browser and you hit ENTER, a lot of different things happen: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524"/>
                </a:solidFill>
                <a:effectLst/>
              </a:rPr>
              <a:t>The URL gets resolved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524"/>
                </a:solidFill>
                <a:effectLst/>
              </a:rPr>
              <a:t>A Request is sent to the server of the website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524"/>
                </a:solidFill>
                <a:effectLst/>
              </a:rPr>
              <a:t>The response of the server is parsed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524"/>
                </a:solidFill>
                <a:effectLst/>
              </a:rPr>
              <a:t>The page is rendered and displayed</a:t>
            </a:r>
          </a:p>
          <a:p>
            <a:endParaRPr lang="en-TN" dirty="0"/>
          </a:p>
        </p:txBody>
      </p:sp>
    </p:spTree>
    <p:extLst>
      <p:ext uri="{BB962C8B-B14F-4D97-AF65-F5344CB8AC3E}">
        <p14:creationId xmlns:p14="http://schemas.microsoft.com/office/powerpoint/2010/main" val="170466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9121-FEF6-39DE-F9E6-54520960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</a:rPr>
              <a:t>URL - Uniform Resource Locator</a:t>
            </a:r>
            <a:br>
              <a:rPr lang="en-US" b="0" i="0" dirty="0">
                <a:solidFill>
                  <a:srgbClr val="171717"/>
                </a:solidFill>
                <a:effectLst/>
              </a:rPr>
            </a:br>
            <a:r>
              <a:rPr lang="en-US" b="0" i="0" dirty="0">
                <a:solidFill>
                  <a:srgbClr val="171717"/>
                </a:solidFill>
                <a:effectLst/>
              </a:rPr>
              <a:t>It’s basically something that we use to tell the browser what we looking for.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71717"/>
                </a:solidFill>
                <a:effectLst/>
              </a:rPr>
              <a:t>For our reference, we will use our favorite website </a:t>
            </a:r>
            <a:r>
              <a:rPr lang="en-US" b="0" i="0" dirty="0">
                <a:solidFill>
                  <a:srgbClr val="171717"/>
                </a:solidFill>
                <a:effectLst/>
                <a:hlinkClick r:id="rId2"/>
              </a:rPr>
              <a:t> https://learn.gomycode.co/</a:t>
            </a:r>
            <a:endParaRPr lang="en-US" b="0" i="0" dirty="0">
              <a:solidFill>
                <a:srgbClr val="171717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</a:rPr>
              <a:t>Protocols</a:t>
            </a:r>
            <a:br>
              <a:rPr lang="en-US" b="0" i="0" dirty="0">
                <a:solidFill>
                  <a:srgbClr val="171717"/>
                </a:solidFill>
                <a:effectLst/>
              </a:rPr>
            </a:br>
            <a:r>
              <a:rPr lang="en-US" b="0" i="0" dirty="0">
                <a:solidFill>
                  <a:srgbClr val="171717"/>
                </a:solidFill>
                <a:effectLst/>
              </a:rPr>
              <a:t>Protocols are the certain set of rules that the client-side (browser) and server-side follow to communicate with each other.</a:t>
            </a: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</a:rPr>
              <a:t>ISP - Internet Service Provider</a:t>
            </a:r>
            <a:br>
              <a:rPr lang="en-US" b="0" i="0" dirty="0">
                <a:solidFill>
                  <a:srgbClr val="171717"/>
                </a:solidFill>
                <a:effectLst/>
              </a:rPr>
            </a:br>
            <a:r>
              <a:rPr lang="en-US" b="0" i="0" dirty="0">
                <a:solidFill>
                  <a:srgbClr val="171717"/>
                </a:solidFill>
                <a:effectLst/>
              </a:rPr>
              <a:t>They connect the client to the servers and are usually a company or operators.</a:t>
            </a: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</a:rPr>
              <a:t>IP Address - Internet Protocol</a:t>
            </a:r>
            <a:br>
              <a:rPr lang="en-US" b="0" i="0" dirty="0">
                <a:solidFill>
                  <a:srgbClr val="171717"/>
                </a:solidFill>
                <a:effectLst/>
              </a:rPr>
            </a:br>
            <a:r>
              <a:rPr lang="en-US" b="0" i="0" dirty="0">
                <a:solidFill>
                  <a:srgbClr val="171717"/>
                </a:solidFill>
                <a:effectLst/>
              </a:rPr>
              <a:t>An IP address is a unique address that identifies a device on the internet or on the local network.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71717"/>
                </a:solidFill>
                <a:effectLst/>
              </a:rPr>
              <a:t>Every computer on the internet has an IP address that it uses to identify and communicate with other computers.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71717"/>
                </a:solidFill>
                <a:effectLst/>
              </a:rPr>
              <a:t>It looks like this 1</a:t>
            </a:r>
            <a:r>
              <a:rPr lang="en-TN" b="0" i="0" dirty="0">
                <a:solidFill>
                  <a:schemeClr val="tx1"/>
                </a:solidFill>
                <a:effectLst/>
              </a:rPr>
              <a:t> 196.179.221.32 </a:t>
            </a:r>
            <a:endParaRPr lang="en-US" b="0" i="0" dirty="0">
              <a:solidFill>
                <a:srgbClr val="171717"/>
              </a:solidFill>
              <a:effectLst/>
            </a:endParaRPr>
          </a:p>
          <a:p>
            <a:endParaRPr lang="en-TN" dirty="0"/>
          </a:p>
        </p:txBody>
      </p:sp>
    </p:spTree>
    <p:extLst>
      <p:ext uri="{BB962C8B-B14F-4D97-AF65-F5344CB8AC3E}">
        <p14:creationId xmlns:p14="http://schemas.microsoft.com/office/powerpoint/2010/main" val="50889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3922-86B0-D2BF-F4EE-8C898889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0417"/>
            <a:ext cx="8596668" cy="502094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</a:rPr>
              <a:t>Domain Name</a:t>
            </a:r>
            <a:br>
              <a:rPr lang="en-US" b="0" i="0" dirty="0">
                <a:solidFill>
                  <a:srgbClr val="171717"/>
                </a:solidFill>
                <a:effectLst/>
              </a:rPr>
            </a:br>
            <a:r>
              <a:rPr lang="en-US" b="0" i="0" dirty="0">
                <a:solidFill>
                  <a:srgbClr val="171717"/>
                </a:solidFill>
                <a:effectLst/>
              </a:rPr>
              <a:t>A domain name is the address of your website that you type in the URL bar to visit.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71717"/>
                </a:solidFill>
                <a:effectLst/>
              </a:rPr>
              <a:t>The domain name is used by the DNS to look up the corresponding IP address.</a:t>
            </a: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</a:rPr>
              <a:t>DNS - Domain Name System</a:t>
            </a:r>
            <a:br>
              <a:rPr lang="en-US" b="0" i="0" dirty="0">
                <a:solidFill>
                  <a:srgbClr val="171717"/>
                </a:solidFill>
                <a:effectLst/>
              </a:rPr>
            </a:br>
            <a:r>
              <a:rPr lang="en-US" b="0" i="0" dirty="0">
                <a:solidFill>
                  <a:srgbClr val="171717"/>
                </a:solidFill>
                <a:effectLst/>
              </a:rPr>
              <a:t>It’s a decentralized database that converts the domain name (</a:t>
            </a:r>
            <a:r>
              <a:rPr lang="en-US" b="0" i="0" dirty="0">
                <a:solidFill>
                  <a:srgbClr val="171717"/>
                </a:solidFill>
                <a:effectLst/>
                <a:hlinkClick r:id="rId2"/>
              </a:rPr>
              <a:t>https://learn.gomycode.co/</a:t>
            </a:r>
            <a:r>
              <a:rPr lang="en-US" b="0" i="0" dirty="0">
                <a:solidFill>
                  <a:srgbClr val="171717"/>
                </a:solidFill>
                <a:effectLst/>
              </a:rPr>
              <a:t>) into their corresponding IP address (</a:t>
            </a:r>
            <a:r>
              <a:rPr lang="en-TN" b="0" i="0" dirty="0">
                <a:solidFill>
                  <a:schemeClr val="tx1"/>
                </a:solidFill>
                <a:effectLst/>
              </a:rPr>
              <a:t>196.179.221.32</a:t>
            </a:r>
            <a:r>
              <a:rPr lang="en-US" b="0" i="0" dirty="0">
                <a:solidFill>
                  <a:srgbClr val="171717"/>
                </a:solidFill>
                <a:effectLst/>
              </a:rPr>
              <a:t>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71717"/>
                </a:solidFill>
                <a:effectLst/>
              </a:rPr>
              <a:t>It’s like the phonebook of the internet having the name (domain name) and phone number (IP address) of everyone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71717"/>
                </a:solidFill>
                <a:effectLst/>
              </a:rPr>
              <a:t>when you click on the name it will directly call the phone number you do not need to memorize the IP address.</a:t>
            </a:r>
          </a:p>
          <a:p>
            <a:pPr marL="0" indent="0" algn="l">
              <a:buNone/>
            </a:pPr>
            <a:r>
              <a:rPr lang="en-US" b="0" i="1" dirty="0">
                <a:solidFill>
                  <a:srgbClr val="171717"/>
                </a:solidFill>
                <a:effectLst/>
              </a:rPr>
              <a:t>Now, as we know all the mandatory technical terms that we are going to use.</a:t>
            </a:r>
            <a:endParaRPr lang="en-US" b="0" i="0" dirty="0">
              <a:solidFill>
                <a:srgbClr val="171717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1" dirty="0">
                <a:solidFill>
                  <a:srgbClr val="171717"/>
                </a:solidFill>
                <a:effectLst/>
              </a:rPr>
              <a:t>Let’s recommence with our Journey.</a:t>
            </a:r>
            <a:endParaRPr lang="en-US" b="0" i="0" dirty="0">
              <a:solidFill>
                <a:srgbClr val="171717"/>
              </a:solidFill>
              <a:effectLst/>
            </a:endParaRPr>
          </a:p>
          <a:p>
            <a:endParaRPr lang="en-TN" dirty="0"/>
          </a:p>
        </p:txBody>
      </p:sp>
    </p:spTree>
    <p:extLst>
      <p:ext uri="{BB962C8B-B14F-4D97-AF65-F5344CB8AC3E}">
        <p14:creationId xmlns:p14="http://schemas.microsoft.com/office/powerpoint/2010/main" val="155857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0F7-3790-E11C-42EF-54D4C02B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 do you need to be a web developer?</a:t>
            </a:r>
            <a:br>
              <a:rPr lang="en-US" dirty="0"/>
            </a:b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AB74-1A26-F779-EAD4-BF4050E2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</a:rPr>
              <a:t>1. Build web developer skills.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</a:rPr>
              <a:t>Employers and clients usually expect web developers to have certain skills that demonstrate their ability to deliver on website requirements. If you’re interested in a career as a web developer, these are some skills you can focus on to build a foundation for success.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</a:rPr>
              <a:t>2. Consider a degree in computer science or web design.</a:t>
            </a:r>
          </a:p>
          <a:p>
            <a:r>
              <a:rPr lang="en-US" b="1" i="0" dirty="0">
                <a:solidFill>
                  <a:srgbClr val="1F1F1F"/>
                </a:solidFill>
                <a:effectLst/>
              </a:rPr>
              <a:t>3. Take a course in web development.</a:t>
            </a:r>
          </a:p>
          <a:p>
            <a:r>
              <a:rPr lang="en-US" b="1" i="0" dirty="0">
                <a:solidFill>
                  <a:srgbClr val="1F1F1F"/>
                </a:solidFill>
                <a:effectLst/>
              </a:rPr>
              <a:t>4. Built a portfolio of web development work.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</a:rPr>
              <a:t>5. Get certified.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b="0" i="0" dirty="0">
              <a:solidFill>
                <a:srgbClr val="1F1F1F"/>
              </a:solidFill>
              <a:effectLst/>
            </a:endParaRPr>
          </a:p>
          <a:p>
            <a:endParaRPr lang="en-TN" dirty="0"/>
          </a:p>
        </p:txBody>
      </p:sp>
    </p:spTree>
    <p:extLst>
      <p:ext uri="{BB962C8B-B14F-4D97-AF65-F5344CB8AC3E}">
        <p14:creationId xmlns:p14="http://schemas.microsoft.com/office/powerpoint/2010/main" val="106296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3FBC-4856-42AD-E619-FAA19907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Why did you choose to learn web development?</a:t>
            </a:r>
            <a:br>
              <a:rPr lang="en-US" b="0" i="0" dirty="0">
                <a:effectLst/>
              </a:rPr>
            </a:br>
            <a:br>
              <a:rPr lang="en-US" dirty="0"/>
            </a:b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8B28-C6EE-E04B-6ADE-4B1D4396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3C3C3C"/>
              </a:solidFill>
              <a:effectLst/>
              <a:latin typeface="Droid Serif"/>
            </a:endParaRPr>
          </a:p>
          <a:p>
            <a:pPr algn="l"/>
            <a:r>
              <a:rPr lang="en-US" b="0" i="0" dirty="0">
                <a:solidFill>
                  <a:srgbClr val="3C3C3C"/>
                </a:solidFill>
                <a:effectLst/>
                <a:latin typeface="Droid Serif"/>
              </a:rPr>
              <a:t>I graduated in June 2022 with a bachelor's in mechanical engineering, I landed my first job on 1 august, which ended quickly by the next month due to me realizing that this is not something I want to continue doing for the next 30 or something years. I wanted freedom and a way to make money from anywhere in the world while traveling. I was fascinated by how coding works. That’s when the idea of learning web development in 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Droid Serif"/>
              </a:rPr>
              <a:t>gomycode</a:t>
            </a:r>
            <a:r>
              <a:rPr lang="en-US" b="0" i="0" dirty="0">
                <a:solidFill>
                  <a:srgbClr val="3C3C3C"/>
                </a:solidFill>
                <a:effectLst/>
                <a:latin typeface="Droid Serif"/>
              </a:rPr>
              <a:t> came.</a:t>
            </a:r>
          </a:p>
          <a:p>
            <a:pPr marL="0" indent="0">
              <a:buNone/>
            </a:pPr>
            <a:endParaRPr lang="en-TN" dirty="0"/>
          </a:p>
        </p:txBody>
      </p:sp>
    </p:spTree>
    <p:extLst>
      <p:ext uri="{BB962C8B-B14F-4D97-AF65-F5344CB8AC3E}">
        <p14:creationId xmlns:p14="http://schemas.microsoft.com/office/powerpoint/2010/main" val="34091396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557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Droid Serif</vt:lpstr>
      <vt:lpstr>Trebuchet MS</vt:lpstr>
      <vt:lpstr>Wingdings 3</vt:lpstr>
      <vt:lpstr>Facet</vt:lpstr>
      <vt:lpstr>How does the web work? </vt:lpstr>
      <vt:lpstr>PowerPoint Presentation</vt:lpstr>
      <vt:lpstr>PowerPoint Presentation</vt:lpstr>
      <vt:lpstr>What do you need to be a web developer? </vt:lpstr>
      <vt:lpstr> Why did you choose to learn web development?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  </dc:title>
  <dc:creator>Ezzeddine Belghaieb</dc:creator>
  <cp:lastModifiedBy> </cp:lastModifiedBy>
  <cp:revision>2</cp:revision>
  <dcterms:created xsi:type="dcterms:W3CDTF">2022-09-28T13:42:01Z</dcterms:created>
  <dcterms:modified xsi:type="dcterms:W3CDTF">2022-09-28T15:41:40Z</dcterms:modified>
</cp:coreProperties>
</file>