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</p:sldIdLst>
  <p:sldSz cx="9144000" cy="6859588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3DF"/>
    <a:srgbClr val="3366FF"/>
    <a:srgbClr val="CED3E0"/>
    <a:srgbClr val="39639D"/>
    <a:srgbClr val="3963A2"/>
    <a:srgbClr val="CEECCB"/>
    <a:srgbClr val="2FC531"/>
    <a:srgbClr val="F7D3CC"/>
    <a:srgbClr val="FF99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4" autoAdjust="0"/>
    <p:restoredTop sz="95070" autoAdjust="0"/>
  </p:normalViewPr>
  <p:slideViewPr>
    <p:cSldViewPr>
      <p:cViewPr>
        <p:scale>
          <a:sx n="75" d="100"/>
          <a:sy n="75" d="100"/>
        </p:scale>
        <p:origin x="-294" y="-42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2FC5B37-5409-45FC-85D4-DA4727FC2BF7}" type="datetimeFigureOut">
              <a:rPr lang="es-PE" smtClean="0"/>
              <a:pPr/>
              <a:t>21/06/2016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54FB54E-3F86-4318-8EC4-B0143F49DEE1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995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Fondo_marcacion_o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9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 userDrawn="1"/>
        </p:nvSpPr>
        <p:spPr>
          <a:xfrm>
            <a:off x="228600" y="239042"/>
            <a:ext cx="8686800" cy="966894"/>
          </a:xfrm>
          <a:prstGeom prst="rect">
            <a:avLst/>
          </a:prstGeom>
          <a:solidFill>
            <a:srgbClr val="00ADE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57150" h="38100" prst="hardEdge"/>
            </a:sp3d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3600" dirty="0" smtClean="0">
              <a:solidFill>
                <a:schemeClr val="bg1"/>
              </a:solidFill>
            </a:endParaRPr>
          </a:p>
        </p:txBody>
      </p:sp>
      <p:sp>
        <p:nvSpPr>
          <p:cNvPr id="4" name="Frame 4"/>
          <p:cNvSpPr/>
          <p:nvPr userDrawn="1"/>
        </p:nvSpPr>
        <p:spPr>
          <a:xfrm>
            <a:off x="0" y="1"/>
            <a:ext cx="9144000" cy="6859588"/>
          </a:xfrm>
          <a:prstGeom prst="frame">
            <a:avLst>
              <a:gd name="adj1" fmla="val 4471"/>
            </a:avLst>
          </a:prstGeom>
          <a:solidFill>
            <a:srgbClr val="003399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0 Imagen" descr="fondo conteni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15 Imagen" descr="fondo conteni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9270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orientacion.sunat.gob.pe/index.php?option=com_content&amp;view=article&amp;id=1899:informacion-de-interes&amp;catid=259:factura-electronica-desde-sistemas-contribuyente&amp;Itemid=468" TargetMode="External"/><Relationship Id="rId2" Type="http://schemas.openxmlformats.org/officeDocument/2006/relationships/hyperlink" Target="http://librosdigitales.net/cursos/cbustamanteg/PHPINT/manual_programador_facelec.pdf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ibrosdigitales.net/cursos/cbustamanteg/PHPINT/PHPINT_M1_T1.mp4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1000581" y="2413004"/>
            <a:ext cx="7308812" cy="89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PE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WebServices</a:t>
            </a:r>
            <a:r>
              <a:rPr lang="es-PE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con PHP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509213" y="3645818"/>
            <a:ext cx="429155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INTEGRACION DE APLICACIONES</a:t>
            </a:r>
            <a:endParaRPr lang="es-PE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203835" y="5446018"/>
            <a:ext cx="490230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CESAR BUSTAMANTE</a:t>
            </a:r>
          </a:p>
          <a:p>
            <a:r>
              <a:rPr lang="es-PE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cbust@librosdigitales.net</a:t>
            </a:r>
            <a:endParaRPr lang="es-PE" sz="2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51520" y="1557586"/>
            <a:ext cx="8640960" cy="568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0" lvl="1" indent="-285750">
              <a:lnSpc>
                <a:spcPct val="120000"/>
              </a:lnSpc>
              <a:spcAft>
                <a:spcPts val="300"/>
              </a:spcAft>
            </a:pPr>
            <a:r>
              <a:rPr lang="es-PE" sz="28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Caso Práctico</a:t>
            </a:r>
            <a:endParaRPr lang="es-PE" sz="2800" b="1" dirty="0" smtClean="0">
              <a:solidFill>
                <a:srgbClr val="0070C0"/>
              </a:solidFill>
              <a:latin typeface="Tw Cen MT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2" y="2126203"/>
            <a:ext cx="7235196" cy="479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7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51520" y="1557586"/>
            <a:ext cx="8640960" cy="568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0" lvl="1" indent="-285750">
              <a:lnSpc>
                <a:spcPct val="120000"/>
              </a:lnSpc>
              <a:spcAft>
                <a:spcPts val="300"/>
              </a:spcAft>
            </a:pPr>
            <a:r>
              <a:rPr lang="es-PE" sz="28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Entonces, un </a:t>
            </a:r>
            <a:r>
              <a:rPr lang="es-PE" sz="2800" b="1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Webservice</a:t>
            </a:r>
            <a:r>
              <a:rPr lang="es-PE" sz="28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es…</a:t>
            </a:r>
            <a:endParaRPr lang="es-PE" sz="2800" b="1" dirty="0" smtClean="0">
              <a:solidFill>
                <a:srgbClr val="0070C0"/>
              </a:solidFill>
              <a:latin typeface="Tw Cen MT" pitchFamily="34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11560" y="2131320"/>
            <a:ext cx="8176846" cy="11004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PE" dirty="0" smtClean="0"/>
              <a:t>Un modelo de aplicación que facilita el intercambio de datos en diferentes plataformas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077866"/>
            <a:ext cx="1422112" cy="174684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033" y="4077866"/>
            <a:ext cx="1422112" cy="174684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258" y="4207724"/>
            <a:ext cx="1155963" cy="1143260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>
            <a:off x="2622277" y="4730242"/>
            <a:ext cx="1125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5356099" y="4725490"/>
            <a:ext cx="1125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356099" y="4951288"/>
            <a:ext cx="1176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2622277" y="4951288"/>
            <a:ext cx="1176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86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51520" y="1557586"/>
            <a:ext cx="8640960" cy="568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0" lvl="1" indent="-285750">
              <a:lnSpc>
                <a:spcPct val="120000"/>
              </a:lnSpc>
              <a:spcAft>
                <a:spcPts val="300"/>
              </a:spcAft>
            </a:pPr>
            <a:r>
              <a:rPr lang="es-PE" sz="28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Caso Práctico</a:t>
            </a:r>
            <a:endParaRPr lang="es-PE" sz="2800" b="1" dirty="0" smtClean="0">
              <a:solidFill>
                <a:srgbClr val="0070C0"/>
              </a:solidFill>
              <a:latin typeface="Tw Cen MT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39553" y="2349674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$client = new </a:t>
            </a:r>
            <a:r>
              <a:rPr lang="en-US" dirty="0" err="1"/>
              <a:t>SoapClient</a:t>
            </a:r>
            <a:r>
              <a:rPr lang="en-US" dirty="0"/>
              <a:t>(null, array(</a:t>
            </a:r>
          </a:p>
          <a:p>
            <a:r>
              <a:rPr lang="en-US" dirty="0"/>
              <a:t>      'location' =&gt; "http://librosdigitales.net/</a:t>
            </a:r>
            <a:r>
              <a:rPr lang="en-US" dirty="0" err="1"/>
              <a:t>cursos</a:t>
            </a:r>
            <a:r>
              <a:rPr lang="en-US" dirty="0"/>
              <a:t>/</a:t>
            </a:r>
            <a:r>
              <a:rPr lang="en-US" dirty="0" err="1"/>
              <a:t>cbustamanteg</a:t>
            </a:r>
            <a:r>
              <a:rPr lang="en-US" dirty="0"/>
              <a:t>/PHPINT/</a:t>
            </a:r>
            <a:r>
              <a:rPr lang="en-US" dirty="0" err="1"/>
              <a:t>PacienteServerWsdl.php</a:t>
            </a:r>
            <a:r>
              <a:rPr lang="en-US" dirty="0"/>
              <a:t>",</a:t>
            </a:r>
          </a:p>
          <a:p>
            <a:r>
              <a:rPr lang="en-US" dirty="0"/>
              <a:t>      '</a:t>
            </a:r>
            <a:r>
              <a:rPr lang="en-US" dirty="0" err="1"/>
              <a:t>uri</a:t>
            </a:r>
            <a:r>
              <a:rPr lang="en-US" dirty="0"/>
              <a:t>'      =&gt; "urn://www.librosdigitales.home/req",</a:t>
            </a:r>
          </a:p>
          <a:p>
            <a:r>
              <a:rPr lang="en-US" dirty="0"/>
              <a:t>      'trace'    =&gt; 1 ));</a:t>
            </a:r>
          </a:p>
          <a:p>
            <a:endParaRPr lang="en-US" dirty="0"/>
          </a:p>
          <a:p>
            <a:r>
              <a:rPr lang="en-US" dirty="0"/>
              <a:t>echo $client-&gt;__</a:t>
            </a:r>
            <a:r>
              <a:rPr lang="en-US" dirty="0" err="1"/>
              <a:t>soapCall</a:t>
            </a:r>
            <a:r>
              <a:rPr lang="en-US" dirty="0"/>
              <a:t>("</a:t>
            </a:r>
            <a:r>
              <a:rPr lang="en-US" dirty="0" err="1"/>
              <a:t>paciente</a:t>
            </a:r>
            <a:r>
              <a:rPr lang="en-US" dirty="0"/>
              <a:t>",array("212121"));</a:t>
            </a:r>
          </a:p>
          <a:p>
            <a:r>
              <a:rPr lang="en-US" dirty="0"/>
              <a:t>?&gt;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015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51520" y="1557586"/>
            <a:ext cx="864096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0" lvl="1" indent="-285750">
              <a:lnSpc>
                <a:spcPct val="120000"/>
              </a:lnSpc>
              <a:spcAft>
                <a:spcPts val="300"/>
              </a:spcAft>
            </a:pPr>
            <a:r>
              <a:rPr lang="es-PE" sz="28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Caso Práctico: </a:t>
            </a:r>
            <a:r>
              <a:rPr lang="es-PE" sz="20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SUNAT Facturación Electrónica	</a:t>
            </a:r>
            <a:endParaRPr lang="es-PE" sz="2800" b="1" dirty="0" smtClean="0">
              <a:solidFill>
                <a:srgbClr val="0070C0"/>
              </a:solidFill>
              <a:latin typeface="Tw Cen MT" pitchFamily="34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39552" y="2277666"/>
            <a:ext cx="799288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PE" sz="2800" dirty="0" smtClean="0">
                <a:hlinkClick r:id="rId2"/>
              </a:rPr>
              <a:t>Manual del Programador</a:t>
            </a:r>
            <a:endParaRPr lang="es-PE" sz="2800" dirty="0" smtClean="0"/>
          </a:p>
          <a:p>
            <a:pPr marL="0" indent="0">
              <a:buFont typeface="Arial" pitchFamily="34" charset="0"/>
              <a:buNone/>
            </a:pPr>
            <a:endParaRPr lang="es-PE" sz="2800" dirty="0" smtClean="0"/>
          </a:p>
          <a:p>
            <a:pPr marL="0" indent="0">
              <a:buFont typeface="Arial" pitchFamily="34" charset="0"/>
              <a:buNone/>
            </a:pPr>
            <a:r>
              <a:rPr lang="es-PE" sz="2000" dirty="0" smtClean="0"/>
              <a:t>https://s3.amazonaws.com/insc/ComprobantesDePago/Manual+programador.pdf</a:t>
            </a:r>
          </a:p>
          <a:p>
            <a:pPr marL="0" indent="0">
              <a:buFont typeface="Arial" pitchFamily="34" charset="0"/>
              <a:buNone/>
            </a:pPr>
            <a:endParaRPr lang="es-PE" sz="2800" dirty="0" smtClean="0"/>
          </a:p>
          <a:p>
            <a:pPr marL="0" indent="0">
              <a:buFont typeface="Arial" pitchFamily="34" charset="0"/>
              <a:buNone/>
            </a:pPr>
            <a:r>
              <a:rPr lang="es-PE" sz="2800" dirty="0" err="1" smtClean="0">
                <a:hlinkClick r:id="rId3"/>
              </a:rPr>
              <a:t>Orientacion</a:t>
            </a:r>
            <a:r>
              <a:rPr lang="es-PE" sz="2800" dirty="0" smtClean="0">
                <a:hlinkClick r:id="rId3"/>
              </a:rPr>
              <a:t> SUNAT</a:t>
            </a:r>
            <a:endParaRPr lang="es-PE" sz="2800" dirty="0" smtClean="0"/>
          </a:p>
          <a:p>
            <a:pPr marL="0" indent="0">
              <a:buFont typeface="Arial" pitchFamily="34" charset="0"/>
              <a:buNone/>
            </a:pPr>
            <a:endParaRPr lang="es-PE" sz="2800" dirty="0" smtClean="0"/>
          </a:p>
          <a:p>
            <a:pPr marL="0" indent="0">
              <a:buFont typeface="Arial" pitchFamily="34" charset="0"/>
              <a:buNone/>
            </a:pPr>
            <a:r>
              <a:rPr lang="es-PE" sz="2000" dirty="0" smtClean="0"/>
              <a:t>http://orientacion.sunat.gob.pe/index.php?option=com_content&amp;view=article&amp;id=1899:informacion-de-interes&amp;catid=259:factura-electronica-desde-sistemas-contribuyente&amp;Itemid=468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49567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51520" y="1557586"/>
            <a:ext cx="8640960" cy="568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0" lvl="1" indent="-285750">
              <a:lnSpc>
                <a:spcPct val="120000"/>
              </a:lnSpc>
              <a:spcAft>
                <a:spcPts val="300"/>
              </a:spcAft>
            </a:pPr>
            <a:r>
              <a:rPr lang="es-PE" sz="28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Caso Práctico</a:t>
            </a:r>
            <a:endParaRPr lang="es-PE" sz="2800" b="1" dirty="0" smtClean="0">
              <a:solidFill>
                <a:srgbClr val="0070C0"/>
              </a:solidFill>
              <a:latin typeface="Tw Cen MT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9674"/>
            <a:ext cx="6570917" cy="406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51520" y="1557586"/>
            <a:ext cx="8640960" cy="568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0" lvl="1" indent="-285750">
              <a:lnSpc>
                <a:spcPct val="120000"/>
              </a:lnSpc>
              <a:spcAft>
                <a:spcPts val="300"/>
              </a:spcAft>
            </a:pPr>
            <a:r>
              <a:rPr lang="es-PE" sz="28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Caso Práctico</a:t>
            </a:r>
            <a:endParaRPr lang="es-PE" sz="2800" b="1" dirty="0" smtClean="0">
              <a:solidFill>
                <a:srgbClr val="0070C0"/>
              </a:solidFill>
              <a:latin typeface="Tw Cen MT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21" y="2349674"/>
            <a:ext cx="8285059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8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51520" y="1557586"/>
            <a:ext cx="8640960" cy="568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0" lvl="1" indent="-285750">
              <a:lnSpc>
                <a:spcPct val="120000"/>
              </a:lnSpc>
              <a:spcAft>
                <a:spcPts val="300"/>
              </a:spcAft>
            </a:pPr>
            <a:r>
              <a:rPr lang="es-PE" sz="2800" b="1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Webservice</a:t>
            </a:r>
            <a:r>
              <a:rPr lang="es-PE" sz="28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s-PE" sz="2800" b="1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google</a:t>
            </a:r>
            <a:endParaRPr lang="es-PE" sz="2800" b="1" dirty="0" smtClean="0">
              <a:solidFill>
                <a:srgbClr val="0070C0"/>
              </a:solidFill>
              <a:latin typeface="Tw Cen MT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33398" y="5059844"/>
            <a:ext cx="78274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="https://chart.googleapis.com/chart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cht</a:t>
            </a:r>
            <a:r>
              <a:rPr lang="en-US" dirty="0" smtClean="0"/>
              <a:t>=p3&amp;</a:t>
            </a:r>
          </a:p>
          <a:p>
            <a:r>
              <a:rPr lang="en-US" dirty="0" err="1" smtClean="0"/>
              <a:t>chs</a:t>
            </a:r>
            <a:r>
              <a:rPr lang="en-US" dirty="0" smtClean="0"/>
              <a:t>=400x200&amp;</a:t>
            </a:r>
          </a:p>
          <a:p>
            <a:r>
              <a:rPr lang="en-US" dirty="0" err="1" smtClean="0"/>
              <a:t>chd</a:t>
            </a:r>
            <a:r>
              <a:rPr lang="en-US" dirty="0" smtClean="0"/>
              <a:t>=t:45,25,10,20&amp;</a:t>
            </a:r>
          </a:p>
          <a:p>
            <a:r>
              <a:rPr lang="en-US" dirty="0" err="1" smtClean="0"/>
              <a:t>chl</a:t>
            </a:r>
            <a:r>
              <a:rPr lang="en-US" dirty="0" smtClean="0"/>
              <a:t>=</a:t>
            </a:r>
            <a:r>
              <a:rPr lang="en-US" dirty="0" err="1" smtClean="0"/>
              <a:t>Lima|Trujillo|Cusco|Iquitos&amp;chco</a:t>
            </a:r>
            <a:r>
              <a:rPr lang="en-US" dirty="0" smtClean="0"/>
              <a:t>=e5f867|aaaaaa|596605|ff0000</a:t>
            </a:r>
            <a:r>
              <a:rPr lang="en-US" dirty="0"/>
              <a:t>" </a:t>
            </a:r>
            <a:endParaRPr lang="en-US" dirty="0" smtClean="0"/>
          </a:p>
          <a:p>
            <a:r>
              <a:rPr lang="en-US" dirty="0" smtClean="0"/>
              <a:t>width</a:t>
            </a:r>
            <a:r>
              <a:rPr lang="en-US" dirty="0"/>
              <a:t>="400" height="200"&gt;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33399" y="2345606"/>
            <a:ext cx="10908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>
                <a:solidFill>
                  <a:srgbClr val="000000"/>
                </a:solidFill>
                <a:latin typeface="Segoe UI" panose="020B0502040204020203" pitchFamily="34" charset="0"/>
              </a:rPr>
              <a:t>https://chart.googleapis.com/chart?PARAMETRO=DATO&amp;PARAMETRO=DATO&amp;....</a:t>
            </a:r>
          </a:p>
          <a:p>
            <a:endParaRPr lang="es-PE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s-PE" b="1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cht</a:t>
            </a:r>
            <a:r>
              <a:rPr lang="es-PE" dirty="0">
                <a:solidFill>
                  <a:srgbClr val="000000"/>
                </a:solidFill>
                <a:latin typeface="Segoe UI" panose="020B0502040204020203" pitchFamily="34" charset="0"/>
              </a:rPr>
              <a:t> (tipo de gráfico</a:t>
            </a:r>
            <a:r>
              <a:rPr lang="es-PE" dirty="0" smtClean="0">
                <a:solidFill>
                  <a:srgbClr val="000000"/>
                </a:solidFill>
                <a:latin typeface="Segoe UI" panose="020B0502040204020203" pitchFamily="34" charset="0"/>
              </a:rPr>
              <a:t>) p, p3, pc, </a:t>
            </a:r>
            <a:r>
              <a:rPr lang="es-PE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bvg</a:t>
            </a:r>
            <a:r>
              <a:rPr lang="es-PE" dirty="0" smtClean="0">
                <a:solidFill>
                  <a:srgbClr val="000000"/>
                </a:solidFill>
                <a:latin typeface="Segoe UI" panose="020B0502040204020203" pitchFamily="34" charset="0"/>
              </a:rPr>
              <a:t>, </a:t>
            </a:r>
            <a:r>
              <a:rPr lang="es-PE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bhg</a:t>
            </a:r>
            <a:r>
              <a:rPr lang="es-PE" dirty="0" smtClean="0">
                <a:solidFill>
                  <a:srgbClr val="000000"/>
                </a:solidFill>
                <a:latin typeface="Segoe UI" panose="020B0502040204020203" pitchFamily="34" charset="0"/>
              </a:rPr>
              <a:t>, </a:t>
            </a:r>
            <a:r>
              <a:rPr lang="es-PE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lc</a:t>
            </a:r>
            <a:r>
              <a:rPr lang="es-PE" dirty="0"/>
              <a:t/>
            </a:r>
            <a:br>
              <a:rPr lang="es-PE" dirty="0"/>
            </a:br>
            <a:r>
              <a:rPr lang="es-PE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chd</a:t>
            </a:r>
            <a:r>
              <a:rPr lang="es-PE" dirty="0">
                <a:solidFill>
                  <a:srgbClr val="000000"/>
                </a:solidFill>
                <a:latin typeface="Segoe UI" panose="020B0502040204020203" pitchFamily="34" charset="0"/>
              </a:rPr>
              <a:t> (datos)</a:t>
            </a:r>
            <a:r>
              <a:rPr lang="es-PE" dirty="0"/>
              <a:t/>
            </a:r>
            <a:br>
              <a:rPr lang="es-PE" dirty="0"/>
            </a:br>
            <a:r>
              <a:rPr lang="es-PE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chs</a:t>
            </a:r>
            <a:r>
              <a:rPr lang="es-PE" dirty="0">
                <a:solidFill>
                  <a:srgbClr val="000000"/>
                </a:solidFill>
                <a:latin typeface="Segoe UI" panose="020B0502040204020203" pitchFamily="34" charset="0"/>
              </a:rPr>
              <a:t> (tamaño del gráfico, ancho y alto en pixeles</a:t>
            </a:r>
            <a:r>
              <a:rPr lang="es-PE" dirty="0" smtClean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</a:p>
          <a:p>
            <a:r>
              <a:rPr lang="es-PE" b="1" dirty="0" err="1"/>
              <a:t>chco</a:t>
            </a:r>
            <a:r>
              <a:rPr lang="es-PE" dirty="0"/>
              <a:t> - color, usando el valor hexadecimal correspondiente al color</a:t>
            </a:r>
            <a:br>
              <a:rPr lang="es-PE" dirty="0"/>
            </a:br>
            <a:r>
              <a:rPr lang="es-PE" b="1" dirty="0" err="1"/>
              <a:t>chl</a:t>
            </a:r>
            <a:r>
              <a:rPr lang="es-PE" dirty="0"/>
              <a:t> - etiquetas</a:t>
            </a:r>
            <a:br>
              <a:rPr lang="es-PE" dirty="0"/>
            </a:br>
            <a:r>
              <a:rPr lang="es-PE" b="1" dirty="0" err="1"/>
              <a:t>chtt</a:t>
            </a:r>
            <a:r>
              <a:rPr lang="es-PE" dirty="0"/>
              <a:t> - Titulo del grafico</a:t>
            </a:r>
          </a:p>
        </p:txBody>
      </p:sp>
      <p:pic>
        <p:nvPicPr>
          <p:cNvPr id="6" name="Picture 2" descr="https://chart.googleapis.com/chart?cht=p3&amp;chs=400x200&amp;chd=t:45,25,10,20&amp;chl=Lima|Trujillo|Cusco|Iquitos&amp;chco=e5f867|aaaaaa|596605|ff0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480" y="3717962"/>
            <a:ext cx="3600128" cy="180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51520" y="1557586"/>
            <a:ext cx="8640960" cy="568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0" lvl="1" indent="-285750">
              <a:lnSpc>
                <a:spcPct val="120000"/>
              </a:lnSpc>
              <a:spcAft>
                <a:spcPts val="300"/>
              </a:spcAft>
            </a:pPr>
            <a:r>
              <a:rPr lang="es-PE" sz="2800" b="1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Webservice</a:t>
            </a:r>
            <a:r>
              <a:rPr lang="es-PE" sz="28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Google</a:t>
            </a:r>
            <a:endParaRPr lang="es-PE" sz="2800" b="1" dirty="0" smtClean="0">
              <a:solidFill>
                <a:srgbClr val="0070C0"/>
              </a:solidFill>
              <a:latin typeface="Tw Cen MT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11560" y="3861842"/>
            <a:ext cx="63222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&lt;</a:t>
            </a:r>
            <a:r>
              <a:rPr lang="es-PE" dirty="0" err="1"/>
              <a:t>img</a:t>
            </a:r>
            <a:r>
              <a:rPr lang="es-PE" dirty="0"/>
              <a:t> </a:t>
            </a:r>
            <a:r>
              <a:rPr lang="es-PE" dirty="0" err="1"/>
              <a:t>src</a:t>
            </a:r>
            <a:r>
              <a:rPr lang="es-PE" dirty="0"/>
              <a:t>="https://chart.googleapis.com/chart</a:t>
            </a:r>
            <a:r>
              <a:rPr lang="es-PE" dirty="0" smtClean="0"/>
              <a:t>?</a:t>
            </a:r>
          </a:p>
          <a:p>
            <a:r>
              <a:rPr lang="es-PE" dirty="0" err="1" smtClean="0"/>
              <a:t>chs</a:t>
            </a:r>
            <a:r>
              <a:rPr lang="es-PE" dirty="0" smtClean="0"/>
              <a:t>=150x150&amp;</a:t>
            </a:r>
          </a:p>
          <a:p>
            <a:r>
              <a:rPr lang="es-PE" dirty="0" err="1" smtClean="0"/>
              <a:t>cht</a:t>
            </a:r>
            <a:r>
              <a:rPr lang="es-PE" dirty="0" smtClean="0"/>
              <a:t>=</a:t>
            </a:r>
            <a:r>
              <a:rPr lang="es-PE" dirty="0" err="1" smtClean="0"/>
              <a:t>qr</a:t>
            </a:r>
            <a:r>
              <a:rPr lang="es-PE" dirty="0" smtClean="0"/>
              <a:t>&amp;</a:t>
            </a:r>
          </a:p>
          <a:p>
            <a:r>
              <a:rPr lang="es-PE" dirty="0" err="1" smtClean="0"/>
              <a:t>chl</a:t>
            </a:r>
            <a:r>
              <a:rPr lang="es-PE" dirty="0" smtClean="0"/>
              <a:t>=http://librosdigitales.net" </a:t>
            </a:r>
          </a:p>
          <a:p>
            <a:r>
              <a:rPr lang="es-PE" dirty="0" err="1" smtClean="0"/>
              <a:t>width</a:t>
            </a:r>
            <a:r>
              <a:rPr lang="es-PE" dirty="0"/>
              <a:t>="150" </a:t>
            </a:r>
            <a:r>
              <a:rPr lang="es-PE" dirty="0" err="1"/>
              <a:t>height</a:t>
            </a:r>
            <a:r>
              <a:rPr lang="es-PE" dirty="0"/>
              <a:t>="150" </a:t>
            </a:r>
            <a:r>
              <a:rPr lang="es-PE" dirty="0" err="1"/>
              <a:t>alt</a:t>
            </a:r>
            <a:r>
              <a:rPr lang="es-PE" dirty="0"/>
              <a:t>="Código QR" </a:t>
            </a:r>
            <a:r>
              <a:rPr lang="es-PE" dirty="0" err="1"/>
              <a:t>title</a:t>
            </a:r>
            <a:r>
              <a:rPr lang="es-PE" dirty="0"/>
              <a:t>="Este es el código QR </a:t>
            </a:r>
            <a:r>
              <a:rPr lang="es-PE" dirty="0" smtClean="0"/>
              <a:t>de </a:t>
            </a:r>
            <a:r>
              <a:rPr lang="es-PE" dirty="0" err="1" smtClean="0"/>
              <a:t>LibrosDigitales.Net</a:t>
            </a:r>
            <a:r>
              <a:rPr lang="es-PE" dirty="0" smtClean="0"/>
              <a:t>"&gt;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611559" y="2465679"/>
            <a:ext cx="109083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Codigo</a:t>
            </a:r>
            <a:r>
              <a:rPr lang="es-PE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QR de la pagina</a:t>
            </a:r>
          </a:p>
          <a:p>
            <a:endParaRPr lang="es-PE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s-PE" b="1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cht</a:t>
            </a:r>
            <a:r>
              <a:rPr lang="es-PE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=</a:t>
            </a:r>
            <a:r>
              <a:rPr lang="es-PE" b="1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qr</a:t>
            </a:r>
            <a:endParaRPr lang="es-PE" dirty="0"/>
          </a:p>
        </p:txBody>
      </p:sp>
      <p:pic>
        <p:nvPicPr>
          <p:cNvPr id="6" name="Picture 2" descr="Código Q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663" y="2078783"/>
            <a:ext cx="2620451" cy="262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3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51520" y="1557586"/>
            <a:ext cx="8640960" cy="568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0" lvl="1" indent="-285750">
              <a:lnSpc>
                <a:spcPct val="120000"/>
              </a:lnSpc>
              <a:spcAft>
                <a:spcPts val="300"/>
              </a:spcAft>
            </a:pPr>
            <a:r>
              <a:rPr lang="es-PE" sz="2800" b="1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Webservice</a:t>
            </a:r>
            <a:r>
              <a:rPr lang="es-PE" sz="28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basadas en JSON</a:t>
            </a:r>
            <a:endParaRPr lang="es-PE" sz="2800" b="1" dirty="0" smtClean="0">
              <a:solidFill>
                <a:srgbClr val="0070C0"/>
              </a:solidFill>
              <a:latin typeface="Tw Cen MT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67544" y="2061642"/>
            <a:ext cx="116549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&lt;?</a:t>
            </a:r>
            <a:r>
              <a:rPr lang="es-PE" dirty="0" err="1"/>
              <a:t>php</a:t>
            </a:r>
            <a:endParaRPr lang="es-PE" dirty="0"/>
          </a:p>
          <a:p>
            <a:r>
              <a:rPr lang="es-PE" dirty="0"/>
              <a:t>$fecha = </a:t>
            </a:r>
            <a:r>
              <a:rPr lang="es-PE" dirty="0" smtClean="0"/>
              <a:t>"2015-01-10";</a:t>
            </a:r>
            <a:endParaRPr lang="es-PE" dirty="0"/>
          </a:p>
          <a:p>
            <a:r>
              <a:rPr lang="es-PE" dirty="0"/>
              <a:t>$data = </a:t>
            </a:r>
            <a:r>
              <a:rPr lang="es-PE" dirty="0" err="1"/>
              <a:t>file_get_contents</a:t>
            </a:r>
            <a:r>
              <a:rPr lang="es-PE" dirty="0"/>
              <a:t>("http://localhost:82/</a:t>
            </a:r>
            <a:r>
              <a:rPr lang="es-PE" dirty="0" err="1"/>
              <a:t>sunat</a:t>
            </a:r>
            <a:r>
              <a:rPr lang="es-PE" dirty="0"/>
              <a:t>/</a:t>
            </a:r>
            <a:r>
              <a:rPr lang="es-PE" dirty="0" err="1"/>
              <a:t>ws_json_ventas.php?fecha</a:t>
            </a:r>
            <a:r>
              <a:rPr lang="es-PE" dirty="0"/>
              <a:t>=$fecha");</a:t>
            </a:r>
          </a:p>
          <a:p>
            <a:r>
              <a:rPr lang="es-PE" dirty="0" smtClean="0"/>
              <a:t>$</a:t>
            </a:r>
            <a:r>
              <a:rPr lang="es-PE" dirty="0"/>
              <a:t>lista = </a:t>
            </a:r>
            <a:r>
              <a:rPr lang="es-PE" dirty="0" err="1"/>
              <a:t>json_decode</a:t>
            </a:r>
            <a:r>
              <a:rPr lang="es-PE" dirty="0"/>
              <a:t>($data, true);</a:t>
            </a:r>
          </a:p>
          <a:p>
            <a:r>
              <a:rPr lang="es-PE" dirty="0" err="1" smtClean="0"/>
              <a:t>if</a:t>
            </a:r>
            <a:r>
              <a:rPr lang="es-PE" dirty="0"/>
              <a:t>($lista){</a:t>
            </a:r>
          </a:p>
          <a:p>
            <a:r>
              <a:rPr lang="es-PE" dirty="0" smtClean="0"/>
              <a:t>   </a:t>
            </a:r>
            <a:r>
              <a:rPr lang="es-PE" dirty="0" err="1" smtClean="0"/>
              <a:t>foreach</a:t>
            </a:r>
            <a:r>
              <a:rPr lang="es-PE" dirty="0"/>
              <a:t>($lista as $fila){</a:t>
            </a:r>
          </a:p>
          <a:p>
            <a:r>
              <a:rPr lang="es-PE" dirty="0" smtClean="0"/>
              <a:t>      $</a:t>
            </a:r>
            <a:r>
              <a:rPr lang="es-PE" dirty="0" err="1"/>
              <a:t>pacapellido</a:t>
            </a:r>
            <a:r>
              <a:rPr lang="es-PE" dirty="0"/>
              <a:t>	= $fila["</a:t>
            </a:r>
            <a:r>
              <a:rPr lang="es-PE" dirty="0" err="1"/>
              <a:t>pacapellido</a:t>
            </a:r>
            <a:r>
              <a:rPr lang="es-PE" dirty="0"/>
              <a:t>"];</a:t>
            </a:r>
          </a:p>
          <a:p>
            <a:r>
              <a:rPr lang="es-PE" dirty="0"/>
              <a:t> </a:t>
            </a:r>
            <a:r>
              <a:rPr lang="es-PE" dirty="0" smtClean="0"/>
              <a:t>     $</a:t>
            </a:r>
            <a:r>
              <a:rPr lang="es-PE" dirty="0" err="1"/>
              <a:t>pacnombre</a:t>
            </a:r>
            <a:r>
              <a:rPr lang="es-PE" dirty="0"/>
              <a:t>	</a:t>
            </a:r>
            <a:r>
              <a:rPr lang="es-PE" dirty="0" smtClean="0"/>
              <a:t>= </a:t>
            </a:r>
            <a:r>
              <a:rPr lang="es-PE" dirty="0"/>
              <a:t>$fila["</a:t>
            </a:r>
            <a:r>
              <a:rPr lang="es-PE" dirty="0" err="1"/>
              <a:t>pacnombre</a:t>
            </a:r>
            <a:r>
              <a:rPr lang="es-PE" dirty="0"/>
              <a:t>"];</a:t>
            </a:r>
          </a:p>
          <a:p>
            <a:r>
              <a:rPr lang="es-PE" dirty="0" smtClean="0"/>
              <a:t>      $</a:t>
            </a:r>
            <a:r>
              <a:rPr lang="es-PE" dirty="0" err="1"/>
              <a:t>confecha</a:t>
            </a:r>
            <a:r>
              <a:rPr lang="es-PE" dirty="0"/>
              <a:t> 	</a:t>
            </a:r>
            <a:r>
              <a:rPr lang="es-PE" dirty="0" smtClean="0"/>
              <a:t>= </a:t>
            </a:r>
            <a:r>
              <a:rPr lang="es-PE" dirty="0"/>
              <a:t>$fila["</a:t>
            </a:r>
            <a:r>
              <a:rPr lang="es-PE" dirty="0" err="1"/>
              <a:t>confecha</a:t>
            </a:r>
            <a:r>
              <a:rPr lang="es-PE" dirty="0"/>
              <a:t>"];</a:t>
            </a:r>
          </a:p>
          <a:p>
            <a:r>
              <a:rPr lang="es-PE" dirty="0" smtClean="0"/>
              <a:t>      $</a:t>
            </a:r>
            <a:r>
              <a:rPr lang="es-PE" dirty="0" err="1"/>
              <a:t>medapellido</a:t>
            </a:r>
            <a:r>
              <a:rPr lang="es-PE" dirty="0"/>
              <a:t>	= $fila["</a:t>
            </a:r>
            <a:r>
              <a:rPr lang="es-PE" dirty="0" err="1"/>
              <a:t>medapellido</a:t>
            </a:r>
            <a:r>
              <a:rPr lang="es-PE" dirty="0"/>
              <a:t>"];</a:t>
            </a:r>
          </a:p>
          <a:p>
            <a:r>
              <a:rPr lang="es-PE" dirty="0" smtClean="0"/>
              <a:t>      $</a:t>
            </a:r>
            <a:r>
              <a:rPr lang="es-PE" dirty="0"/>
              <a:t>pronombre	</a:t>
            </a:r>
            <a:r>
              <a:rPr lang="es-PE" dirty="0" smtClean="0"/>
              <a:t>= </a:t>
            </a:r>
            <a:r>
              <a:rPr lang="es-PE" dirty="0"/>
              <a:t>$fila["pronombre"];</a:t>
            </a:r>
          </a:p>
          <a:p>
            <a:r>
              <a:rPr lang="es-PE" dirty="0" smtClean="0"/>
              <a:t>      $</a:t>
            </a:r>
            <a:r>
              <a:rPr lang="es-PE" dirty="0" err="1"/>
              <a:t>contotal</a:t>
            </a:r>
            <a:r>
              <a:rPr lang="es-PE" dirty="0"/>
              <a:t>	</a:t>
            </a:r>
            <a:r>
              <a:rPr lang="es-PE" dirty="0" smtClean="0"/>
              <a:t>= </a:t>
            </a:r>
            <a:r>
              <a:rPr lang="es-PE" dirty="0"/>
              <a:t>$fila["</a:t>
            </a:r>
            <a:r>
              <a:rPr lang="es-PE" dirty="0" err="1"/>
              <a:t>contotal</a:t>
            </a:r>
            <a:r>
              <a:rPr lang="es-PE" dirty="0" smtClean="0"/>
              <a:t>"];</a:t>
            </a:r>
          </a:p>
          <a:p>
            <a:r>
              <a:rPr lang="es-PE" dirty="0" smtClean="0"/>
              <a:t>      echo </a:t>
            </a:r>
            <a:r>
              <a:rPr lang="es-PE" dirty="0" err="1"/>
              <a:t>str_pad</a:t>
            </a:r>
            <a:r>
              <a:rPr lang="es-PE" dirty="0"/>
              <a:t>("$</a:t>
            </a:r>
            <a:r>
              <a:rPr lang="es-PE" dirty="0" err="1"/>
              <a:t>confecha</a:t>
            </a:r>
            <a:r>
              <a:rPr lang="es-PE" dirty="0"/>
              <a:t> - $</a:t>
            </a:r>
            <a:r>
              <a:rPr lang="es-PE" dirty="0" err="1"/>
              <a:t>pacapellido</a:t>
            </a:r>
            <a:r>
              <a:rPr lang="es-PE" dirty="0"/>
              <a:t> $</a:t>
            </a:r>
            <a:r>
              <a:rPr lang="es-PE" dirty="0" err="1"/>
              <a:t>pacnombre</a:t>
            </a:r>
            <a:r>
              <a:rPr lang="es-PE" dirty="0"/>
              <a:t>",  100, </a:t>
            </a:r>
            <a:r>
              <a:rPr lang="es-PE" dirty="0" smtClean="0"/>
              <a:t>"_").</a:t>
            </a:r>
          </a:p>
          <a:p>
            <a:r>
              <a:rPr lang="es-PE" dirty="0"/>
              <a:t> </a:t>
            </a:r>
            <a:r>
              <a:rPr lang="es-PE" dirty="0" smtClean="0"/>
              <a:t>               </a:t>
            </a:r>
            <a:r>
              <a:rPr lang="es-PE" dirty="0" err="1" smtClean="0"/>
              <a:t>str_pad</a:t>
            </a:r>
            <a:r>
              <a:rPr lang="es-PE" dirty="0"/>
              <a:t>("$pronombre",  30, "___").$</a:t>
            </a:r>
            <a:r>
              <a:rPr lang="es-PE" dirty="0" err="1"/>
              <a:t>contotal</a:t>
            </a:r>
            <a:r>
              <a:rPr lang="es-PE" dirty="0"/>
              <a:t>."&lt;</a:t>
            </a:r>
            <a:r>
              <a:rPr lang="es-PE" dirty="0" err="1"/>
              <a:t>br</a:t>
            </a:r>
            <a:r>
              <a:rPr lang="es-PE" dirty="0"/>
              <a:t>&gt;";</a:t>
            </a:r>
          </a:p>
          <a:p>
            <a:r>
              <a:rPr lang="es-PE" dirty="0" smtClean="0"/>
              <a:t>   }</a:t>
            </a:r>
            <a:endParaRPr lang="es-PE" dirty="0"/>
          </a:p>
          <a:p>
            <a:r>
              <a:rPr lang="es-PE" dirty="0"/>
              <a:t>}</a:t>
            </a:r>
          </a:p>
          <a:p>
            <a:r>
              <a:rPr lang="es-PE" dirty="0" smtClean="0"/>
              <a:t>?&gt;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246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51520" y="1557586"/>
            <a:ext cx="8640960" cy="568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0" lvl="1" indent="-285750">
              <a:lnSpc>
                <a:spcPct val="120000"/>
              </a:lnSpc>
              <a:spcAft>
                <a:spcPts val="300"/>
              </a:spcAft>
            </a:pPr>
            <a:r>
              <a:rPr lang="es-PE" sz="2800" b="1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Webservices</a:t>
            </a:r>
            <a:r>
              <a:rPr lang="es-PE" sz="28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basadas en SOAP XML</a:t>
            </a:r>
            <a:endParaRPr lang="es-PE" sz="2800" b="1" dirty="0" smtClean="0">
              <a:solidFill>
                <a:srgbClr val="0070C0"/>
              </a:solidFill>
              <a:latin typeface="Tw Cen MT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873869" y="2623445"/>
            <a:ext cx="3426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¿Qué es XML, SOAP, WSDL, UDDI? </a:t>
            </a:r>
          </a:p>
        </p:txBody>
      </p:sp>
      <p:pic>
        <p:nvPicPr>
          <p:cNvPr id="5" name="Imagen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364" y="3251200"/>
            <a:ext cx="1902471" cy="227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51520" y="1557586"/>
            <a:ext cx="8640960" cy="568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0" lvl="1" indent="-285750">
              <a:lnSpc>
                <a:spcPct val="120000"/>
              </a:lnSpc>
              <a:spcAft>
                <a:spcPts val="300"/>
              </a:spcAft>
            </a:pPr>
            <a:r>
              <a:rPr lang="es-PE" sz="28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Caso Práctico</a:t>
            </a:r>
            <a:endParaRPr lang="es-PE" sz="2800" b="1" dirty="0" smtClean="0">
              <a:solidFill>
                <a:srgbClr val="0070C0"/>
              </a:solidFill>
              <a:latin typeface="Tw Cen MT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26203"/>
            <a:ext cx="7135640" cy="467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51520" y="1557586"/>
            <a:ext cx="8640960" cy="568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0" lvl="1" indent="-285750">
              <a:lnSpc>
                <a:spcPct val="120000"/>
              </a:lnSpc>
              <a:spcAft>
                <a:spcPts val="300"/>
              </a:spcAft>
            </a:pPr>
            <a:r>
              <a:rPr lang="es-PE" sz="28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Caso Práctico</a:t>
            </a:r>
            <a:endParaRPr lang="es-PE" sz="2800" b="1" dirty="0" smtClean="0">
              <a:solidFill>
                <a:srgbClr val="0070C0"/>
              </a:solidFill>
              <a:latin typeface="Tw Cen MT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55364"/>
            <a:ext cx="7135640" cy="468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4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15544</TotalTime>
  <Words>247</Words>
  <Application>Microsoft Office PowerPoint</Application>
  <PresentationFormat>Personalizado</PresentationFormat>
  <Paragraphs>68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ISIL S.A.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Mariella Verdeguer</dc:creator>
  <cp:lastModifiedBy>Profesor</cp:lastModifiedBy>
  <cp:revision>233</cp:revision>
  <cp:lastPrinted>2014-03-20T03:35:18Z</cp:lastPrinted>
  <dcterms:created xsi:type="dcterms:W3CDTF">2011-09-29T21:02:42Z</dcterms:created>
  <dcterms:modified xsi:type="dcterms:W3CDTF">2016-06-22T02:13:12Z</dcterms:modified>
</cp:coreProperties>
</file>