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3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5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11338560" cy="7086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7D67-4453-4F14-916D-1C7E612FD55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07DF-DF69-4D09-9A69-900022A3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gif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1512463" y="1654175"/>
            <a:ext cx="6423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Chapter 7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Creating Class Methods</a:t>
            </a: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807089" y="152400"/>
            <a:ext cx="56060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kern="1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Exposure</a:t>
            </a:r>
            <a:r>
              <a:rPr lang="fr-FR" sz="54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 Java 2013</a:t>
            </a:r>
          </a:p>
          <a:p>
            <a:pPr algn="ctr"/>
            <a:r>
              <a:rPr lang="fr-FR" sz="54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APCS Edition</a:t>
            </a:r>
            <a:endParaRPr lang="en-US" sz="5400" b="1" kern="1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>
            <a:off x="2995400" y="4809798"/>
            <a:ext cx="345799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</a:rPr>
              <a:t>PowerPoint Presentation</a:t>
            </a:r>
          </a:p>
          <a:p>
            <a:pPr algn="ctr"/>
            <a:r>
              <a:rPr lang="en-US" sz="2400" b="1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</a:rPr>
              <a:t>created by: </a:t>
            </a:r>
          </a:p>
          <a:p>
            <a:pPr algn="ctr"/>
            <a:r>
              <a:rPr lang="en-US" sz="2400" b="1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</a:rPr>
              <a:t>Mr. John L. M. Schram</a:t>
            </a:r>
          </a:p>
          <a:p>
            <a:pPr algn="ctr"/>
            <a:r>
              <a:rPr lang="en-US" sz="2400" b="1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</a:rPr>
              <a:t>and Mr. Leon Schram</a:t>
            </a:r>
          </a:p>
          <a:p>
            <a:pPr algn="ctr"/>
            <a:r>
              <a:rPr lang="en-US" sz="2400" b="1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</a:rPr>
              <a:t>Authors of Exposure Java</a:t>
            </a:r>
          </a:p>
        </p:txBody>
      </p:sp>
    </p:spTree>
    <p:extLst>
      <p:ext uri="{BB962C8B-B14F-4D97-AF65-F5344CB8AC3E}">
        <p14:creationId xmlns:p14="http://schemas.microsoft.com/office/powerpoint/2010/main" val="3760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Modular Programming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1509713"/>
            <a:ext cx="8839200" cy="40941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endParaRPr lang="en-US" sz="2800" i="1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Modular Programming</a:t>
            </a: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>
                <a:latin typeface="Arial" charset="0"/>
                <a:sym typeface="Symbol" pitchFamily="18" charset="2"/>
              </a:rPr>
              <a:t>is the process of placing statements that achieve a common purpose into its own module.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An old programming saying says it well:</a:t>
            </a:r>
          </a:p>
          <a:p>
            <a:pPr eaLnBrk="1" hangingPunct="1"/>
            <a:endParaRPr lang="en-US" sz="2800" i="1" dirty="0">
              <a:latin typeface="Arial" charset="0"/>
              <a:sym typeface="Symbol" pitchFamily="18" charset="2"/>
            </a:endParaRPr>
          </a:p>
          <a:p>
            <a:pPr algn="ctr" eaLnBrk="1" hangingPunct="1"/>
            <a:r>
              <a:rPr lang="en-US" sz="3600" i="1" dirty="0">
                <a:latin typeface="Arial" charset="0"/>
                <a:cs typeface="Arial" charset="0"/>
                <a:sym typeface="Symbol" pitchFamily="18" charset="2"/>
              </a:rPr>
              <a:t>One Task, One Module</a:t>
            </a:r>
          </a:p>
          <a:p>
            <a:pPr algn="ctr" eaLnBrk="1" hangingPunct="1"/>
            <a:endParaRPr lang="en-US" sz="2800" b="0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20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// Java0702.java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// This program displays a simple mailing address.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// It is used to demonstrate how to divide sections in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// the main method into multiple user-created methods.</a:t>
            </a:r>
          </a:p>
          <a:p>
            <a:pPr eaLnBrk="1" hangingPunct="1"/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Java0702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main(String[]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("\nJAVA0702.JAVA\n");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("Kathy Smith");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("7003 Orleans Court");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("Kensington, Md. 20795");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36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579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1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65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053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Java0703.java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introduces user-created class methods.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The three class methods are called with the same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dot.method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syntax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as the methods of the Math class.</a:t>
            </a:r>
          </a:p>
          <a:p>
            <a:pPr eaLnBrk="1" hangingPunct="1">
              <a:lnSpc>
                <a:spcPct val="13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Java0703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main(String[]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("\nJAVA0703.JAVA\n");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Java0703.fullName();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Java0703.street();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Java0703.cityStateZip();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11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  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("Kathy Smith");  }</a:t>
            </a:r>
          </a:p>
          <a:p>
            <a:pPr eaLnBrk="1" hangingPunct="1">
              <a:lnSpc>
                <a:spcPct val="11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street() 	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("7003 Orleans Court");  }</a:t>
            </a:r>
          </a:p>
          <a:p>
            <a:pPr eaLnBrk="1" hangingPunct="1">
              <a:lnSpc>
                <a:spcPct val="11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("Kensington, Md. 20795");  }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08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Java0704.java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example displays the same output as the previous program.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time the methods are called directly without using the class identifier.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Omitting the class identifier is possible because all the methods are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encapsulated in the same class, Java0704.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Java0704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main(String[]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("\nJAVA0704.JAVA\n");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street();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("Kathy Smith");  }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street()	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("7003 Orleans Court");  }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("Kensington, Md. 20795");  }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396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6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96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Using the Class Identifier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408113"/>
            <a:ext cx="8991600" cy="3440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1000"/>
              </a:lnSpc>
            </a:pPr>
            <a:r>
              <a:rPr lang="en-US" sz="2800" dirty="0">
                <a:latin typeface="Arial" charset="0"/>
                <a:sym typeface="Symbol" pitchFamily="18" charset="2"/>
              </a:rPr>
              <a:t>The name of the</a:t>
            </a:r>
            <a:r>
              <a:rPr lang="en-US" sz="2400" dirty="0">
                <a:latin typeface="Arial" charset="0"/>
                <a:sym typeface="Symbol" pitchFamily="18" charset="2"/>
              </a:rPr>
              <a:t> </a:t>
            </a:r>
            <a:r>
              <a:rPr lang="en-US" sz="2800" b="0" dirty="0">
                <a:sym typeface="Symbol" pitchFamily="18" charset="2"/>
              </a:rPr>
              <a:t>class</a:t>
            </a:r>
            <a:r>
              <a:rPr lang="en-US" sz="2400" b="0" i="1" dirty="0">
                <a:sym typeface="Symbol" pitchFamily="18" charset="2"/>
              </a:rPr>
              <a:t> </a:t>
            </a:r>
            <a:r>
              <a:rPr lang="en-US" sz="2800" dirty="0">
                <a:latin typeface="Arial" charset="0"/>
                <a:sym typeface="Symbol" pitchFamily="18" charset="2"/>
              </a:rPr>
              <a:t>is called</a:t>
            </a:r>
            <a:r>
              <a:rPr lang="en-US" sz="2000" dirty="0">
                <a:latin typeface="Arial" charset="0"/>
                <a:sym typeface="Symbol" pitchFamily="18" charset="2"/>
              </a:rPr>
              <a:t> </a:t>
            </a:r>
            <a:r>
              <a:rPr lang="en-US" sz="2800" dirty="0">
                <a:latin typeface="Arial" charset="0"/>
                <a:sym typeface="Symbol" pitchFamily="18" charset="2"/>
              </a:rPr>
              <a:t>the</a:t>
            </a:r>
            <a:r>
              <a:rPr lang="en-US" sz="2400" b="0" dirty="0">
                <a:sym typeface="Symbol" pitchFamily="18" charset="2"/>
              </a:rPr>
              <a:t> </a:t>
            </a:r>
            <a:r>
              <a:rPr lang="en-US" sz="2800" b="0" dirty="0">
                <a:sym typeface="Symbol" pitchFamily="18" charset="2"/>
              </a:rPr>
              <a:t>class</a:t>
            </a:r>
            <a:r>
              <a:rPr lang="en-US" sz="2400" b="0" i="1" dirty="0">
                <a:sym typeface="Symbol" pitchFamily="18" charset="2"/>
              </a:rPr>
              <a:t>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identifier.</a:t>
            </a:r>
            <a:endParaRPr lang="en-US" sz="2800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111000"/>
              </a:lnSpc>
            </a:pPr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1000"/>
              </a:lnSpc>
            </a:pPr>
            <a:r>
              <a:rPr lang="en-US" sz="2800" dirty="0">
                <a:latin typeface="Arial" charset="0"/>
                <a:sym typeface="Symbol" pitchFamily="18" charset="2"/>
              </a:rPr>
              <a:t>Using the </a:t>
            </a:r>
            <a:r>
              <a:rPr lang="en-US" sz="2800" b="0" dirty="0">
                <a:sym typeface="Symbol" pitchFamily="18" charset="2"/>
              </a:rPr>
              <a:t>class</a:t>
            </a:r>
            <a:r>
              <a:rPr lang="en-US" sz="2800" b="0" i="1" dirty="0">
                <a:sym typeface="Symbol" pitchFamily="18" charset="2"/>
              </a:rPr>
              <a:t>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identifier </a:t>
            </a:r>
            <a:r>
              <a:rPr lang="en-US" sz="2800" dirty="0">
                <a:latin typeface="Arial" charset="0"/>
                <a:sym typeface="Symbol" pitchFamily="18" charset="2"/>
              </a:rPr>
              <a:t>is </a:t>
            </a:r>
            <a:r>
              <a:rPr lang="en-US" sz="2800" u="sng" dirty="0">
                <a:latin typeface="Arial" charset="0"/>
                <a:sym typeface="Symbol" pitchFamily="18" charset="2"/>
              </a:rPr>
              <a:t>optional</a:t>
            </a:r>
            <a:r>
              <a:rPr lang="en-US" sz="2800" dirty="0">
                <a:latin typeface="Arial" charset="0"/>
                <a:sym typeface="Symbol" pitchFamily="18" charset="2"/>
              </a:rPr>
              <a:t> if you are calling a method that is in the </a:t>
            </a:r>
            <a:r>
              <a:rPr lang="en-US" sz="2800" u="sng" dirty="0">
                <a:latin typeface="Arial" charset="0"/>
                <a:sym typeface="Symbol" pitchFamily="18" charset="2"/>
              </a:rPr>
              <a:t>same</a:t>
            </a:r>
            <a:r>
              <a:rPr lang="en-US" sz="2800" b="0" dirty="0">
                <a:sym typeface="Symbol" pitchFamily="18" charset="2"/>
              </a:rPr>
              <a:t> class</a:t>
            </a:r>
            <a:r>
              <a:rPr lang="en-US" sz="2800" dirty="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1000"/>
              </a:lnSpc>
            </a:pPr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1000"/>
              </a:lnSpc>
            </a:pPr>
            <a:r>
              <a:rPr lang="en-US" sz="2800" dirty="0">
                <a:latin typeface="Arial" charset="0"/>
                <a:sym typeface="Symbol" pitchFamily="18" charset="2"/>
              </a:rPr>
              <a:t>Using the </a:t>
            </a:r>
            <a:r>
              <a:rPr lang="en-US" sz="2800" b="0" dirty="0">
                <a:sym typeface="Symbol" pitchFamily="18" charset="2"/>
              </a:rPr>
              <a:t>class</a:t>
            </a:r>
            <a:r>
              <a:rPr lang="en-US" sz="2800" b="0" i="1" dirty="0">
                <a:sym typeface="Symbol" pitchFamily="18" charset="2"/>
              </a:rPr>
              <a:t>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identifier </a:t>
            </a:r>
            <a:r>
              <a:rPr lang="en-US" sz="2800" dirty="0">
                <a:latin typeface="Arial" charset="0"/>
                <a:sym typeface="Symbol" pitchFamily="18" charset="2"/>
              </a:rPr>
              <a:t>is </a:t>
            </a:r>
            <a:r>
              <a:rPr lang="en-US" sz="2800" u="sng" dirty="0">
                <a:latin typeface="Arial" charset="0"/>
                <a:sym typeface="Symbol" pitchFamily="18" charset="2"/>
              </a:rPr>
              <a:t>required</a:t>
            </a:r>
            <a:r>
              <a:rPr lang="en-US" sz="2800" dirty="0">
                <a:latin typeface="Arial" charset="0"/>
                <a:sym typeface="Symbol" pitchFamily="18" charset="2"/>
              </a:rPr>
              <a:t> if you are calling a method that is in a </a:t>
            </a:r>
            <a:r>
              <a:rPr lang="en-US" sz="2800" u="sng" dirty="0">
                <a:latin typeface="Arial" charset="0"/>
                <a:sym typeface="Symbol" pitchFamily="18" charset="2"/>
              </a:rPr>
              <a:t>different</a:t>
            </a:r>
            <a:r>
              <a:rPr lang="en-US" sz="2800" b="0" dirty="0">
                <a:sym typeface="Symbol" pitchFamily="18" charset="2"/>
              </a:rPr>
              <a:t> class</a:t>
            </a:r>
            <a:r>
              <a:rPr lang="en-US" sz="2800" dirty="0">
                <a:latin typeface="Arial" charset="0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0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Java0705.java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demonstrates how to use a second class separate from the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main program class.  This program will not compile because the Name,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Street and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methods are no longer encapsulated in Java0705.</a:t>
            </a:r>
          </a:p>
          <a:p>
            <a:pPr eaLnBrk="1" hangingPunct="1">
              <a:lnSpc>
                <a:spcPct val="18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Java0705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 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("\nJAVA0705.JAVA\n");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street();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class Address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("Kathy Smith");  }</a:t>
            </a:r>
          </a:p>
          <a:p>
            <a:pPr eaLnBrk="1" hangingPunct="1">
              <a:lnSpc>
                <a:spcPct val="4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street()	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("7003 Orleans Court");  }</a:t>
            </a:r>
          </a:p>
          <a:p>
            <a:pPr eaLnBrk="1" hangingPunct="1">
              <a:lnSpc>
                <a:spcPct val="4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("Kensington, Md. 20795");  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23" y="0"/>
            <a:ext cx="592157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0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Java0706.java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The problem of Java0705.java is now fixed.  It is possible to declare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multiple classes in one program.  However, you must use the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dot.method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syntax to call any of the &lt;Address&gt; class methods.</a:t>
            </a: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Java0706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 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("\nJAVA0706.JAVA\n");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Address.street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class Address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("Kathy Smith");  }</a:t>
            </a:r>
          </a:p>
          <a:p>
            <a:pPr eaLnBrk="1" hangingPunct="1">
              <a:lnSpc>
                <a:spcPct val="7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street()	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("7003 Orleans Court");  }</a:t>
            </a:r>
          </a:p>
          <a:p>
            <a:pPr eaLnBrk="1" hangingPunct="1">
              <a:lnSpc>
                <a:spcPct val="7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("Kensington, Md. 20795");  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458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9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Java0706.java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The problem of Java0705.java is now fixed.  It is possible to declare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multiple classes in one program.  However, you must use the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dot.method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syntax to call any of the &lt;Address&gt; class methods.</a:t>
            </a: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b="0" dirty="0">
                <a:sym typeface="Symbol" pitchFamily="18" charset="2"/>
              </a:rPr>
              <a:t>public class Java0706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 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("\nJAVA0706.JAVA\n");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Address.street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Address.cityStateZip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b="0" dirty="0">
                <a:sym typeface="Symbol" pitchFamily="18" charset="2"/>
              </a:rPr>
              <a:t>class Address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("Kathy Smith");  }</a:t>
            </a:r>
          </a:p>
          <a:p>
            <a:pPr eaLnBrk="1" hangingPunct="1">
              <a:lnSpc>
                <a:spcPct val="7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street()	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("7003 Orleans Court");  }</a:t>
            </a:r>
          </a:p>
          <a:p>
            <a:pPr eaLnBrk="1" hangingPunct="1">
              <a:lnSpc>
                <a:spcPct val="7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cityStateZip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	{ 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("Kensington, Md. 20795");  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cxnSp>
        <p:nvCxnSpPr>
          <p:cNvPr id="10" name="Straight Arrow Connector 10"/>
          <p:cNvCxnSpPr>
            <a:cxnSpLocks noChangeShapeType="1"/>
          </p:cNvCxnSpPr>
          <p:nvPr/>
        </p:nvCxnSpPr>
        <p:spPr bwMode="auto">
          <a:xfrm rot="10800000">
            <a:off x="2952750" y="1522413"/>
            <a:ext cx="3567113" cy="1587"/>
          </a:xfrm>
          <a:prstGeom prst="straightConnector1">
            <a:avLst/>
          </a:prstGeom>
          <a:noFill/>
          <a:ln w="76200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1"/>
          <p:cNvCxnSpPr>
            <a:cxnSpLocks noChangeShapeType="1"/>
          </p:cNvCxnSpPr>
          <p:nvPr/>
        </p:nvCxnSpPr>
        <p:spPr bwMode="auto">
          <a:xfrm rot="10800000">
            <a:off x="1874838" y="4846638"/>
            <a:ext cx="4648200" cy="1587"/>
          </a:xfrm>
          <a:prstGeom prst="straightConnector1">
            <a:avLst/>
          </a:prstGeom>
          <a:noFill/>
          <a:ln w="76200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3"/>
          <p:cNvCxnSpPr>
            <a:cxnSpLocks noChangeShapeType="1"/>
          </p:cNvCxnSpPr>
          <p:nvPr/>
        </p:nvCxnSpPr>
        <p:spPr bwMode="auto">
          <a:xfrm rot="5400000">
            <a:off x="4838700" y="3162300"/>
            <a:ext cx="3276600" cy="0"/>
          </a:xfrm>
          <a:prstGeom prst="line">
            <a:avLst/>
          </a:prstGeom>
          <a:noFill/>
          <a:ln w="762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191000" y="2895600"/>
            <a:ext cx="4572000" cy="196532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NOTE: </a:t>
            </a:r>
          </a:p>
          <a:p>
            <a:pPr algn="ctr" eaLnBrk="1" hangingPunct="1"/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The 2</a:t>
            </a:r>
            <a:r>
              <a:rPr lang="en-US" sz="2400" baseline="30000" dirty="0">
                <a:latin typeface="Arial" charset="0"/>
                <a:cs typeface="Arial" charset="0"/>
                <a:sym typeface="Symbol" pitchFamily="18" charset="2"/>
              </a:rPr>
              <a:t>nd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 b="0" dirty="0">
                <a:cs typeface="Arial" charset="0"/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does NOT</a:t>
            </a:r>
          </a:p>
          <a:p>
            <a:pPr algn="ctr" eaLnBrk="1" hangingPunct="1"/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use the keyword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 b="0" dirty="0">
                <a:cs typeface="Arial" charset="0"/>
                <a:sym typeface="Symbol" pitchFamily="18" charset="2"/>
              </a:rPr>
              <a:t>public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. </a:t>
            </a:r>
          </a:p>
          <a:p>
            <a:pPr algn="ctr" eaLnBrk="1" hangingPunct="1"/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Only the </a:t>
            </a:r>
            <a:r>
              <a:rPr lang="en-US" sz="2400" b="0" dirty="0">
                <a:cs typeface="Arial" charset="0"/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with the same name as the 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file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uses </a:t>
            </a:r>
            <a:r>
              <a:rPr lang="en-US" sz="2400" b="0" dirty="0">
                <a:cs typeface="Arial" charset="0"/>
                <a:sym typeface="Symbol" pitchFamily="18" charset="2"/>
              </a:rPr>
              <a:t>public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.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28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500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Java0707.java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draws a house by placing all the necessary program statements in the &lt;paint&gt; method.</a:t>
            </a:r>
          </a:p>
          <a:p>
            <a:pPr eaLnBrk="1" hangingPunct="1">
              <a:lnSpc>
                <a:spcPct val="80000"/>
              </a:lnSpc>
            </a:pPr>
            <a:endParaRPr lang="en-US" sz="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Java0707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g,Expo.blue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(g,200,200,500,300);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(g,200,300,500,400);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(g,200,200,350,100);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(g,500,200,350,100);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(g,200,200,500,200);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(g,420,146,420,80);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(g,420,80,450,80);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(g,450,80,450,166);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g,Expo.black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(g,330,340,370,400);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Expo.drawOval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(g,350,370,10,20);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Expo.fillCircle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(g,366,370,3);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g,Expo.black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(g,220,220,280,280);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(g,220,250,280,250);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(g,250,220,250,280);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(g,420,220,480,280);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(g,420,250,480,250);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(g,450,220,450,280);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(g,320,220,380,280);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(g,320,250,380,250);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(g,350,220,350,280);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(g,220,320,280,380);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(g,220,350,280,350);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(g,250,320,250,380);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Expo.drawRectangle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(g,420,320,480,380);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(g,420,350,480,350);</a:t>
            </a:r>
          </a:p>
          <a:p>
            <a:pPr eaLnBrk="1" hangingPunct="1">
              <a:lnSpc>
                <a:spcPct val="80000"/>
              </a:lnSpc>
            </a:pPr>
            <a:r>
              <a:rPr lang="en-US" sz="13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300" dirty="0" err="1">
                <a:latin typeface="Times New Roman" pitchFamily="18" charset="0"/>
                <a:sym typeface="Symbol" pitchFamily="18" charset="2"/>
              </a:rPr>
              <a:t>Expo.drawLine</a:t>
            </a:r>
            <a:r>
              <a:rPr lang="en-US" sz="1300" dirty="0">
                <a:latin typeface="Times New Roman" pitchFamily="18" charset="0"/>
                <a:sym typeface="Symbol" pitchFamily="18" charset="2"/>
              </a:rPr>
              <a:t>(g,450,320,450,380);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14800" y="637971"/>
            <a:ext cx="5029200" cy="180042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>
              <a:lnSpc>
                <a:spcPct val="111000"/>
              </a:lnSpc>
            </a:pP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NOTE: </a:t>
            </a:r>
          </a:p>
          <a:p>
            <a:pPr algn="ctr" eaLnBrk="1" hangingPunct="1">
              <a:lnSpc>
                <a:spcPct val="111000"/>
              </a:lnSpc>
            </a:pP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This is </a:t>
            </a:r>
            <a:r>
              <a:rPr lang="en-US" sz="1800" u="sng" dirty="0" smtClean="0">
                <a:latin typeface="Arial" charset="0"/>
                <a:cs typeface="Arial" charset="0"/>
                <a:sym typeface="Symbol" pitchFamily="18" charset="2"/>
              </a:rPr>
              <a:t>NOT </a:t>
            </a:r>
            <a:r>
              <a:rPr lang="en-US" sz="1800" i="1" dirty="0" smtClean="0">
                <a:latin typeface="Arial" charset="0"/>
                <a:cs typeface="Arial" charset="0"/>
                <a:sym typeface="Symbol" pitchFamily="18" charset="2"/>
              </a:rPr>
              <a:t>Good </a:t>
            </a:r>
            <a:r>
              <a:rPr lang="en-US" sz="1800" i="1" dirty="0">
                <a:latin typeface="Arial" charset="0"/>
                <a:cs typeface="Arial" charset="0"/>
                <a:sym typeface="Symbol" pitchFamily="18" charset="2"/>
              </a:rPr>
              <a:t>Program Design</a:t>
            </a: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.</a:t>
            </a:r>
          </a:p>
          <a:p>
            <a:pPr algn="ctr" eaLnBrk="1" hangingPunct="1">
              <a:lnSpc>
                <a:spcPct val="111000"/>
              </a:lnSpc>
            </a:pP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If you wanted to </a:t>
            </a:r>
            <a:r>
              <a:rPr lang="en-US" sz="1800" dirty="0" smtClean="0">
                <a:latin typeface="Arial" charset="0"/>
                <a:cs typeface="Arial" charset="0"/>
                <a:sym typeface="Symbol" pitchFamily="18" charset="2"/>
              </a:rPr>
              <a:t>change the </a:t>
            </a: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appearance of </a:t>
            </a:r>
            <a:r>
              <a:rPr lang="en-US" sz="1800" dirty="0" smtClean="0">
                <a:latin typeface="Arial" charset="0"/>
                <a:cs typeface="Arial" charset="0"/>
                <a:sym typeface="Symbol" pitchFamily="18" charset="2"/>
              </a:rPr>
              <a:t>the door </a:t>
            </a: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or a </a:t>
            </a:r>
            <a:r>
              <a:rPr lang="en-US" sz="1800" dirty="0" smtClean="0">
                <a:latin typeface="Arial" charset="0"/>
                <a:cs typeface="Arial" charset="0"/>
                <a:sym typeface="Symbol" pitchFamily="18" charset="2"/>
              </a:rPr>
              <a:t>window, you </a:t>
            </a:r>
            <a:r>
              <a:rPr lang="en-US" sz="1800" dirty="0">
                <a:latin typeface="Arial" charset="0"/>
                <a:cs typeface="Arial" charset="0"/>
                <a:sym typeface="Symbol" pitchFamily="18" charset="2"/>
              </a:rPr>
              <a:t>would have to figure out which part of the program to edit.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30500"/>
            <a:ext cx="5029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Java0708.java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This program divides all the statements of &lt;paint&gt; in the previous program into 5 separate methods</a:t>
            </a:r>
          </a:p>
          <a:p>
            <a:pPr eaLnBrk="1" hangingPunct="1">
              <a:lnSpc>
                <a:spcPct val="4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0931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09347"/>
              </p:ext>
            </p:extLst>
          </p:nvPr>
        </p:nvGraphicFramePr>
        <p:xfrm>
          <a:off x="0" y="533400"/>
          <a:ext cx="9144000" cy="62611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1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java.awt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Java0708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drawFloors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drawRoof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drawChimney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drawDoor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drawWindows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drawFloors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Color.blue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(200,200,300,100);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(200,300,300,100);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drawRoof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(200,200,350,100);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(500,200,350,100);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(200,200,500,200);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drawChimney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(420,146,420,80);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(420,80,450,80);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(450,80,450,166);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drawDoor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(330,340,40,60);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g.drawOval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(340,350,20,40);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g.fillOval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(364,370,5,5);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drawWindows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(220,250,280,250);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(250,220,250,280);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(420,250,480,250);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(450,220,450,280);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(320,250,380,250);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(350,220,350,280);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(220,320,60,60);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(220,350,280,350);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(250,320,250,380);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(420,320,60,60);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(420,350,480,350);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(450,320,450,380);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467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5321" r="35149" b="30867"/>
          <a:stretch>
            <a:fillRect/>
          </a:stretch>
        </p:blipFill>
        <p:spPr bwMode="auto">
          <a:xfrm>
            <a:off x="7391400" y="4495800"/>
            <a:ext cx="17065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2146528" y="1905000"/>
            <a:ext cx="4850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Introduction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2994531" y="457200"/>
            <a:ext cx="3145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Section 7.1</a:t>
            </a:r>
          </a:p>
        </p:txBody>
      </p:sp>
    </p:spTree>
    <p:extLst>
      <p:ext uri="{BB962C8B-B14F-4D97-AF65-F5344CB8AC3E}">
        <p14:creationId xmlns:p14="http://schemas.microsoft.com/office/powerpoint/2010/main" val="10227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Java0709.java     This program uses the better program design of creating a separate &lt;House&gt; class,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 which contains the five methods to draw the complete hour program.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103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34013"/>
              </p:ext>
            </p:extLst>
          </p:nvPr>
        </p:nvGraphicFramePr>
        <p:xfrm>
          <a:off x="0" y="533400"/>
          <a:ext cx="9144000" cy="628497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java.awt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Java0709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House.drawFloors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House.drawRoof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House.drawChimney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House.drawDoor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House.drawWindows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class House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drawFloors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Color.blue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(200,200,300,100);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(200,300,300,100);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drawRoof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(200,200,350,100);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(500,200,350,100);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(200,200,500,200);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drawChimney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(420,146,420,80);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(420,80,450,80);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(450,80,450,166);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drawDoor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(330,340,40,60);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g.drawOval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(340,350,20,40);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g.fillOval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(364,370,5,5);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drawWindows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(220,250,280,250);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(250,220,250,280);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(420,250,480,250);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(450,220,450,280);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(320,220,60,60);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(320,250,380,250);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(350,220,350,280);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(220,320,60,60);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(220,350,280,350);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(250,320,250,380);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(420,320,60,60);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(420,350,480,350);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(450,320,450,380);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15321" r="35149" b="30867"/>
          <a:stretch>
            <a:fillRect/>
          </a:stretch>
        </p:blipFill>
        <p:spPr bwMode="auto">
          <a:xfrm>
            <a:off x="7391400" y="4495800"/>
            <a:ext cx="17065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9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Some Program Design Notes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222375"/>
            <a:ext cx="8077200" cy="5407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sym typeface="Symbol" pitchFamily="18" charset="2"/>
              </a:rPr>
              <a:t>Programs should not be written by placing all the program statements in the </a:t>
            </a:r>
            <a:r>
              <a:rPr lang="en-US" sz="2400" b="0" dirty="0">
                <a:sym typeface="Symbol" pitchFamily="18" charset="2"/>
              </a:rPr>
              <a:t>main</a:t>
            </a:r>
            <a:r>
              <a:rPr lang="en-US" sz="2400" dirty="0">
                <a:latin typeface="Arial" charset="0"/>
                <a:sym typeface="Symbol" pitchFamily="18" charset="2"/>
              </a:rPr>
              <a:t> or </a:t>
            </a:r>
            <a:r>
              <a:rPr lang="en-US" sz="2400" b="0" dirty="0">
                <a:sym typeface="Symbol" pitchFamily="18" charset="2"/>
              </a:rPr>
              <a:t>paint</a:t>
            </a:r>
            <a:r>
              <a:rPr lang="en-US" sz="2400" dirty="0">
                <a:latin typeface="Arial" charset="0"/>
                <a:sym typeface="Symbol" pitchFamily="18" charset="2"/>
              </a:rPr>
              <a:t> methods.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sym typeface="Symbol" pitchFamily="18" charset="2"/>
              </a:rPr>
              <a:t>Program statements that perform a specific purpose should be placed inside their own modules.  This follows the </a:t>
            </a:r>
            <a:r>
              <a:rPr lang="en-US" sz="2400" i="1" dirty="0">
                <a:latin typeface="Arial" charset="0"/>
                <a:sym typeface="Symbol" pitchFamily="18" charset="2"/>
              </a:rPr>
              <a:t>one-task, one-module </a:t>
            </a:r>
            <a:r>
              <a:rPr lang="en-US" sz="2400" dirty="0">
                <a:latin typeface="Arial" charset="0"/>
                <a:sym typeface="Symbol" pitchFamily="18" charset="2"/>
              </a:rPr>
              <a:t>principle of earlier program design principles.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Object Oriented Design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 dirty="0">
                <a:latin typeface="Arial" charset="0"/>
                <a:sym typeface="Symbol" pitchFamily="18" charset="2"/>
              </a:rPr>
              <a:t>continues by placing modules of a common nature into a separate </a:t>
            </a:r>
            <a:r>
              <a:rPr lang="en-US" sz="2400" b="0" dirty="0"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sym typeface="Symbol" pitchFamily="18" charset="2"/>
              </a:rPr>
              <a:t>In this chapter you are learning how to create </a:t>
            </a:r>
            <a:r>
              <a:rPr lang="en-US" sz="2400" b="0" dirty="0">
                <a:sym typeface="Symbol" pitchFamily="18" charset="2"/>
              </a:rPr>
              <a:t>class</a:t>
            </a:r>
            <a:r>
              <a:rPr lang="en-US" sz="2400" b="0" i="1" dirty="0">
                <a:sym typeface="Symbol" pitchFamily="18" charset="2"/>
              </a:rPr>
              <a:t> 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methods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sym typeface="Symbol" pitchFamily="18" charset="2"/>
              </a:rPr>
              <a:t>The distinction between creating </a:t>
            </a:r>
            <a:r>
              <a:rPr lang="en-US" sz="2400" b="0" dirty="0">
                <a:sym typeface="Symbol" pitchFamily="18" charset="2"/>
              </a:rPr>
              <a:t>class 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methods</a:t>
            </a:r>
            <a:r>
              <a:rPr lang="en-US" sz="2400" dirty="0">
                <a:latin typeface="Arial" charset="0"/>
                <a:sym typeface="Symbol" pitchFamily="18" charset="2"/>
              </a:rPr>
              <a:t> and </a:t>
            </a:r>
            <a:r>
              <a:rPr lang="en-US" sz="2400" i="1" dirty="0">
                <a:latin typeface="Arial" charset="0"/>
                <a:cs typeface="Arial" charset="0"/>
                <a:sym typeface="Symbol" pitchFamily="18" charset="2"/>
              </a:rPr>
              <a:t>object methods</a:t>
            </a:r>
            <a:r>
              <a:rPr lang="en-US" sz="24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400" dirty="0">
                <a:latin typeface="Arial" charset="0"/>
                <a:sym typeface="Symbol" pitchFamily="18" charset="2"/>
              </a:rPr>
              <a:t>will become clear in the next chapter.</a:t>
            </a:r>
          </a:p>
        </p:txBody>
      </p:sp>
    </p:spTree>
    <p:extLst>
      <p:ext uri="{BB962C8B-B14F-4D97-AF65-F5344CB8AC3E}">
        <p14:creationId xmlns:p14="http://schemas.microsoft.com/office/powerpoint/2010/main" val="37566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/>
          <p:cNvSpPr>
            <a:spLocks noChangeArrowheads="1" noChangeShapeType="1" noTextEdit="1"/>
          </p:cNvSpPr>
          <p:nvPr/>
        </p:nvSpPr>
        <p:spPr bwMode="auto">
          <a:xfrm>
            <a:off x="843312" y="3886200"/>
            <a:ext cx="760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Parameter Methods</a:t>
            </a:r>
          </a:p>
        </p:txBody>
      </p:sp>
      <p:sp>
        <p:nvSpPr>
          <p:cNvPr id="22531" name="WordArt 3"/>
          <p:cNvSpPr>
            <a:spLocks noChangeArrowheads="1" noChangeShapeType="1" noTextEdit="1"/>
          </p:cNvSpPr>
          <p:nvPr/>
        </p:nvSpPr>
        <p:spPr bwMode="auto">
          <a:xfrm>
            <a:off x="1635355" y="3039070"/>
            <a:ext cx="6025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User - Declared</a:t>
            </a:r>
          </a:p>
        </p:txBody>
      </p:sp>
      <p:sp>
        <p:nvSpPr>
          <p:cNvPr id="22532" name="WordArt 18"/>
          <p:cNvSpPr>
            <a:spLocks noChangeArrowheads="1" noChangeShapeType="1" noTextEdit="1"/>
          </p:cNvSpPr>
          <p:nvPr/>
        </p:nvSpPr>
        <p:spPr bwMode="auto">
          <a:xfrm>
            <a:off x="2953655" y="457200"/>
            <a:ext cx="3227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Section 7.4</a:t>
            </a:r>
          </a:p>
        </p:txBody>
      </p:sp>
    </p:spTree>
    <p:extLst>
      <p:ext uri="{BB962C8B-B14F-4D97-AF65-F5344CB8AC3E}">
        <p14:creationId xmlns:p14="http://schemas.microsoft.com/office/powerpoint/2010/main" val="41487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88842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Method Calls With &amp;</a:t>
            </a:r>
            <a:b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Without Parameters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688842"/>
            <a:ext cx="8458200" cy="5016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b="0" u="sng" dirty="0">
                <a:sym typeface="Symbol" pitchFamily="18" charset="2"/>
              </a:rPr>
              <a:t>Parameter method example:</a:t>
            </a:r>
          </a:p>
          <a:p>
            <a:pPr eaLnBrk="1" hangingPunct="1"/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double result1 = </a:t>
            </a:r>
            <a:r>
              <a:rPr lang="en-US" sz="2800" dirty="0" err="1" smtClean="0">
                <a:latin typeface="Courier New" pitchFamily="49" charset="0"/>
                <a:sym typeface="Symbol" pitchFamily="18" charset="2"/>
              </a:rPr>
              <a:t>Math.sqrt</a:t>
            </a:r>
            <a:r>
              <a:rPr lang="en-US" sz="2800" b="0" dirty="0" smtClean="0">
                <a:sym typeface="Symbol" pitchFamily="18" charset="2"/>
              </a:rPr>
              <a:t>(100)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double result2 = </a:t>
            </a:r>
            <a:r>
              <a:rPr lang="en-US" sz="2800" dirty="0" err="1" smtClean="0">
                <a:latin typeface="Courier New" pitchFamily="49" charset="0"/>
                <a:sym typeface="Symbol" pitchFamily="18" charset="2"/>
              </a:rPr>
              <a:t>Math.pow</a:t>
            </a:r>
            <a:r>
              <a:rPr lang="en-US" sz="2800" b="0" dirty="0" smtClean="0">
                <a:sym typeface="Symbol" pitchFamily="18" charset="2"/>
              </a:rPr>
              <a:t>(2,5)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;</a:t>
            </a:r>
          </a:p>
          <a:p>
            <a:pPr eaLnBrk="1" hangingPunct="1"/>
            <a:endParaRPr lang="en-US" sz="2000" dirty="0">
              <a:latin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sz="2800" u="sng" dirty="0"/>
              <a:t>Non-Parameter method examples:</a:t>
            </a:r>
          </a:p>
          <a:p>
            <a:pPr eaLnBrk="1" hangingPunct="1"/>
            <a:r>
              <a:rPr lang="en-US" sz="2800" dirty="0">
                <a:latin typeface="Courier New" pitchFamily="49" charset="0"/>
                <a:cs typeface="Courier New" pitchFamily="49" charset="0"/>
              </a:rPr>
              <a:t>Bug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barry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new Bug</a:t>
            </a:r>
            <a:r>
              <a:rPr lang="en-US" sz="2800" b="0" dirty="0"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barry.move</a:t>
            </a:r>
            <a:r>
              <a:rPr lang="en-US" sz="2800" b="0" dirty="0"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barry.turn</a:t>
            </a:r>
            <a:r>
              <a:rPr lang="en-US" sz="2800" b="0" dirty="0"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000" dirty="0"/>
              <a:t> </a:t>
            </a:r>
          </a:p>
          <a:p>
            <a:pPr eaLnBrk="1" hangingPunct="1"/>
            <a:r>
              <a:rPr lang="en-US" sz="2800" u="sng" dirty="0"/>
              <a:t>Overloaded method examples:</a:t>
            </a:r>
          </a:p>
          <a:p>
            <a:pPr eaLnBrk="1" hangingPunct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b="0" dirty="0">
                <a:cs typeface="Courier New" pitchFamily="49" charset="0"/>
              </a:rPr>
              <a:t>(</a:t>
            </a:r>
            <a:r>
              <a:rPr lang="en-US" sz="2800" b="0" dirty="0">
                <a:cs typeface="Arial" charset="0"/>
              </a:rPr>
              <a:t>"Hello World"</a:t>
            </a:r>
            <a:r>
              <a:rPr lang="en-US" sz="2800" b="0" dirty="0"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b="0" dirty="0">
                <a:cs typeface="Courier New" pitchFamily="49" charset="0"/>
              </a:rPr>
              <a:t>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07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Java0710.java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introduces user-defined methods with parameters.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The purpose of using parameters may be hard to tell, but at this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stage concentrate on the mechanics and the manner in which information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is passed from one program module to another program module.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Java0710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("\nJAVA0710.JAVA\n");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sz="2000" b="0" dirty="0">
                <a:sym typeface="Symbol" pitchFamily="18" charset="2"/>
              </a:rPr>
              <a:t>(100)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sz="2000" b="0" dirty="0">
                <a:sym typeface="Symbol" pitchFamily="18" charset="2"/>
              </a:rPr>
              <a:t>(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number)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("The parameter value is " + </a:t>
            </a:r>
            <a:r>
              <a:rPr lang="en-US" sz="2000" b="0" dirty="0">
                <a:sym typeface="Symbol" pitchFamily="18" charset="2"/>
              </a:rPr>
              <a:t>number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13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449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Parameters Terminology</a:t>
            </a: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152400" y="1046163"/>
            <a:ext cx="8839200" cy="571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i="1" u="sng" dirty="0">
                <a:latin typeface="Arial" charset="0"/>
                <a:cs typeface="Arial" charset="0"/>
                <a:sym typeface="Symbol" pitchFamily="18" charset="2"/>
              </a:rPr>
              <a:t>Actual Parameters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 parameters in the method call.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This is the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actual</a:t>
            </a:r>
            <a:r>
              <a:rPr lang="en-US" sz="2800" dirty="0">
                <a:latin typeface="Arial" charset="0"/>
                <a:sym typeface="Symbol" pitchFamily="18" charset="2"/>
              </a:rPr>
              <a:t> information that you are sending to the method.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3200" i="1" u="sng" dirty="0">
                <a:latin typeface="Arial" charset="0"/>
                <a:cs typeface="Arial" charset="0"/>
                <a:sym typeface="Symbol" pitchFamily="18" charset="2"/>
              </a:rPr>
              <a:t>Formal Parameters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 parameters in the method heading.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This is the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formal</a:t>
            </a:r>
            <a:r>
              <a:rPr lang="en-US" sz="2800" dirty="0">
                <a:latin typeface="Arial" charset="0"/>
                <a:sym typeface="Symbol" pitchFamily="18" charset="2"/>
              </a:rPr>
              <a:t> declaration of the parameters.  Here their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form</a:t>
            </a:r>
            <a:r>
              <a:rPr lang="en-US" sz="2800" dirty="0">
                <a:latin typeface="Arial" charset="0"/>
                <a:sym typeface="Symbol" pitchFamily="18" charset="2"/>
              </a:rPr>
              <a:t> is determined.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304800" y="3039035"/>
            <a:ext cx="8534400" cy="528231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displayParameter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2800" b="0" dirty="0" smtClean="0">
                <a:sym typeface="Symbol" pitchFamily="18" charset="2"/>
              </a:rPr>
              <a:t>100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);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304800" y="6035040"/>
            <a:ext cx="8534400" cy="528231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static void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displayParameter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2800" b="0" dirty="0" err="1" smtClean="0">
                <a:sym typeface="Symbol" pitchFamily="18" charset="2"/>
              </a:rPr>
              <a:t>int</a:t>
            </a:r>
            <a:r>
              <a:rPr lang="en-US" sz="2800" b="0" dirty="0" smtClean="0">
                <a:sym typeface="Symbol" pitchFamily="18" charset="2"/>
              </a:rPr>
              <a:t> number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 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550920" name="Line 8"/>
          <p:cNvSpPr>
            <a:spLocks noChangeShapeType="1"/>
          </p:cNvSpPr>
          <p:nvPr/>
        </p:nvSpPr>
        <p:spPr bwMode="auto">
          <a:xfrm>
            <a:off x="3749040" y="3419856"/>
            <a:ext cx="3276600" cy="277063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Java0711.java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This program demonstrates that the calling parameter can be: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a constant, like 100;   a variable, like value;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an expression with only constants, like 10 + 5;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an expression with a variable and a constant like value + 5.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A call to a method, which returns a value, like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Math.sqrt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(100).</a:t>
            </a:r>
          </a:p>
          <a:p>
            <a:pPr eaLnBrk="1" hangingPunct="1">
              <a:lnSpc>
                <a:spcPct val="40000"/>
              </a:lnSpc>
            </a:pPr>
            <a:endParaRPr lang="en-US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public class Java0711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("\nJAVA0711.JAVA\n");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double value = 100;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100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value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100 + 5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value + 5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 err="1">
                <a:sym typeface="Symbol" pitchFamily="18" charset="2"/>
              </a:rPr>
              <a:t>Math.sqrt</a:t>
            </a:r>
            <a:r>
              <a:rPr lang="en-US" b="0" dirty="0">
                <a:sym typeface="Symbol" pitchFamily="18" charset="2"/>
              </a:rPr>
              <a:t>(100)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3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displayParameter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double number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("The parameter value is " + </a:t>
            </a:r>
            <a:r>
              <a:rPr lang="en-US" b="0" dirty="0">
                <a:sym typeface="Symbol" pitchFamily="18" charset="2"/>
              </a:rPr>
              <a:t>number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16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3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7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64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// Java0712.java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demonstrates passing two parameters to a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// The &lt;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&gt; method is called twice.  In this case reversing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// the sequence of the parameters is not a problem. </a:t>
            </a: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Java0712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("\nJAVA0712.JAVA\n");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width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height = 50;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>
                <a:sym typeface="Symbol" pitchFamily="18" charset="2"/>
              </a:rPr>
              <a:t>width, height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>
                <a:sym typeface="Symbol" pitchFamily="18" charset="2"/>
              </a:rPr>
              <a:t>height, width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w, 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h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area = w * h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("The rectangle area is " + </a:t>
            </a:r>
            <a:r>
              <a:rPr lang="en-US" sz="2000" b="0" dirty="0">
                <a:sym typeface="Symbol" pitchFamily="18" charset="2"/>
              </a:rPr>
              <a:t>area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}	 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6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7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The Football Analogy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8839200" cy="5862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b="0" i="1" u="sng">
                <a:sym typeface="Symbol" pitchFamily="18" charset="2"/>
              </a:rPr>
              <a:t>The Quarterback - The Actual Parameters</a:t>
            </a:r>
          </a:p>
          <a:p>
            <a:pPr eaLnBrk="1" hangingPunct="1"/>
            <a:endParaRPr lang="en-US" sz="2800" u="sng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 b="0" i="1" u="sng">
              <a:sym typeface="Symbol" pitchFamily="18" charset="2"/>
            </a:endParaRPr>
          </a:p>
          <a:p>
            <a:pPr eaLnBrk="1" hangingPunct="1"/>
            <a:r>
              <a:rPr lang="en-US" sz="2800" b="0" i="1" u="sng">
                <a:sym typeface="Symbol" pitchFamily="18" charset="2"/>
              </a:rPr>
              <a:t>The Football - A copy of the data</a:t>
            </a:r>
          </a:p>
          <a:p>
            <a:pPr eaLnBrk="1" hangingPunct="1"/>
            <a:r>
              <a:rPr lang="en-US" sz="2200">
                <a:latin typeface="Arial" charset="0"/>
                <a:sym typeface="Symbol" pitchFamily="18" charset="2"/>
              </a:rPr>
              <a:t>The actual parameters pass the data to the formal parameters.</a:t>
            </a:r>
          </a:p>
          <a:p>
            <a:pPr eaLnBrk="1" hangingPunct="1">
              <a:lnSpc>
                <a:spcPct val="60000"/>
              </a:lnSpc>
            </a:pPr>
            <a:endParaRPr lang="en-US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b="0" i="1" u="sng">
                <a:sym typeface="Symbol" pitchFamily="18" charset="2"/>
              </a:rPr>
              <a:t>The Receiver - Formal Parameters</a:t>
            </a:r>
          </a:p>
          <a:p>
            <a:pPr eaLnBrk="1" hangingPunct="1"/>
            <a:endParaRPr lang="en-US" sz="2800" u="sng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>
              <a:latin typeface="Arial" charset="0"/>
              <a:sym typeface="Symbol" pitchFamily="18" charset="2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048000" y="1524000"/>
            <a:ext cx="4724400" cy="53498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showArea(length, width); 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28600" y="5572125"/>
            <a:ext cx="7391400" cy="53498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>
                <a:latin typeface="Times New Roman" pitchFamily="18" charset="0"/>
                <a:sym typeface="Symbol" pitchFamily="18" charset="2"/>
              </a:rPr>
              <a:t>public static void showArea(int L, int W )</a:t>
            </a:r>
          </a:p>
        </p:txBody>
      </p:sp>
      <p:pic>
        <p:nvPicPr>
          <p:cNvPr id="30726" name="Picture 9" descr="j028277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2211388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81000" y="32908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0" i="1">
                <a:sym typeface="Symbol" pitchFamily="18" charset="2"/>
              </a:rPr>
              <a:t>showArea</a:t>
            </a:r>
          </a:p>
        </p:txBody>
      </p:sp>
      <p:pic>
        <p:nvPicPr>
          <p:cNvPr id="30728" name="Picture 12" descr="j03354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057400"/>
            <a:ext cx="1814512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Text Box 13"/>
          <p:cNvSpPr txBox="1">
            <a:spLocks noChangeArrowheads="1"/>
          </p:cNvSpPr>
          <p:nvPr/>
        </p:nvSpPr>
        <p:spPr bwMode="auto">
          <a:xfrm>
            <a:off x="6019800" y="3352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i="1">
                <a:sym typeface="Symbol" pitchFamily="18" charset="2"/>
              </a:rPr>
              <a:t>100, 50</a:t>
            </a:r>
          </a:p>
        </p:txBody>
      </p:sp>
      <p:pic>
        <p:nvPicPr>
          <p:cNvPr id="30730" name="Picture 16" descr="j03104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4648200"/>
            <a:ext cx="16414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1953" name="Line 17"/>
          <p:cNvSpPr>
            <a:spLocks noChangeShapeType="1"/>
          </p:cNvSpPr>
          <p:nvPr/>
        </p:nvSpPr>
        <p:spPr bwMode="auto">
          <a:xfrm>
            <a:off x="5562600" y="1981200"/>
            <a:ext cx="381000" cy="3657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6781800" y="1905000"/>
            <a:ext cx="228600" cy="3733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5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3" grpId="0" animBg="1"/>
      <p:bldP spid="5519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Java0713.java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This program demonstrates that parameter sequence matters.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In this example method &lt;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&gt; will display different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results when the calling parameters are reversed.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public class Java0713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("\nJAVA0713.JAVA\n");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num1 = 100;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num2 = 50;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num1, num2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num2, num1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0" dirty="0" err="1">
                <a:sym typeface="Symbol" pitchFamily="18" charset="2"/>
              </a:rPr>
              <a:t>int</a:t>
            </a:r>
            <a:r>
              <a:rPr lang="en-US" b="0" dirty="0">
                <a:sym typeface="Symbol" pitchFamily="18" charset="2"/>
              </a:rPr>
              <a:t> a, </a:t>
            </a:r>
            <a:r>
              <a:rPr lang="en-US" b="0" dirty="0" err="1">
                <a:sym typeface="Symbol" pitchFamily="18" charset="2"/>
              </a:rPr>
              <a:t>int</a:t>
            </a:r>
            <a:r>
              <a:rPr lang="en-US" b="0" dirty="0">
                <a:sym typeface="Symbol" pitchFamily="18" charset="2"/>
              </a:rPr>
              <a:t> b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0" dirty="0" err="1">
                <a:sym typeface="Symbol" pitchFamily="18" charset="2"/>
              </a:rPr>
              <a:t>int</a:t>
            </a:r>
            <a:r>
              <a:rPr lang="en-US" b="0" dirty="0">
                <a:sym typeface="Symbol" pitchFamily="18" charset="2"/>
              </a:rPr>
              <a:t> difference = a - b;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("The difference is " + </a:t>
            </a:r>
            <a:r>
              <a:rPr lang="en-US" b="0" dirty="0">
                <a:sym typeface="Symbol" pitchFamily="18" charset="2"/>
              </a:rPr>
              <a:t>difference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pic>
        <p:nvPicPr>
          <p:cNvPr id="618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0"/>
            <a:ext cx="44196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501" name="WordArt 5"/>
          <p:cNvSpPr>
            <a:spLocks noChangeArrowheads="1" noChangeShapeType="1" noTextEdit="1"/>
          </p:cNvSpPr>
          <p:nvPr/>
        </p:nvSpPr>
        <p:spPr bwMode="auto">
          <a:xfrm>
            <a:off x="5791200" y="3352800"/>
            <a:ext cx="2743200" cy="21526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852"/>
              </a:avLst>
            </a:prstTxWarp>
          </a:bodyPr>
          <a:lstStyle/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Parameter</a:t>
            </a:r>
          </a:p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sequence is </a:t>
            </a:r>
          </a:p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important!</a:t>
            </a:r>
          </a:p>
        </p:txBody>
      </p:sp>
    </p:spTree>
    <p:extLst>
      <p:ext uri="{BB962C8B-B14F-4D97-AF65-F5344CB8AC3E}">
        <p14:creationId xmlns:p14="http://schemas.microsoft.com/office/powerpoint/2010/main" val="22265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8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18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Narrow" pitchFamily="34" charset="0"/>
              </a:rPr>
              <a:t>Primitive Data Types vs. Classes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839200" cy="55292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A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simple/primitive data type</a:t>
            </a: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>
                <a:latin typeface="Arial" charset="0"/>
                <a:sym typeface="Symbol" pitchFamily="18" charset="2"/>
              </a:rPr>
              <a:t>can store only one </a:t>
            </a:r>
            <a:r>
              <a:rPr lang="en-US" sz="2800" u="sng" dirty="0">
                <a:latin typeface="Arial" charset="0"/>
                <a:sym typeface="Symbol" pitchFamily="18" charset="2"/>
              </a:rPr>
              <a:t>single</a:t>
            </a:r>
            <a:r>
              <a:rPr lang="en-US" sz="2800" dirty="0">
                <a:latin typeface="Arial" charset="0"/>
                <a:sym typeface="Symbol" pitchFamily="18" charset="2"/>
              </a:rPr>
              <a:t> value.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This means an </a:t>
            </a:r>
            <a:r>
              <a:rPr lang="en-US" sz="2800" b="0" dirty="0" err="1">
                <a:sym typeface="Symbol" pitchFamily="18" charset="2"/>
              </a:rPr>
              <a:t>int</a:t>
            </a:r>
            <a:r>
              <a:rPr lang="en-US" sz="2800" dirty="0">
                <a:latin typeface="Arial" charset="0"/>
                <a:sym typeface="Symbol" pitchFamily="18" charset="2"/>
              </a:rPr>
              <a:t> can only store one integer. 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A </a:t>
            </a:r>
            <a:r>
              <a:rPr lang="en-US" sz="2800" b="0" dirty="0">
                <a:sym typeface="Symbol" pitchFamily="18" charset="2"/>
              </a:rPr>
              <a:t>double</a:t>
            </a:r>
            <a:r>
              <a:rPr lang="en-US" sz="2800" dirty="0">
                <a:latin typeface="Arial" charset="0"/>
                <a:sym typeface="Symbol" pitchFamily="18" charset="2"/>
              </a:rPr>
              <a:t> can only store one real number. 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A </a:t>
            </a:r>
            <a:r>
              <a:rPr lang="en-US" sz="2800" b="0" dirty="0">
                <a:sym typeface="Symbol" pitchFamily="18" charset="2"/>
              </a:rPr>
              <a:t>char</a:t>
            </a:r>
            <a:r>
              <a:rPr lang="en-US" sz="2800" dirty="0">
                <a:latin typeface="Arial" charset="0"/>
                <a:sym typeface="Symbol" pitchFamily="18" charset="2"/>
              </a:rPr>
              <a:t> can only store one character.  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On the other hand, a </a:t>
            </a:r>
            <a:r>
              <a:rPr lang="en-US" sz="2800" b="0" dirty="0">
                <a:sym typeface="Symbol" pitchFamily="18" charset="2"/>
              </a:rPr>
              <a:t>class</a:t>
            </a:r>
            <a:r>
              <a:rPr lang="en-US" sz="2800" dirty="0">
                <a:latin typeface="Arial" charset="0"/>
                <a:sym typeface="Symbol" pitchFamily="18" charset="2"/>
              </a:rPr>
              <a:t> is a </a:t>
            </a:r>
            <a:r>
              <a:rPr lang="en-US" sz="2800" i="1" dirty="0">
                <a:latin typeface="Arial" charset="0"/>
                <a:sym typeface="Symbol" pitchFamily="18" charset="2"/>
              </a:rPr>
              <a:t>complex data type</a:t>
            </a:r>
            <a:r>
              <a:rPr lang="en-US" sz="2800" dirty="0">
                <a:latin typeface="Arial" charset="0"/>
                <a:sym typeface="Symbol" pitchFamily="18" charset="2"/>
              </a:rPr>
              <a:t>.  An object is a complex variable that can store </a:t>
            </a:r>
            <a:r>
              <a:rPr lang="en-US" sz="2800" u="sng" dirty="0">
                <a:latin typeface="Arial" charset="0"/>
                <a:sym typeface="Symbol" pitchFamily="18" charset="2"/>
              </a:rPr>
              <a:t>multiple</a:t>
            </a:r>
            <a:r>
              <a:rPr lang="en-US" sz="2800" dirty="0">
                <a:latin typeface="Arial" charset="0"/>
                <a:sym typeface="Symbol" pitchFamily="18" charset="2"/>
              </a:rPr>
              <a:t> pieces of information (</a:t>
            </a:r>
            <a:r>
              <a:rPr lang="en-US" sz="2800" i="1" dirty="0">
                <a:latin typeface="Arial" charset="0"/>
                <a:sym typeface="Symbol" pitchFamily="18" charset="2"/>
              </a:rPr>
              <a:t>class attributes</a:t>
            </a:r>
            <a:r>
              <a:rPr lang="en-US" sz="2800" dirty="0">
                <a:latin typeface="Arial" charset="0"/>
                <a:sym typeface="Symbol" pitchFamily="18" charset="2"/>
              </a:rPr>
              <a:t>) as well as several </a:t>
            </a:r>
            <a:r>
              <a:rPr lang="en-US" sz="2800" u="sng" dirty="0">
                <a:latin typeface="Arial" charset="0"/>
                <a:sym typeface="Symbol" pitchFamily="18" charset="2"/>
              </a:rPr>
              <a:t>methods</a:t>
            </a:r>
            <a:r>
              <a:rPr lang="en-US" sz="2800" dirty="0">
                <a:latin typeface="Arial" charset="0"/>
                <a:sym typeface="Symbol" pitchFamily="18" charset="2"/>
              </a:rPr>
              <a:t> (</a:t>
            </a:r>
            <a:r>
              <a:rPr lang="en-US" sz="2800" i="1" dirty="0">
                <a:latin typeface="Arial" charset="0"/>
                <a:sym typeface="Symbol" pitchFamily="18" charset="2"/>
              </a:rPr>
              <a:t>class actions</a:t>
            </a:r>
            <a:r>
              <a:rPr lang="en-US" sz="2800" dirty="0">
                <a:latin typeface="Arial" charset="0"/>
                <a:sym typeface="Symbol" pitchFamily="18" charset="2"/>
              </a:rPr>
              <a:t>).</a:t>
            </a:r>
          </a:p>
        </p:txBody>
      </p:sp>
      <p:pic>
        <p:nvPicPr>
          <p:cNvPr id="4100" name="Picture 4" descr="C:\Documents and Settings\JohnSchram\Local Settings\Temporary Internet Files\Content.IE5\ONEYIR64\MCj043472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209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Actual Parameter</a:t>
            </a:r>
            <a:b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Sequence Matters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2225675"/>
            <a:ext cx="7924800" cy="35655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 </a:t>
            </a:r>
            <a:r>
              <a:rPr lang="en-US" sz="2800" u="sng" dirty="0">
                <a:latin typeface="Arial" charset="0"/>
                <a:sym typeface="Symbol" pitchFamily="18" charset="2"/>
              </a:rPr>
              <a:t>first</a:t>
            </a:r>
            <a:r>
              <a:rPr lang="en-US" sz="2800" dirty="0">
                <a:latin typeface="Arial" charset="0"/>
                <a:sym typeface="Symbol" pitchFamily="18" charset="2"/>
              </a:rPr>
              <a:t> actual parameter passes information to the </a:t>
            </a:r>
            <a:r>
              <a:rPr lang="en-US" sz="2800" u="sng" dirty="0">
                <a:latin typeface="Arial" charset="0"/>
                <a:sym typeface="Symbol" pitchFamily="18" charset="2"/>
              </a:rPr>
              <a:t>first</a:t>
            </a:r>
            <a:r>
              <a:rPr lang="en-US" sz="2800" dirty="0">
                <a:latin typeface="Arial" charset="0"/>
                <a:sym typeface="Symbol" pitchFamily="18" charset="2"/>
              </a:rPr>
              <a:t> formal parameter.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 </a:t>
            </a:r>
            <a:r>
              <a:rPr lang="en-US" sz="2800" u="sng" dirty="0">
                <a:latin typeface="Arial" charset="0"/>
                <a:sym typeface="Symbol" pitchFamily="18" charset="2"/>
              </a:rPr>
              <a:t>second</a:t>
            </a:r>
            <a:r>
              <a:rPr lang="en-US" sz="2800" dirty="0">
                <a:latin typeface="Arial" charset="0"/>
                <a:sym typeface="Symbol" pitchFamily="18" charset="2"/>
              </a:rPr>
              <a:t> actual parameter passes information to the </a:t>
            </a:r>
            <a:r>
              <a:rPr lang="en-US" sz="2800" u="sng" dirty="0">
                <a:latin typeface="Arial" charset="0"/>
                <a:sym typeface="Symbol" pitchFamily="18" charset="2"/>
              </a:rPr>
              <a:t>second</a:t>
            </a:r>
            <a:r>
              <a:rPr lang="en-US" sz="2800" dirty="0">
                <a:latin typeface="Arial" charset="0"/>
                <a:sym typeface="Symbol" pitchFamily="18" charset="2"/>
              </a:rPr>
              <a:t> formal parameter.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Parameters placed out of sequence may result </a:t>
            </a: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in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compile errors</a:t>
            </a: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 or </a:t>
            </a: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logic errors</a:t>
            </a: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0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Java0714.java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demonstrates a common mistake made by students.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Parameters are declared in the method heading, but may not be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declared in the method call.  This program will not compile.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Java0714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("\nJAVA0714.JAVA\n");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num1, 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num2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		// line 1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showDifference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0" dirty="0" err="1">
                <a:sym typeface="Symbol" pitchFamily="18" charset="2"/>
              </a:rPr>
              <a:t>int</a:t>
            </a:r>
            <a:r>
              <a:rPr lang="en-US" sz="2000" b="0" dirty="0">
                <a:sym typeface="Symbol" pitchFamily="18" charset="2"/>
              </a:rPr>
              <a:t> a, b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		// line 2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difference = a - b;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("The difference is " + difference);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7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28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Common Parameters</a:t>
            </a:r>
            <a:b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Mistakes</a:t>
            </a:r>
          </a:p>
        </p:txBody>
      </p:sp>
      <p:graphicFrame>
        <p:nvGraphicFramePr>
          <p:cNvPr id="61957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76519"/>
              </p:ext>
            </p:extLst>
          </p:nvPr>
        </p:nvGraphicFramePr>
        <p:xfrm>
          <a:off x="152400" y="2362200"/>
          <a:ext cx="8839200" cy="320040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Correct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qwerty(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num1,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num2);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num1 = 100;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num2 = 200;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qwerty(num1,num2);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public static void qwerty(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a, 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public static void qwerty(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a,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Java0715.java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demonstrates that multiple parameters may be different data types.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Java0715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{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("\nJAVA0715.JAVA\n");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// 3 different type parameters method call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multiTypeDemo</a:t>
            </a:r>
            <a:r>
              <a:rPr lang="en-US" sz="1800" b="0" dirty="0">
                <a:sym typeface="Symbol" pitchFamily="18" charset="2"/>
              </a:rPr>
              <a:t>("Hans", 30, 3.575);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static void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multiTypeDemo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studentName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studentAge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studentGPA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	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nThis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method has 3 parameters with three different types");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("Name: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studentName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("Age: 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studentAge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("GPA: 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studentGPA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);	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		  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622596" name="Line 4"/>
          <p:cNvSpPr>
            <a:spLocks noChangeShapeType="1"/>
          </p:cNvSpPr>
          <p:nvPr/>
        </p:nvSpPr>
        <p:spPr bwMode="auto">
          <a:xfrm>
            <a:off x="3505200" y="3276600"/>
            <a:ext cx="12192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597" name="Line 5"/>
          <p:cNvSpPr>
            <a:spLocks noChangeShapeType="1"/>
          </p:cNvSpPr>
          <p:nvPr/>
        </p:nvSpPr>
        <p:spPr bwMode="auto">
          <a:xfrm>
            <a:off x="4267200" y="3276600"/>
            <a:ext cx="1828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598" name="Line 6"/>
          <p:cNvSpPr>
            <a:spLocks noChangeShapeType="1"/>
          </p:cNvSpPr>
          <p:nvPr/>
        </p:nvSpPr>
        <p:spPr bwMode="auto">
          <a:xfrm>
            <a:off x="4953000" y="3276600"/>
            <a:ext cx="26670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226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6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6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226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6" grpId="0" animBg="1"/>
      <p:bldP spid="622597" grpId="0" animBg="1"/>
      <p:bldP spid="62259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Parameter Rules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666875"/>
            <a:ext cx="8458200" cy="4048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The parameters in the method call and the method heading must match three ways:</a:t>
            </a:r>
          </a:p>
          <a:p>
            <a:pPr eaLnBrk="1" hangingPunct="1"/>
            <a:endParaRPr lang="en-US" sz="32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1.		They must be the same quantity</a:t>
            </a:r>
          </a:p>
          <a:p>
            <a:pPr eaLnBrk="1" hangingPunct="1"/>
            <a:endParaRPr lang="en-US" sz="32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2.		They must be the same type</a:t>
            </a:r>
          </a:p>
          <a:p>
            <a:pPr eaLnBrk="1" hangingPunct="1"/>
            <a:endParaRPr lang="en-US" sz="32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3.		They must be the same sequence</a:t>
            </a:r>
          </a:p>
        </p:txBody>
      </p:sp>
    </p:spTree>
    <p:extLst>
      <p:ext uri="{BB962C8B-B14F-4D97-AF65-F5344CB8AC3E}">
        <p14:creationId xmlns:p14="http://schemas.microsoft.com/office/powerpoint/2010/main" val="3127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b="1" smtClean="0"/>
              <a:t>The Track Relay Analogy – Race 1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5308600"/>
            <a:ext cx="8610600" cy="1244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</a:rPr>
              <a:t>The second runner from the Netherlands is missing.</a:t>
            </a:r>
          </a:p>
          <a:p>
            <a:pPr eaLnBrk="1" hangingPunct="1"/>
            <a:r>
              <a:rPr lang="en-US" sz="2400" i="1">
                <a:latin typeface="Arial" charset="0"/>
              </a:rPr>
              <a:t>The number of actual parameters and formal parameters do not match.</a:t>
            </a:r>
            <a:r>
              <a:rPr lang="en-US" sz="2400">
                <a:latin typeface="Arial" charset="0"/>
              </a:rPr>
              <a:t>	 </a:t>
            </a:r>
          </a:p>
        </p:txBody>
      </p:sp>
      <p:graphicFrame>
        <p:nvGraphicFramePr>
          <p:cNvPr id="554032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68845"/>
              </p:ext>
            </p:extLst>
          </p:nvPr>
        </p:nvGraphicFramePr>
        <p:xfrm>
          <a:off x="457200" y="914400"/>
          <a:ext cx="8229600" cy="419100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861" name="Picture 39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31863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2" name="Picture 40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31863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3" name="Picture 41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68500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42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35300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5" name="Picture 43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67175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6" name="Picture 44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68500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7" name="Picture 45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35300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1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The Track Relay Analogy – Race 2</a:t>
            </a:r>
          </a:p>
        </p:txBody>
      </p:sp>
      <p:graphicFrame>
        <p:nvGraphicFramePr>
          <p:cNvPr id="58268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2936"/>
              </p:ext>
            </p:extLst>
          </p:nvPr>
        </p:nvGraphicFramePr>
        <p:xfrm>
          <a:off x="457200" y="914400"/>
          <a:ext cx="8229600" cy="419100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884" name="Picture 21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31863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22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31863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6" name="Picture 23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68500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7" name="Picture 24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35300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8" name="Picture 25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67175"/>
            <a:ext cx="1295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9" name="Picture 26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68500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0" name="Picture 27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35300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1" name="Picture 28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67175"/>
            <a:ext cx="23828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04800" y="5172075"/>
            <a:ext cx="8610600" cy="1609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Arial" charset="0"/>
              </a:rPr>
              <a:t>The second runners from the Netherlands and France are in the wrong lane.</a:t>
            </a:r>
          </a:p>
          <a:p>
            <a:pPr eaLnBrk="1" hangingPunct="1"/>
            <a:r>
              <a:rPr lang="en-US" sz="2400" i="1" dirty="0">
                <a:latin typeface="Arial" charset="0"/>
              </a:rPr>
              <a:t>The formal parameters are not in the same order as the actual parameters.  They must correspond.</a:t>
            </a:r>
            <a:r>
              <a:rPr lang="en-US" sz="2400" dirty="0">
                <a:latin typeface="Arial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7983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The Track Relay Analogy – Race 3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5172075"/>
            <a:ext cx="8610600" cy="1609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Arial" charset="0"/>
              </a:rPr>
              <a:t>The runners are in proper staring position.</a:t>
            </a:r>
          </a:p>
          <a:p>
            <a:pPr eaLnBrk="1" hangingPunct="1"/>
            <a:r>
              <a:rPr lang="en-US" sz="2400" i="1" dirty="0">
                <a:latin typeface="Arial" charset="0"/>
              </a:rPr>
              <a:t>The parameters correspond.  </a:t>
            </a:r>
          </a:p>
          <a:p>
            <a:pPr eaLnBrk="1" hangingPunct="1"/>
            <a:r>
              <a:rPr lang="en-US" sz="2400" i="1" dirty="0">
                <a:latin typeface="Arial" charset="0"/>
              </a:rPr>
              <a:t>The fact that there are 2 people from the Netherlands </a:t>
            </a:r>
          </a:p>
          <a:p>
            <a:pPr eaLnBrk="1" hangingPunct="1"/>
            <a:r>
              <a:rPr lang="en-US" sz="2400" i="1" dirty="0">
                <a:latin typeface="Arial" charset="0"/>
              </a:rPr>
              <a:t>with the same name is not a problem.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graphicFrame>
        <p:nvGraphicFramePr>
          <p:cNvPr id="5560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9537"/>
              </p:ext>
            </p:extLst>
          </p:nvPr>
        </p:nvGraphicFramePr>
        <p:xfrm>
          <a:off x="457200" y="914400"/>
          <a:ext cx="8229600" cy="41910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 (John)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US (Greg)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 (Charles)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GB (William)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 (Gerald)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 (Louis)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 (Hans)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NL (Hans)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909" name="Picture 23" descr="j02889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928688"/>
            <a:ext cx="18573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0" name="Picture 24" descr="j03433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3800" y="1981200"/>
            <a:ext cx="166052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1" name="Picture 25" descr="j01490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32125"/>
            <a:ext cx="160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2" name="Picture 26" descr="j0186490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2400" y="4219575"/>
            <a:ext cx="1409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Important Rules About Using Parameters with Methods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1000" y="1666875"/>
            <a:ext cx="8458200" cy="4893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number of parameters in the method call (actual parameters) must match the number of parameters in the method heading (formal parameters).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corresponding actual parameters must be the same type as the formal parameters.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sequence of the actual parameters must match the sequence of the formal parameters.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actual parameter identifiers may be the same identifier or a different identifier as the formal parameters.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2885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2"/>
          <p:cNvSpPr>
            <a:spLocks noChangeArrowheads="1" noChangeShapeType="1" noTextEdit="1"/>
          </p:cNvSpPr>
          <p:nvPr/>
        </p:nvSpPr>
        <p:spPr bwMode="auto">
          <a:xfrm>
            <a:off x="1647635" y="3886200"/>
            <a:ext cx="6001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return Methods</a:t>
            </a:r>
          </a:p>
        </p:txBody>
      </p:sp>
      <p:sp>
        <p:nvSpPr>
          <p:cNvPr id="39939" name="WordArt 3"/>
          <p:cNvSpPr>
            <a:spLocks noChangeArrowheads="1" noChangeShapeType="1" noTextEdit="1"/>
          </p:cNvSpPr>
          <p:nvPr/>
        </p:nvSpPr>
        <p:spPr bwMode="auto">
          <a:xfrm>
            <a:off x="1621698" y="3039070"/>
            <a:ext cx="6053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void Methods &amp;</a:t>
            </a:r>
          </a:p>
        </p:txBody>
      </p:sp>
      <p:sp>
        <p:nvSpPr>
          <p:cNvPr id="39940" name="WordArt 18"/>
          <p:cNvSpPr>
            <a:spLocks noChangeArrowheads="1" noChangeShapeType="1" noTextEdit="1"/>
          </p:cNvSpPr>
          <p:nvPr/>
        </p:nvSpPr>
        <p:spPr bwMode="auto">
          <a:xfrm>
            <a:off x="2940830" y="457200"/>
            <a:ext cx="3252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Section 7.5</a:t>
            </a:r>
          </a:p>
        </p:txBody>
      </p:sp>
    </p:spTree>
    <p:extLst>
      <p:ext uri="{BB962C8B-B14F-4D97-AF65-F5344CB8AC3E}">
        <p14:creationId xmlns:p14="http://schemas.microsoft.com/office/powerpoint/2010/main" val="30943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“Mr. Soto, are object methods ‘void’ or ‘return’ methods?”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200" y="1676400"/>
            <a:ext cx="8991600" cy="49990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What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sym typeface="Symbol" pitchFamily="18" charset="2"/>
              </a:rPr>
              <a:t>you need to realize is that the whole </a:t>
            </a:r>
            <a:r>
              <a:rPr lang="en-US" sz="2400" i="1">
                <a:latin typeface="Arial" charset="0"/>
                <a:sym typeface="Symbol" pitchFamily="18" charset="2"/>
              </a:rPr>
              <a:t>class </a:t>
            </a:r>
          </a:p>
          <a:p>
            <a:pPr eaLnBrk="1" hangingPunct="1"/>
            <a:r>
              <a:rPr lang="en-US" sz="2400" i="1">
                <a:latin typeface="Arial" charset="0"/>
                <a:sym typeface="Symbol" pitchFamily="18" charset="2"/>
              </a:rPr>
              <a:t>method</a:t>
            </a:r>
            <a:r>
              <a:rPr lang="en-US" sz="2400">
                <a:latin typeface="Arial" charset="0"/>
                <a:sym typeface="Symbol" pitchFamily="18" charset="2"/>
              </a:rPr>
              <a:t> vs. </a:t>
            </a:r>
            <a:r>
              <a:rPr lang="en-US" sz="2400" i="1">
                <a:latin typeface="Arial" charset="0"/>
                <a:sym typeface="Symbol" pitchFamily="18" charset="2"/>
              </a:rPr>
              <a:t>object method</a:t>
            </a:r>
            <a:r>
              <a:rPr lang="en-US" sz="2400">
                <a:latin typeface="Arial" charset="0"/>
                <a:sym typeface="Symbol" pitchFamily="18" charset="2"/>
              </a:rPr>
              <a:t> thing has </a:t>
            </a:r>
            <a:r>
              <a:rPr lang="en-US" sz="2400" u="sng">
                <a:latin typeface="Arial" charset="0"/>
                <a:sym typeface="Symbol" pitchFamily="18" charset="2"/>
              </a:rPr>
              <a:t>nothing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to do with the whole </a:t>
            </a:r>
            <a:r>
              <a:rPr lang="en-US" sz="2400" i="1">
                <a:latin typeface="Arial" charset="0"/>
                <a:sym typeface="Symbol" pitchFamily="18" charset="2"/>
              </a:rPr>
              <a:t>void method</a:t>
            </a:r>
            <a:r>
              <a:rPr lang="en-US" sz="2400">
                <a:latin typeface="Arial" charset="0"/>
                <a:sym typeface="Symbol" pitchFamily="18" charset="2"/>
              </a:rPr>
              <a:t> vs. </a:t>
            </a:r>
            <a:r>
              <a:rPr lang="en-US" sz="2400" i="1">
                <a:latin typeface="Arial" charset="0"/>
                <a:sym typeface="Symbol" pitchFamily="18" charset="2"/>
              </a:rPr>
              <a:t>return </a:t>
            </a:r>
          </a:p>
          <a:p>
            <a:pPr eaLnBrk="1" hangingPunct="1"/>
            <a:r>
              <a:rPr lang="en-US" sz="2400" i="1">
                <a:latin typeface="Arial" charset="0"/>
                <a:sym typeface="Symbol" pitchFamily="18" charset="2"/>
              </a:rPr>
              <a:t>method</a:t>
            </a:r>
            <a:r>
              <a:rPr lang="en-US" sz="2400">
                <a:latin typeface="Arial" charset="0"/>
                <a:sym typeface="Symbol" pitchFamily="18" charset="2"/>
              </a:rPr>
              <a:t> thing.  Let us spell it out plainly:</a:t>
            </a: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>
                <a:latin typeface="Arial Narrow" pitchFamily="34" charset="0"/>
                <a:sym typeface="Symbol" pitchFamily="18" charset="2"/>
              </a:rPr>
              <a:t>1.	A method can be BOTH a </a:t>
            </a:r>
            <a:r>
              <a:rPr lang="en-US" sz="2600" b="0">
                <a:sym typeface="Symbol" pitchFamily="18" charset="2"/>
              </a:rPr>
              <a:t>void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 and a </a:t>
            </a:r>
            <a:r>
              <a:rPr lang="en-US" sz="2600" i="1">
                <a:latin typeface="Arial Narrow" pitchFamily="34" charset="0"/>
                <a:sym typeface="Symbol" pitchFamily="18" charset="2"/>
              </a:rPr>
              <a:t>class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method.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>
                <a:latin typeface="Arial Narrow" pitchFamily="34" charset="0"/>
                <a:sym typeface="Symbol" pitchFamily="18" charset="2"/>
              </a:rPr>
              <a:t>2.	A method can be BOTH a </a:t>
            </a:r>
            <a:r>
              <a:rPr lang="en-US" sz="2600" b="0">
                <a:sym typeface="Symbol" pitchFamily="18" charset="2"/>
              </a:rPr>
              <a:t>void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 and an </a:t>
            </a:r>
            <a:r>
              <a:rPr lang="en-US" sz="2600" i="1">
                <a:latin typeface="Arial Narrow" pitchFamily="34" charset="0"/>
                <a:sym typeface="Symbol" pitchFamily="18" charset="2"/>
              </a:rPr>
              <a:t>object 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method.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>
                <a:latin typeface="Arial Narrow" pitchFamily="34" charset="0"/>
                <a:sym typeface="Symbol" pitchFamily="18" charset="2"/>
              </a:rPr>
              <a:t>3.	A method can be BOTH a </a:t>
            </a:r>
            <a:r>
              <a:rPr lang="en-US" sz="2600" b="0">
                <a:sym typeface="Symbol" pitchFamily="18" charset="2"/>
              </a:rPr>
              <a:t>return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 and a </a:t>
            </a:r>
            <a:r>
              <a:rPr lang="en-US" sz="2600" i="1">
                <a:latin typeface="Arial Narrow" pitchFamily="34" charset="0"/>
                <a:sym typeface="Symbol" pitchFamily="18" charset="2"/>
              </a:rPr>
              <a:t>class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method.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>
                <a:latin typeface="Arial Narrow" pitchFamily="34" charset="0"/>
                <a:sym typeface="Symbol" pitchFamily="18" charset="2"/>
              </a:rPr>
              <a:t>4.	A method can be BOTH a </a:t>
            </a:r>
            <a:r>
              <a:rPr lang="en-US" sz="2600" b="0">
                <a:sym typeface="Symbol" pitchFamily="18" charset="2"/>
              </a:rPr>
              <a:t>return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 method and an </a:t>
            </a:r>
            <a:r>
              <a:rPr lang="en-US" sz="2600" i="1">
                <a:latin typeface="Arial Narrow" pitchFamily="34" charset="0"/>
                <a:sym typeface="Symbol" pitchFamily="18" charset="2"/>
              </a:rPr>
              <a:t>object </a:t>
            </a:r>
            <a:r>
              <a:rPr lang="en-US" sz="2600">
                <a:latin typeface="Arial Narrow" pitchFamily="34" charset="0"/>
                <a:sym typeface="Symbol" pitchFamily="18" charset="2"/>
              </a:rPr>
              <a:t>method.</a:t>
            </a:r>
          </a:p>
          <a:p>
            <a:pPr eaLnBrk="1" hangingPunct="1"/>
            <a:endParaRPr lang="en-US" sz="2600">
              <a:latin typeface="Arial Narrow" pitchFamily="34" charset="0"/>
              <a:sym typeface="Symbol" pitchFamily="18" charset="2"/>
            </a:endParaRP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So there are </a:t>
            </a:r>
            <a:r>
              <a:rPr lang="en-US" sz="2400" b="0">
                <a:sym typeface="Symbol" pitchFamily="18" charset="2"/>
              </a:rPr>
              <a:t>void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sym typeface="Symbol" pitchFamily="18" charset="2"/>
              </a:rPr>
              <a:t>class</a:t>
            </a:r>
            <a:r>
              <a:rPr lang="en-US" sz="2400">
                <a:latin typeface="Arial" charset="0"/>
                <a:sym typeface="Symbol" pitchFamily="18" charset="2"/>
              </a:rPr>
              <a:t> methods, </a:t>
            </a:r>
            <a:r>
              <a:rPr lang="en-US" sz="2400" b="0">
                <a:sym typeface="Symbol" pitchFamily="18" charset="2"/>
              </a:rPr>
              <a:t>void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sym typeface="Symbol" pitchFamily="18" charset="2"/>
              </a:rPr>
              <a:t>object</a:t>
            </a:r>
            <a:r>
              <a:rPr lang="en-US" sz="2400">
                <a:latin typeface="Arial" charset="0"/>
                <a:sym typeface="Symbol" pitchFamily="18" charset="2"/>
              </a:rPr>
              <a:t> methods, </a:t>
            </a:r>
            <a:r>
              <a:rPr lang="en-US" sz="2400" b="0">
                <a:sym typeface="Symbol" pitchFamily="18" charset="2"/>
              </a:rPr>
              <a:t>return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sym typeface="Symbol" pitchFamily="18" charset="2"/>
              </a:rPr>
              <a:t>class</a:t>
            </a:r>
            <a:r>
              <a:rPr lang="en-US" sz="2400">
                <a:latin typeface="Arial" charset="0"/>
                <a:sym typeface="Symbol" pitchFamily="18" charset="2"/>
              </a:rPr>
              <a:t> methods, and </a:t>
            </a:r>
            <a:r>
              <a:rPr lang="en-US" sz="2400" b="0">
                <a:sym typeface="Symbol" pitchFamily="18" charset="2"/>
              </a:rPr>
              <a:t>return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en-US" sz="2400" i="1">
                <a:latin typeface="Arial" charset="0"/>
                <a:sym typeface="Symbol" pitchFamily="18" charset="2"/>
              </a:rPr>
              <a:t>object</a:t>
            </a:r>
            <a:r>
              <a:rPr lang="en-US" sz="2400">
                <a:latin typeface="Arial" charset="0"/>
                <a:sym typeface="Symbol" pitchFamily="18" charset="2"/>
              </a:rPr>
              <a:t> methods.</a:t>
            </a:r>
          </a:p>
        </p:txBody>
      </p:sp>
      <p:pic>
        <p:nvPicPr>
          <p:cNvPr id="9220" name="Picture 4" descr="j034329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52600"/>
            <a:ext cx="18208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0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Java0716.java                This program demonstrates how to use the &lt;Calc&gt; class with void methods.</a:t>
            </a:r>
          </a:p>
          <a:p>
            <a:pPr eaLnBrk="1" hangingPunct="1">
              <a:lnSpc>
                <a:spcPct val="11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4890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32616"/>
              </p:ext>
            </p:extLst>
          </p:nvPr>
        </p:nvGraphicFramePr>
        <p:xfrm>
          <a:off x="0" y="457200"/>
          <a:ext cx="9144000" cy="6382472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Java0716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main(String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args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"\nJAVA0716.JAVA\n");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number1 = 1000;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number2 = 100;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Calc.add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(number1,number2);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Calc.sub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(number1,number2);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Calc.mul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(number1,number2);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Calc.div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(number1,number2);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Calc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add(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n1,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result = n1 + n2;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(n1 + " + " + n2 + " = "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sub(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n1,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result = n1 - n2;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(n1 + " - " + n2 + " = "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mul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n1,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result = n1 * n2;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(n1 + " * " + n2 + " = "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div(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n1,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result = n1 / n2;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(n1 + " / " + n2 + " = "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8915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8475"/>
            <a:ext cx="36576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60" descr="j03429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1975"/>
            <a:ext cx="1600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89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Java0717.java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demonstrates the difference between a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void &lt;Sum1&gt; method and a return &lt;Sum2&gt;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There are two differences: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void and return methods are declared differently.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void and return methods are also called differently.</a:t>
            </a:r>
          </a:p>
          <a:p>
            <a:pPr eaLnBrk="1" hangingPunct="1">
              <a:lnSpc>
                <a:spcPct val="8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Java0717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("\nJAVA0717.JAVA\n");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nbr1 = 1000;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nbr2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b="0" dirty="0">
                <a:sym typeface="Symbol" pitchFamily="18" charset="2"/>
              </a:rPr>
              <a:t>sum1(nbr1,nbr2);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(nbr1 + " + " + nbr2 + " = " + </a:t>
            </a:r>
            <a:r>
              <a:rPr lang="en-US" sz="1600" b="0" dirty="0">
                <a:sym typeface="Symbol" pitchFamily="18" charset="2"/>
              </a:rPr>
              <a:t>sum2(nbr1,nbr2)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  </a:t>
            </a:r>
          </a:p>
          <a:p>
            <a:pPr eaLnBrk="1" hangingPunct="1">
              <a:lnSpc>
                <a:spcPct val="7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600" b="0" dirty="0">
                <a:sym typeface="Symbol" pitchFamily="18" charset="2"/>
              </a:rPr>
              <a:t>void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sum1(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n1,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n2)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sum = n1 + n2;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(n1 + " + " + n2 + " = " + sum);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sum2(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n1,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n2)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sum = n1 + n2;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b="0" dirty="0">
                <a:sym typeface="Symbol" pitchFamily="18" charset="2"/>
              </a:rPr>
              <a:t>return sum;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58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JohnSchram\Local Settings\Temporary Internet Files\Content.IE5\8C0NQAXG\MCj0432531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1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960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Java0718.java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reviews different ways to call a return method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1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Java0718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("\nJAVA0718.JAVA\n");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("Sum: " + </a:t>
            </a:r>
            <a:r>
              <a:rPr lang="en-US" sz="1800" b="0" dirty="0">
                <a:sym typeface="Symbol" pitchFamily="18" charset="2"/>
              </a:rPr>
              <a:t>s</a:t>
            </a:r>
            <a:r>
              <a:rPr lang="en-US" sz="1800" b="0" dirty="0" smtClean="0">
                <a:sym typeface="Symbol" pitchFamily="18" charset="2"/>
              </a:rPr>
              <a:t>um(200,300</a:t>
            </a:r>
            <a:r>
              <a:rPr lang="en-US" sz="1800" b="0" dirty="0">
                <a:sym typeface="Symbol" pitchFamily="18" charset="2"/>
              </a:rPr>
              <a:t>)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sum = s</a:t>
            </a:r>
            <a:r>
              <a:rPr lang="en-US" sz="1800" b="0" dirty="0" smtClean="0">
                <a:sym typeface="Symbol" pitchFamily="18" charset="2"/>
              </a:rPr>
              <a:t>um(200,300</a:t>
            </a:r>
            <a:r>
              <a:rPr lang="en-US" sz="1800" b="0" dirty="0"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("Sum: " + sum);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checking = 200;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savings  = 300;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if (</a:t>
            </a:r>
            <a:r>
              <a:rPr lang="en-US" sz="1800" b="0" dirty="0" smtClean="0">
                <a:sym typeface="Symbol" pitchFamily="18" charset="2"/>
              </a:rPr>
              <a:t>sum(</a:t>
            </a:r>
            <a:r>
              <a:rPr lang="en-US" sz="1800" b="0" dirty="0" err="1" smtClean="0">
                <a:sym typeface="Symbol" pitchFamily="18" charset="2"/>
              </a:rPr>
              <a:t>checking,savings</a:t>
            </a:r>
            <a:r>
              <a:rPr lang="en-US" sz="1800" b="0" dirty="0" smtClean="0">
                <a:sym typeface="Symbol" pitchFamily="18" charset="2"/>
              </a:rPr>
              <a:t>)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&lt;= 0)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("You are broke!");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("Let's go shopping!");</a:t>
            </a:r>
          </a:p>
          <a:p>
            <a:pPr eaLnBrk="1" hangingPunct="1">
              <a:lnSpc>
                <a:spcPct val="90000"/>
              </a:lnSpc>
            </a:pPr>
            <a:endParaRPr lang="en-US" sz="1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  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>
                <a:latin typeface="Times New Roman" pitchFamily="18" charset="0"/>
                <a:sym typeface="Symbol" pitchFamily="18" charset="2"/>
              </a:rPr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public static 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s</a:t>
            </a:r>
            <a:r>
              <a:rPr lang="en-US" sz="1800" b="0" dirty="0" smtClean="0">
                <a:sym typeface="Symbol" pitchFamily="18" charset="2"/>
              </a:rPr>
              <a:t>um(</a:t>
            </a:r>
            <a:r>
              <a:rPr lang="en-US" sz="1800" b="0" dirty="0" err="1" smtClean="0">
                <a:sym typeface="Symbol" pitchFamily="18" charset="2"/>
              </a:rPr>
              <a:t>int</a:t>
            </a:r>
            <a:r>
              <a:rPr lang="en-US" sz="1800" b="0" dirty="0" smtClean="0">
                <a:sym typeface="Symbol" pitchFamily="18" charset="2"/>
              </a:rPr>
              <a:t> </a:t>
            </a:r>
            <a:r>
              <a:rPr lang="en-US" sz="1800" b="0" dirty="0">
                <a:sym typeface="Symbol" pitchFamily="18" charset="2"/>
              </a:rPr>
              <a:t>n1, 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n2)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sum = n1 + n2;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return sum;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}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96463"/>
            <a:ext cx="3505200" cy="237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9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46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Java0719.java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// This program demonstrates how to create a four-function &lt;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Calc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&gt; class 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// with return methods.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Java0719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("\nJAVA0719n");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nbr1 = 1000;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nbr2 = 100;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(nbr1 + " + " + nbr2 + " =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Calc.add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(nbr1,nbr2));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(nbr1 + " - " + nbr2 + " =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Calc.sub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(nbr1,nbr2));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(nbr1 + " * " + nbr2 + " =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Calc.mul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(nbr1,nbr2));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(nbr1 + " / " + nbr2 + " = " +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Calc.div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(nbr1,nbr2));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}  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class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Calc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add(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n1,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n2) 	{  return n1 + n2; 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  	public static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sub(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n1,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n2)	{  return n1 - n2; 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mul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n1,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n2)	{  return n1 * n2; 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div(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n1,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n2)	{  return n1 / n2; 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60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8" descr="j0233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67200"/>
            <a:ext cx="1995488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40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2"/>
          <p:cNvSpPr>
            <a:spLocks noChangeArrowheads="1" noChangeShapeType="1" noTextEdit="1"/>
          </p:cNvSpPr>
          <p:nvPr/>
        </p:nvSpPr>
        <p:spPr bwMode="auto">
          <a:xfrm>
            <a:off x="2729560" y="281047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Making a</a:t>
            </a:r>
          </a:p>
        </p:txBody>
      </p:sp>
      <p:sp>
        <p:nvSpPr>
          <p:cNvPr id="45059" name="WordArt 3"/>
          <p:cNvSpPr>
            <a:spLocks noChangeArrowheads="1" noChangeShapeType="1" noTextEdit="1"/>
          </p:cNvSpPr>
          <p:nvPr/>
        </p:nvSpPr>
        <p:spPr bwMode="auto">
          <a:xfrm>
            <a:off x="1932937" y="3713163"/>
            <a:ext cx="5430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Utility Library</a:t>
            </a: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2939227" y="457200"/>
            <a:ext cx="3256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Section 7.6</a:t>
            </a:r>
          </a:p>
        </p:txBody>
      </p:sp>
    </p:spTree>
    <p:extLst>
      <p:ext uri="{BB962C8B-B14F-4D97-AF65-F5344CB8AC3E}">
        <p14:creationId xmlns:p14="http://schemas.microsoft.com/office/powerpoint/2010/main" val="3233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Java0720.java	This program demonstrates a user-declared &lt;Util&gt; with </a:t>
            </a:r>
          </a:p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				a variety of methods that can be used in any program.</a:t>
            </a: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6224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5730"/>
              </p:ext>
            </p:extLst>
          </p:nvPr>
        </p:nvGraphicFramePr>
        <p:xfrm>
          <a:off x="0" y="644525"/>
          <a:ext cx="9144000" cy="6188075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Java0720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main(String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args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("\nJAVA0711n");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Util.skip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("This message is left justified");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Util.skip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Util.center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("This message is centered");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Util.skip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Util.rightJustify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("This message is right justified");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Util.skip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skip(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center(String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len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str.length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tab = (80 -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len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/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rightJustify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len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str.length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tab = 80 -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len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   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2246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5486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5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sym typeface="Symbol" pitchFamily="18" charset="2"/>
              </a:rPr>
              <a:t>// Java0721.java		This program adds the &lt;heading&gt; method to the &lt;Util&gt; class.</a:t>
            </a: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6527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36531"/>
              </p:ext>
            </p:extLst>
          </p:nvPr>
        </p:nvGraphicFramePr>
        <p:xfrm>
          <a:off x="0" y="381000"/>
          <a:ext cx="9144000" cy="6480175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Java0721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main(String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args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Util.heading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("Leon Schram","Java0721.java",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		"10-24-06","100 Points");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("This message is left justified");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Util.skip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Util.center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("This message is centered");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Util.skip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Util.rightJustify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("This message is right justified");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Util.skip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Util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skip(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center(String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len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str.length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tab = (80 -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len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/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rightJustify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len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str.length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tab = 80 -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len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   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str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static String spaces(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String temp = "";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   temp += " 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return temp;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	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15" name="WordArt 25"/>
          <p:cNvSpPr>
            <a:spLocks noChangeArrowheads="1" noChangeShapeType="1" noTextEdit="1"/>
          </p:cNvSpPr>
          <p:nvPr/>
        </p:nvSpPr>
        <p:spPr bwMode="auto">
          <a:xfrm>
            <a:off x="533400" y="3886200"/>
            <a:ext cx="44958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1472"/>
              </a:avLst>
            </a:prstTxWarp>
          </a:bodyPr>
          <a:lstStyle/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heading method on next slide</a:t>
            </a:r>
          </a:p>
        </p:txBody>
      </p:sp>
      <p:sp>
        <p:nvSpPr>
          <p:cNvPr id="47116" name="Text Box 29"/>
          <p:cNvSpPr txBox="1">
            <a:spLocks noChangeArrowheads="1"/>
          </p:cNvSpPr>
          <p:nvPr/>
        </p:nvSpPr>
        <p:spPr bwMode="auto">
          <a:xfrm>
            <a:off x="3048000" y="5181600"/>
            <a:ext cx="2362200" cy="136842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000">
                <a:latin typeface="Courier New" pitchFamily="49" charset="0"/>
                <a:sym typeface="Symbol" pitchFamily="18" charset="2"/>
              </a:rPr>
              <a:t>spaces</a:t>
            </a:r>
            <a:r>
              <a:rPr lang="en-US" sz="2000">
                <a:latin typeface="Arial" charset="0"/>
                <a:sym typeface="Symbol" pitchFamily="18" charset="2"/>
              </a:rPr>
              <a:t> is a </a:t>
            </a:r>
            <a:r>
              <a:rPr lang="en-US" sz="2000" b="0" i="1">
                <a:sym typeface="Symbol" pitchFamily="18" charset="2"/>
              </a:rPr>
              <a:t>helper method</a:t>
            </a:r>
            <a:r>
              <a:rPr lang="en-US" sz="2000">
                <a:latin typeface="Arial" charset="0"/>
                <a:sym typeface="Symbol" pitchFamily="18" charset="2"/>
              </a:rPr>
              <a:t> which is called by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789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b="0" i="1" dirty="0">
                <a:sym typeface="Symbol" pitchFamily="18" charset="2"/>
              </a:rPr>
              <a:t>// Java0721.java continued      heading method of the </a:t>
            </a:r>
            <a:r>
              <a:rPr lang="en-US" sz="2000" b="0" i="1" dirty="0" err="1">
                <a:sym typeface="Symbol" pitchFamily="18" charset="2"/>
              </a:rPr>
              <a:t>Util</a:t>
            </a:r>
            <a:r>
              <a:rPr lang="en-US" sz="2000" b="0" i="1" dirty="0">
                <a:sym typeface="Symbol" pitchFamily="18" charset="2"/>
              </a:rPr>
              <a:t> class</a:t>
            </a:r>
          </a:p>
          <a:p>
            <a:pPr eaLnBrk="1" hangingPunct="1">
              <a:lnSpc>
                <a:spcPct val="14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heading(String name, String lab, String date, String points)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nameTab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= 28 -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name.length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labTab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 = 28 -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lab.length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dateTab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= 28 -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date.length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pointsTab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28 -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points.length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Util.skip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(2);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("****************************************************");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("****************************************************");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                                              		                                    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Student Name:    		" + name + spaces(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nameTab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+ "**");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                                              		                                    **");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Lab Assignment:  	" + lab + spaces(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labTab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+ "**");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                                              		                                    **");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Date Due:         		" + date + spaces(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dateTab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+ "**");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                                              		                                    **");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Point Version:    		" + points + spaces(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pointsTab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+ "**");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                                                		                                    **");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("****************************************************");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("****************************************************");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Util.skip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(2);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80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WordArt 4"/>
          <p:cNvSpPr>
            <a:spLocks noChangeArrowheads="1" noChangeShapeType="1" noTextEdit="1"/>
          </p:cNvSpPr>
          <p:nvPr/>
        </p:nvSpPr>
        <p:spPr bwMode="auto">
          <a:xfrm>
            <a:off x="5857875" y="2514600"/>
            <a:ext cx="2524125" cy="20161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6093"/>
              </a:avLst>
            </a:prstTxWarp>
          </a:bodyPr>
          <a:lstStyle/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Output for</a:t>
            </a:r>
          </a:p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Program</a:t>
            </a:r>
          </a:p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Java0721.java</a:t>
            </a:r>
          </a:p>
        </p:txBody>
      </p:sp>
    </p:spTree>
    <p:extLst>
      <p:ext uri="{BB962C8B-B14F-4D97-AF65-F5344CB8AC3E}">
        <p14:creationId xmlns:p14="http://schemas.microsoft.com/office/powerpoint/2010/main" val="35166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// Java0722.java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// This program is identical to Java0721.java with the &lt;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Util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&gt; class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// not included in this file. </a:t>
            </a:r>
          </a:p>
          <a:p>
            <a:pPr eaLnBrk="1" hangingPunct="1">
              <a:lnSpc>
                <a:spcPct val="110000"/>
              </a:lnSpc>
            </a:pPr>
            <a:endParaRPr lang="en-US" sz="21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public class Java0722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Util.heading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("Leon 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Schram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", "Lab0722", "10-24-06", "100 Points");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("This message is left justified");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Util.skip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(2);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Util.center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("This message is centered");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Util.skip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(2);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Util.rightJustify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("This message is right justified");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Util.skip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(1);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	}   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1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1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86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2952853" y="457200"/>
            <a:ext cx="3228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Section 7.2</a:t>
            </a: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1546002" y="2590800"/>
            <a:ext cx="6039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The Math Class</a:t>
            </a:r>
          </a:p>
        </p:txBody>
      </p:sp>
      <p:sp>
        <p:nvSpPr>
          <p:cNvPr id="6149" name="WordArt 2"/>
          <p:cNvSpPr>
            <a:spLocks noChangeArrowheads="1" noChangeShapeType="1" noTextEdit="1"/>
          </p:cNvSpPr>
          <p:nvPr/>
        </p:nvSpPr>
        <p:spPr bwMode="auto">
          <a:xfrm>
            <a:off x="2841820" y="3810000"/>
            <a:ext cx="368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Revisited</a:t>
            </a:r>
          </a:p>
        </p:txBody>
      </p:sp>
    </p:spTree>
    <p:extLst>
      <p:ext uri="{BB962C8B-B14F-4D97-AF65-F5344CB8AC3E}">
        <p14:creationId xmlns:p14="http://schemas.microsoft.com/office/powerpoint/2010/main" val="32243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02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Util.java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This file is the &lt;Util&gt; class.  This file can compile by itself, but it cannot execute.  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It requires the Java0722.java driver program to test the &lt;Util&gt; class. </a:t>
            </a:r>
          </a:p>
          <a:p>
            <a:pPr eaLnBrk="1" hangingPunct="1">
              <a:lnSpc>
                <a:spcPct val="120000"/>
              </a:lnSpc>
            </a:pP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6943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32611"/>
              </p:ext>
            </p:extLst>
          </p:nvPr>
        </p:nvGraphicFramePr>
        <p:xfrm>
          <a:off x="0" y="1079500"/>
          <a:ext cx="9144000" cy="579755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Util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skip(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center(String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str.length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tab = (80 -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/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rightJustify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(String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str.length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tab = 80 -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k = 1; k &lt;= tab;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   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		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String spaces(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String temp = "";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k = 1; k &lt;= n;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   	temp += " 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temp;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static void heading(String name, String lab, String date, String points)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nameTab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= 28 -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name.length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labTab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= 28 -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lab.length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dateTab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= 28 -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date.length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pointsTab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28 -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points.length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Util.skip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("****************************************************");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("****************************************************");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                                              		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Student Name:    		" + name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spaces(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nameTab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+ "**");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                                              		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Lab Assignment:  	" + lab + spaces(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labTab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+ "**");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                                              		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Date Due:         		" + date + spaces(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dateTab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+ "**");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                                              		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Point Version:    		" + points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spaces(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pointsTab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+ "**");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                                                		                   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("****************************************************");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("****************************************************");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Util.skip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3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3 Steps of Java Compiling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763000" cy="5175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When the compiler encounters a statement like </a:t>
            </a:r>
            <a:r>
              <a:rPr lang="en-US" sz="2800" dirty="0" err="1">
                <a:latin typeface="Courier New" pitchFamily="49" charset="0"/>
                <a:sym typeface="Symbol" pitchFamily="18" charset="2"/>
              </a:rPr>
              <a:t>Util.skip</a:t>
            </a:r>
            <a:r>
              <a:rPr lang="en-US" sz="2800" dirty="0">
                <a:latin typeface="Courier New" pitchFamily="49" charset="0"/>
                <a:sym typeface="Symbol" pitchFamily="18" charset="2"/>
              </a:rPr>
              <a:t>(3)</a:t>
            </a:r>
            <a:r>
              <a:rPr lang="en-US" sz="2800" dirty="0">
                <a:latin typeface="Arial" charset="0"/>
                <a:sym typeface="Symbol" pitchFamily="18" charset="2"/>
              </a:rPr>
              <a:t> it needs to find the </a:t>
            </a:r>
            <a:r>
              <a:rPr lang="en-US" sz="2800" b="0" dirty="0">
                <a:sym typeface="Symbol" pitchFamily="18" charset="2"/>
              </a:rPr>
              <a:t>skip</a:t>
            </a:r>
            <a:r>
              <a:rPr lang="en-US" sz="2800" dirty="0">
                <a:latin typeface="Arial" charset="0"/>
                <a:sym typeface="Symbol" pitchFamily="18" charset="2"/>
              </a:rPr>
              <a:t> method 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in the </a:t>
            </a:r>
            <a:r>
              <a:rPr lang="en-US" sz="2800" b="0" dirty="0" err="1">
                <a:sym typeface="Symbol" pitchFamily="18" charset="2"/>
              </a:rPr>
              <a:t>Util</a:t>
            </a:r>
            <a:r>
              <a:rPr lang="en-US" sz="2800" dirty="0">
                <a:latin typeface="Arial" charset="0"/>
                <a:sym typeface="Symbol" pitchFamily="18" charset="2"/>
              </a:rPr>
              <a:t> class.  It will look in 3 spaces: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1.	It will look for a </a:t>
            </a:r>
            <a:r>
              <a:rPr lang="en-US" sz="2400" b="0" dirty="0" err="1">
                <a:sym typeface="Symbol" pitchFamily="18" charset="2"/>
              </a:rPr>
              <a:t>Util</a:t>
            </a:r>
            <a:r>
              <a:rPr lang="en-US" sz="2400" dirty="0">
                <a:latin typeface="Arial" charset="0"/>
                <a:sym typeface="Symbol" pitchFamily="18" charset="2"/>
              </a:rPr>
              <a:t> class in the file you are compiling.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2.	It will look for a file called </a:t>
            </a:r>
            <a:r>
              <a:rPr lang="en-US" sz="2400" b="0" dirty="0" err="1">
                <a:sym typeface="Symbol" pitchFamily="18" charset="2"/>
              </a:rPr>
              <a:t>Util.class</a:t>
            </a:r>
            <a:endParaRPr lang="en-US" sz="2400" b="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	in the folder as the file you are compiling.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3.	It will look for a file called </a:t>
            </a:r>
            <a:r>
              <a:rPr lang="en-US" sz="2400" b="0" dirty="0">
                <a:sym typeface="Symbol" pitchFamily="18" charset="2"/>
              </a:rPr>
              <a:t>Util.java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	in that same folder, and then compile it into </a:t>
            </a:r>
            <a:r>
              <a:rPr lang="en-US" sz="2400" b="0" dirty="0" err="1">
                <a:sym typeface="Symbol" pitchFamily="18" charset="2"/>
              </a:rPr>
              <a:t>Util.class</a:t>
            </a:r>
            <a:endParaRPr lang="en-US" sz="2400" b="0" dirty="0">
              <a:sym typeface="Symbol" pitchFamily="18" charset="2"/>
            </a:endParaRPr>
          </a:p>
          <a:p>
            <a:pPr eaLnBrk="1" hangingPunct="1"/>
            <a:endParaRPr lang="en-US" sz="2400" b="0" i="1" dirty="0">
              <a:sym typeface="Symbol" pitchFamily="18" charset="2"/>
            </a:endParaRPr>
          </a:p>
          <a:p>
            <a:pPr eaLnBrk="1" hangingPunct="1"/>
            <a:r>
              <a:rPr lang="en-US" sz="2600" i="1" dirty="0">
                <a:latin typeface="Arial" charset="0"/>
                <a:sym typeface="Symbol" pitchFamily="18" charset="2"/>
              </a:rPr>
              <a:t>This is why the file name must match the class name!</a:t>
            </a:r>
          </a:p>
        </p:txBody>
      </p:sp>
    </p:spTree>
    <p:extLst>
      <p:ext uri="{BB962C8B-B14F-4D97-AF65-F5344CB8AC3E}">
        <p14:creationId xmlns:p14="http://schemas.microsoft.com/office/powerpoint/2010/main" val="38485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WordArt 2"/>
          <p:cNvSpPr>
            <a:spLocks noChangeArrowheads="1" noChangeShapeType="1" noTextEdit="1"/>
          </p:cNvSpPr>
          <p:nvPr/>
        </p:nvSpPr>
        <p:spPr bwMode="auto">
          <a:xfrm>
            <a:off x="2411722" y="2962870"/>
            <a:ext cx="4472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The Payroll</a:t>
            </a:r>
          </a:p>
        </p:txBody>
      </p:sp>
      <p:sp>
        <p:nvSpPr>
          <p:cNvPr id="54275" name="WordArt 3"/>
          <p:cNvSpPr>
            <a:spLocks noChangeArrowheads="1" noChangeShapeType="1" noTextEdit="1"/>
          </p:cNvSpPr>
          <p:nvPr/>
        </p:nvSpPr>
        <p:spPr bwMode="auto">
          <a:xfrm>
            <a:off x="2420667" y="3886200"/>
            <a:ext cx="445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Case Study</a:t>
            </a:r>
          </a:p>
        </p:txBody>
      </p:sp>
      <p:sp>
        <p:nvSpPr>
          <p:cNvPr id="54276" name="WordArt 18"/>
          <p:cNvSpPr>
            <a:spLocks noChangeArrowheads="1" noChangeShapeType="1" noTextEdit="1"/>
          </p:cNvSpPr>
          <p:nvPr/>
        </p:nvSpPr>
        <p:spPr bwMode="auto">
          <a:xfrm>
            <a:off x="2991325" y="457200"/>
            <a:ext cx="3151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Section 7.7</a:t>
            </a:r>
          </a:p>
        </p:txBody>
      </p:sp>
    </p:spTree>
    <p:extLst>
      <p:ext uri="{BB962C8B-B14F-4D97-AF65-F5344CB8AC3E}">
        <p14:creationId xmlns:p14="http://schemas.microsoft.com/office/powerpoint/2010/main" val="12504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The Payroll Case Study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28600" y="1560513"/>
            <a:ext cx="8763000" cy="4535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You are about to study eight stages of a case study.  </a:t>
            </a:r>
          </a:p>
          <a:p>
            <a:pPr eaLnBrk="1" hangingPunct="1"/>
            <a:endParaRPr lang="en-US" sz="32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This is the first of many case studies that will appear in your textbook. </a:t>
            </a:r>
          </a:p>
          <a:p>
            <a:pPr eaLnBrk="1" hangingPunct="1"/>
            <a:endParaRPr lang="en-US" sz="32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The first program will be very simplistic and each program will make some small change or add something new.</a:t>
            </a:r>
          </a:p>
        </p:txBody>
      </p:sp>
    </p:spTree>
    <p:extLst>
      <p:ext uri="{BB962C8B-B14F-4D97-AF65-F5344CB8AC3E}">
        <p14:creationId xmlns:p14="http://schemas.microsoft.com/office/powerpoint/2010/main" val="24653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Java0723.java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Payroll Case Study #1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The first stage of the Payroll program has correct syntax and logic.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However, there is no concern about any type of proper program design,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even to the degree that there is no program indentation.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is totally unreadable.</a:t>
            </a:r>
          </a:p>
          <a:p>
            <a:pPr eaLnBrk="1" hangingPunct="1">
              <a:lnSpc>
                <a:spcPct val="19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java.util.Scanner;import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java.text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.*; public class Java0723 { public static void main (String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[])  { Scanner keyboard = new Scanner(System.in); String a; double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b,c,e,f,g,h,i,j,k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d;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("$0.00");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("\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nPAYROLL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CASE STUDY #1\n");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("Enter Name  ===&gt;&gt;  "); a =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keyboard.nextLine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("Enter Hours Worked  ===&gt;&gt;  "); b =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("Enter Hourly Rate   ===&gt;&gt;  "); c =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("Enter Dependents    ===&gt;&gt;  "); d =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keyboard.nextInt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(); if (b &gt; 40) { e = b - 40; k = 40 * c; j = e * c * 1.5; }  else { k = b * c; j = 0; } g = k + j; switch (d) { case 0 : f = 0.295; break; case 1 : f = 0.249; break; case 2 : f = 0.187; break; case 3 : f = 0.155; break; case 4 : f = 0.126; break; case 5 : f = 0.100; break; default: f = 0.075; }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= g * f; h = g -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("\n\n");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("Name:	      " + a);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("Hourly rate:  " +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(c));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("Hours worked: " + b);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:   " + d);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("Tax rate:     " +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(f));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("Regular pay:  " +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(k));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("Overtime pay: " +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(j)); 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("Gross pay:    " +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(g));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("Deductions:   " +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)); 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("Net pay:      " +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(h));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("\n\n"); } }</a:t>
            </a:r>
          </a:p>
        </p:txBody>
      </p:sp>
    </p:spTree>
    <p:extLst>
      <p:ext uri="{BB962C8B-B14F-4D97-AF65-F5344CB8AC3E}">
        <p14:creationId xmlns:p14="http://schemas.microsoft.com/office/powerpoint/2010/main" val="37413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44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4876801" y="2514600"/>
            <a:ext cx="3505200" cy="3200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6093"/>
              </a:avLst>
            </a:prstTxWarp>
          </a:bodyPr>
          <a:lstStyle/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Output </a:t>
            </a:r>
            <a:r>
              <a:rPr lang="en-US" sz="3600" b="1" kern="1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for Programs</a:t>
            </a:r>
            <a:endParaRPr lang="en-US" sz="3600" b="1" kern="1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Impact"/>
            </a:endParaRPr>
          </a:p>
          <a:p>
            <a:pPr algn="ctr"/>
            <a:r>
              <a:rPr lang="en-US" sz="3600" b="1" kern="1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Java0723.java</a:t>
            </a:r>
          </a:p>
          <a:p>
            <a:pPr algn="ctr"/>
            <a:r>
              <a:rPr lang="en-US" sz="3600" b="1" kern="1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through</a:t>
            </a:r>
          </a:p>
          <a:p>
            <a:pPr algn="ctr"/>
            <a:r>
              <a:rPr lang="en-US" sz="3600" b="1" kern="1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Java0727.java</a:t>
            </a:r>
            <a:endParaRPr lang="en-US" sz="3600" b="1" kern="1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6265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Java0724.java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Payroll Case Study #2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The second stage does use indentation, but it is still very poor program design. 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All the program logic is contained in the &lt;main&gt; method and there are no program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comments anywhere, nor are the identifiers self-commenting.</a:t>
            </a:r>
          </a:p>
          <a:p>
            <a:pPr eaLnBrk="1" hangingPunct="1">
              <a:lnSpc>
                <a:spcPct val="8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import java.io.*;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java.text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.*;											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Java0724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 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Scanner keyboard = new Scanner(System.in);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String a;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b,c,e,f,g,h,i,j,k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d;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("$0.00");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nPAYROLL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CASE STUDY #2\n");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Name  ===&gt;&gt;  ");	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a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keyboard.nextLine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Hours Worked  ===&gt;&gt;  ");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b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Hourly Rate   ===&gt;&gt;  ");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c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Dependents    ===&gt;&gt;  ");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d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						</a:t>
            </a:r>
          </a:p>
        </p:txBody>
      </p:sp>
      <p:sp>
        <p:nvSpPr>
          <p:cNvPr id="57347" name="WordArt 4"/>
          <p:cNvSpPr>
            <a:spLocks noChangeArrowheads="1" noChangeShapeType="1" noTextEdit="1"/>
          </p:cNvSpPr>
          <p:nvPr/>
        </p:nvSpPr>
        <p:spPr bwMode="auto">
          <a:xfrm>
            <a:off x="5334000" y="914400"/>
            <a:ext cx="3581400" cy="1733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162"/>
              </a:avLst>
            </a:prstTxWarp>
          </a:bodyPr>
          <a:lstStyle/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Continued on</a:t>
            </a:r>
          </a:p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19412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if (b &gt; 40)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 e = b - 40;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 k = 40 * c;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 j = e * c * 1.5;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 	else 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 	{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 		k = b * c;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 		j = 0;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 	}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 	g = k + j;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switch (d)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case 0 : f = 0.295; break;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case 1 : f = 0.249; break;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case 2 : f = 0.187; break;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case 3 : f = 0.155; break;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case 4 : f = 0.126; break;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case 5 : f = 0.100; break;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	default: f = 0.075;</a:t>
            </a:r>
          </a:p>
          <a:p>
            <a:pPr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298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61025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g * f;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h = g -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("\n\n");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("Name:	      	" + a);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("Hourly rate:  	" +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("Hours worked: 	" + b);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:   	" + d);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("Tax rate:     	" +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(f));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("Regular pay:  	" +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(k));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("Overtime pay: 	" +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(j));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("Gross pay:    	" +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(g));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("Deductions:   	" +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("Net pay:      	" +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(h));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("\n\n");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}     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 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7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Java0725.java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Payroll Case Study #3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Stage 3 improves program readability by using meaningful identifiers.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import java.io.*;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java.text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.*;																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Java0725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 		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Scanner keyboard = new Scanner(System.in);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employeeName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overtimeHours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("$0.00");</a:t>
            </a:r>
          </a:p>
        </p:txBody>
      </p:sp>
      <p:sp>
        <p:nvSpPr>
          <p:cNvPr id="60419" name="WordArt 3"/>
          <p:cNvSpPr>
            <a:spLocks noChangeArrowheads="1" noChangeShapeType="1" noTextEdit="1"/>
          </p:cNvSpPr>
          <p:nvPr/>
        </p:nvSpPr>
        <p:spPr bwMode="auto">
          <a:xfrm>
            <a:off x="5410200" y="704850"/>
            <a:ext cx="3581400" cy="1733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162"/>
              </a:avLst>
            </a:prstTxWarp>
          </a:bodyPr>
          <a:lstStyle/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Continued on</a:t>
            </a:r>
          </a:p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42228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Additional Math Class Methods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8839200" cy="53737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8287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Math.exp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		returns the antilog of p, or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400" baseline="30000" dirty="0" err="1">
                <a:latin typeface="Times New Roman" pitchFamily="18" charset="0"/>
                <a:sym typeface="Symbol" pitchFamily="18" charset="2"/>
              </a:rPr>
              <a:t>p</a:t>
            </a:r>
            <a:endParaRPr lang="en-US" sz="2400" baseline="30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Math.log(p)			returns the log (base e) of p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Math.sin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		returns the trigonometric sine of p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Math.cos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		returns the trigonometric cosine of p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Math.tan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		returns the trigonometric tangent of p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Math.toDegrees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returns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the number of degrees in p radians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Math.toRadians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(p)	returns the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number of radians in p degrees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30000"/>
              </a:lnSpc>
            </a:pP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7172" name="Picture 9" descr="trigonome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57287"/>
            <a:ext cx="1905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0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nPAYROLL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CASE STUDY #3\n");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Name  ===&gt;&gt;  ");			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employeeName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keyboard.nextLine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Hours Worked  ===&gt;&gt;  ");			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Hourly Rate   ===&gt;&gt;  ");			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Deductions    ===&gt;&gt;  ");				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>
              <a:lnSpc>
                <a:spcPct val="14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if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&gt; 40)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overtimeHours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- 40;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40 *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overtimeHours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* 1.5;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 	else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 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0;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 	}</a:t>
            </a: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 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</a:t>
            </a:r>
          </a:p>
        </p:txBody>
      </p:sp>
    </p:spTree>
    <p:extLst>
      <p:ext uri="{BB962C8B-B14F-4D97-AF65-F5344CB8AC3E}">
        <p14:creationId xmlns:p14="http://schemas.microsoft.com/office/powerpoint/2010/main" val="13043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switch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case 0 :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0.295; break;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case 1 :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0.249; break;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case 2 :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0.187; break;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case 3 :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0.155; break;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case 4 :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0.126; break;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case 5 :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0.100; break;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default: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0.075;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-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("\n\n");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("Name:	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employeeName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("Hourly rate: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("Hours worked: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: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("Tax rate: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("Regular pay: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("Overtime pay: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("Gross pay: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("Deductions: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("Net pay: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("\n\n");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}  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4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Java0726.java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Payroll Case Study #4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Stage 4 separates the program statements in the main method with spaces and comments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to help identify the purpose for each segment.  This helps program debugging and updating.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Note that this program does not prevents erroneous input.</a:t>
            </a: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import java.io.*;			// provides access to input/output classes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java.text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.*;			// used for text output with &lt;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&gt; class'</a:t>
            </a: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Java0726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 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/////////////////////////////////////////////////////////////////////////////////////////////////////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// Program variables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//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employeeName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// 	employee name used on payroll check	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//	hours worked per week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//	employee wage paid per hour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//	number of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declared for tax rate purposes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overtimeHours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//	number of hours worked over 40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//	pay earned for up to 40 hours worked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//	pay earned for hours worked above 40 per week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// tax rate, based on declared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, used for deduction computation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//	total pay earned before deductions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//	total tax deductions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	//	total take-home pay, which is printed on the check</a:t>
            </a:r>
          </a:p>
          <a:p>
            <a:pPr eaLnBrk="1" hangingPunct="1">
              <a:lnSpc>
                <a:spcPct val="5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3491" name="WordArt 3"/>
          <p:cNvSpPr>
            <a:spLocks noChangeArrowheads="1" noChangeShapeType="1" noTextEdit="1"/>
          </p:cNvSpPr>
          <p:nvPr/>
        </p:nvSpPr>
        <p:spPr bwMode="auto">
          <a:xfrm>
            <a:off x="5334000" y="2133600"/>
            <a:ext cx="3581400" cy="17335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162"/>
              </a:avLst>
            </a:prstTxWarp>
          </a:bodyPr>
          <a:lstStyle/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Continued on</a:t>
            </a:r>
          </a:p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6546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705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/////////////////////////////////////////////////////////////////////////////////////////////////////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//	Program objects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//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Scanner keyboard = new Scanner(System.in);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	//	keyboard is used for interactive keyboard input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("$0.00");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	//	output is used to display values in monetary format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////////////////////////////////////////////////////////////////////////////////////////////////////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 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///////////////////////////////////////////////////////////////////////////////////////////////////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//	Program input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//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("\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nPAYROLL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CASE STUDY #3\n");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("Enter Name  ===&gt;&gt;  ");								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employeeName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keyboard.nextLine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("Enter Hours Worked  ===&gt;&gt;  ");								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("Enter Hourly Rate   ===&gt;&gt;  ");								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("Enter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   ===&gt;&gt;  ");								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700" dirty="0" err="1">
                <a:latin typeface="Times New Roman" pitchFamily="18" charset="0"/>
                <a:sym typeface="Symbol" pitchFamily="18" charset="2"/>
              </a:rPr>
              <a:t>keyboard.nextInt</a:t>
            </a:r>
            <a:r>
              <a:rPr lang="en-US" sz="17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3261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//	Program computation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//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if 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&gt; 40)	//	qualifies for overtime pay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overtimeHours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- 40;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40 *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overtimeHours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* 1.5;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 	else					//	does not qualify for overtime pay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 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 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 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 	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 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 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 		//	total pay earned before any deductions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 		</a:t>
            </a: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7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371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switch 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//	compute proper tax rate based on declared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//  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everybody gets 0.075 tax rate if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// 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are greater than 5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case 0 :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0.295; break;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case 1 :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0.249; break;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case 2 :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0.187; break;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case 3 :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0.155; break;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case 4 :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0.126; break;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case 5 :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0.100; break;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	default: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0.075;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-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//	computes actual take-home-pay,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//	which is printed on the paycheck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5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75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/////////////////////////////////////////////////////////////////////////////////////////////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// Output display, which simulates the printing of a payroll check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//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("\n\n");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("Name:	     	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employeeName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("Hourly rate:  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("Hours worked: 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:   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("Tax rate:     	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("Regular pay:  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("Overtime pay: 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("Gross pay:    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("Deductions:   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("Net pay:      		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("\n\n");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/////////////////////////////////////////////////////////////////////////////////////////////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6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32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Variable Terminology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8839200" cy="5840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b="0" i="1" u="sng" dirty="0">
                <a:sym typeface="Symbol" pitchFamily="18" charset="2"/>
              </a:rPr>
              <a:t>Local Variables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Local variables are defined inside a method.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They are only accessible inside that method. 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 b="0" i="1" u="sng" dirty="0"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b="0" i="1" u="sng" dirty="0">
                <a:sym typeface="Symbol" pitchFamily="18" charset="2"/>
              </a:rPr>
              <a:t>Class Variables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Class variables are defined at the beginning of a class -- outside of any method.  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They can be accessed by any method of that class.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Arial" charset="0"/>
              <a:sym typeface="Symbol" pitchFamily="18" charset="2"/>
            </a:endParaRP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304800" y="2117725"/>
            <a:ext cx="8458200" cy="14636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static void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computeGrosspay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double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double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;</a:t>
            </a:r>
            <a:endParaRPr lang="en-US" sz="2400" b="0" i="1" dirty="0">
              <a:sym typeface="Symbol" pitchFamily="18" charset="2"/>
            </a:endParaRP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8458200" cy="12446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public class </a:t>
            </a:r>
            <a:r>
              <a:rPr lang="en-US" sz="2400" dirty="0" smtClean="0">
                <a:latin typeface="Times New Roman" pitchFamily="18" charset="0"/>
              </a:rPr>
              <a:t>Java0727</a:t>
            </a: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 	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static String </a:t>
            </a:r>
            <a:r>
              <a:rPr lang="en-US" sz="2400" dirty="0" err="1">
                <a:latin typeface="Times New Roman" pitchFamily="18" charset="0"/>
              </a:rPr>
              <a:t>employeeName</a:t>
            </a:r>
            <a:r>
              <a:rPr lang="en-US" sz="2400" dirty="0">
                <a:latin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2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4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1400" dirty="0" smtClean="0">
                <a:latin typeface="Times New Roman" pitchFamily="18" charset="0"/>
                <a:sym typeface="Symbol" pitchFamily="18" charset="2"/>
              </a:rPr>
              <a:t>Java0727.java       </a:t>
            </a:r>
            <a:r>
              <a:rPr lang="en-US" sz="1400" dirty="0">
                <a:latin typeface="Times New Roman" pitchFamily="18" charset="0"/>
                <a:sym typeface="Symbol" pitchFamily="18" charset="2"/>
              </a:rPr>
              <a:t>Payroll Case Study </a:t>
            </a:r>
            <a:r>
              <a:rPr lang="en-US" sz="1400" dirty="0" smtClean="0">
                <a:latin typeface="Times New Roman" pitchFamily="18" charset="0"/>
                <a:sym typeface="Symbol" pitchFamily="18" charset="2"/>
              </a:rPr>
              <a:t>#5</a:t>
            </a:r>
            <a:endParaRPr lang="en-US" sz="1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Times New Roman" pitchFamily="18" charset="0"/>
                <a:sym typeface="Symbol" pitchFamily="18" charset="2"/>
              </a:rPr>
              <a:t>// Stage #7 solves the problem of the previous program.  The variables are declared in the &lt;Java0720&gt;</a:t>
            </a:r>
          </a:p>
          <a:p>
            <a:pPr eaLnBrk="1" hangingPunct="1"/>
            <a:r>
              <a:rPr lang="en-US" sz="1400" dirty="0">
                <a:latin typeface="Times New Roman" pitchFamily="18" charset="0"/>
                <a:sym typeface="Symbol" pitchFamily="18" charset="2"/>
              </a:rPr>
              <a:t>// class, which makes them available anywhere in the class.  The previous program made variables only</a:t>
            </a:r>
          </a:p>
          <a:p>
            <a:pPr eaLnBrk="1" hangingPunct="1"/>
            <a:r>
              <a:rPr lang="en-US" sz="1400" dirty="0">
                <a:latin typeface="Times New Roman" pitchFamily="18" charset="0"/>
                <a:sym typeface="Symbol" pitchFamily="18" charset="2"/>
              </a:rPr>
              <a:t>// available within their respective methods.    </a:t>
            </a:r>
            <a:r>
              <a:rPr lang="en-US" sz="1400" b="0" i="1" dirty="0">
                <a:sym typeface="Symbol" pitchFamily="18" charset="2"/>
              </a:rPr>
              <a:t>Only some of the methods are shown on this slide.</a:t>
            </a:r>
          </a:p>
          <a:p>
            <a:pPr eaLnBrk="1" hangingPunct="1">
              <a:lnSpc>
                <a:spcPct val="80000"/>
              </a:lnSpc>
            </a:pPr>
            <a:endParaRPr lang="en-US" sz="1400" b="0" i="1" dirty="0"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9499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61925"/>
              </p:ext>
            </p:extLst>
          </p:nvPr>
        </p:nvGraphicFramePr>
        <p:xfrm>
          <a:off x="0" y="1041400"/>
          <a:ext cx="9144000" cy="581025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Java0727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 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static String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employeeName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hoursWorked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hourlyRate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numDependants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overtimeHours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regularPay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overtimePay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taxRate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grossPay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taxDeductions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	static double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netPay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main (String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("\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nPAYROLL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CASE STUDY #5\n");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enterData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computeGrosspay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computeDeductions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computeNetpay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printCheck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}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static void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computeGrosspay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if 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hoursWorked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&gt; 40)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overtimeHours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hoursWorked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- 40;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 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regularPay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40 *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hourlyRate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 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overtimePay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overtimeHours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*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	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hourlyRate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* 1.5;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else		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regularPay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hoursWorked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*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hourlyRate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overtimePay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grossPay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regularPay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+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overtimePay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 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static void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computeNetpay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netPay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grossPay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-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taxDeductions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	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Java0728.java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Payroll Case Study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#6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In Stage 8 the &lt;main&gt; method is part of the "driving" class, which is the class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responsible for the program execution sequence.  The &lt;main&gt; method now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contains method calls to objects of the &lt;Payroll&gt; class.</a:t>
            </a:r>
          </a:p>
          <a:p>
            <a:pPr eaLnBrk="1" hangingPunct="1">
              <a:lnSpc>
                <a:spcPct val="13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java.io.*;			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java.text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.*;			</a:t>
            </a:r>
          </a:p>
          <a:p>
            <a:pPr eaLnBrk="1" hangingPunct="1">
              <a:lnSpc>
                <a:spcPct val="13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Java0728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 	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 	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 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nPAYROLL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CASE STUDY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#6\n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Payroll.enterData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Payroll.computeGrosspay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Payroll.computeDeductions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Payroll.computeNetpay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Payroll.printCheck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6803" name="WordArt 3"/>
          <p:cNvSpPr>
            <a:spLocks noChangeArrowheads="1" noChangeShapeType="1" noTextEdit="1"/>
          </p:cNvSpPr>
          <p:nvPr/>
        </p:nvSpPr>
        <p:spPr bwMode="auto">
          <a:xfrm>
            <a:off x="5334000" y="1447800"/>
            <a:ext cx="35052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162"/>
              </a:avLst>
            </a:prstTxWarp>
          </a:bodyPr>
          <a:lstStyle/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Continued on</a:t>
            </a:r>
          </a:p>
          <a:p>
            <a:pPr algn="ctr"/>
            <a:r>
              <a:rPr lang="en-US" sz="36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act"/>
              </a:rPr>
              <a:t>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5070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588486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Java0701.java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reviews using class methods and demonstrates most of the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available &lt;Math&gt; class methods and data fields.</a:t>
            </a:r>
          </a:p>
          <a:p>
            <a:pPr eaLnBrk="1" hangingPunct="1">
              <a:lnSpc>
                <a:spcPct val="12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Java0701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("\nJAVA0701.JAVA\n");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value of E is        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value of PI is       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Math.PI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absolute value of (-25)  is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Math.abs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(-25));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square root of (1024) is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Math.sqrt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(1024));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ceiling of (5.00001) is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Math.ceil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(5.00001));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floor of (5.99999) is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Math.floor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(5.99999));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round of (5.50001) is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Math.round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(5.50001));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antilog of (4.605170185) is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Math.exp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(4.605170185));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log of (100) is               	" + Math.log(100));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max of (1000,999) is 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Math.max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(1000,999));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min of (1000,999) is 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Math.min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(1000,999));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power of (4,3) is    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Math.pow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(4,3));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random of () is      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());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sine of (0) is       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Math.sin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(0));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cosine of (3.141592653) is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Math.cos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(3.141592653));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tangent of (0.785398163) is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Math.tan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(0.785398163));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toDegrees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of (3.141592653) is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 	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" +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Math.toDegrees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(3.141592653));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("The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toRadians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of (180) is         	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Math.toRadians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(180));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9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class Payroll     // Only the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enterData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method is shown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employeeName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overtimeHours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regularPay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overtimePay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taxDeductions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static double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</a:t>
            </a:r>
          </a:p>
          <a:p>
            <a:pPr eaLnBrk="1" hangingPunct="1">
              <a:lnSpc>
                <a:spcPct val="14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public static void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enterData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 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 		Scanner keyboard = new Scanner(System.in);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Name  ===&gt;&gt;  ");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employeeName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keyboard.nextLine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Hours Worked  ===&gt;&gt;  ");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Hourly Rate   ===&gt;&gt;  ");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keyboard.nextDouble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 ===&gt;&gt;  ");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numDependants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keyboard.nextInt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300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Variable Terminology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8839200" cy="5854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Variables that are declared inside a method or block are called </a:t>
            </a:r>
            <a:r>
              <a:rPr lang="en-US" sz="2400" i="1" dirty="0">
                <a:latin typeface="+mn-lt"/>
                <a:sym typeface="Symbol" pitchFamily="18" charset="2"/>
              </a:rPr>
              <a:t>local variables</a:t>
            </a:r>
            <a:r>
              <a:rPr lang="en-US" sz="2400" dirty="0">
                <a:latin typeface="+mn-lt"/>
                <a:sym typeface="Symbol" pitchFamily="18" charset="2"/>
              </a:rPr>
              <a:t>.  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Local variables are only accessible inside the method or block that they are defined in.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Variables that are declared inside a class, but outside any method, are </a:t>
            </a:r>
            <a:r>
              <a:rPr lang="en-US" sz="2400" dirty="0">
                <a:sym typeface="Symbol" pitchFamily="18" charset="2"/>
              </a:rPr>
              <a:t>class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>
                <a:latin typeface="+mn-lt"/>
                <a:sym typeface="Symbol" pitchFamily="18" charset="2"/>
              </a:rPr>
              <a:t>variables</a:t>
            </a:r>
            <a:r>
              <a:rPr lang="en-US" sz="2400" dirty="0">
                <a:latin typeface="Arial" charset="0"/>
                <a:sym typeface="Symbol" pitchFamily="18" charset="2"/>
              </a:rPr>
              <a:t>.  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Class variables are accessible by any method of the </a:t>
            </a:r>
            <a:r>
              <a:rPr lang="en-US" sz="2400" dirty="0"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Class variables are also called </a:t>
            </a:r>
            <a:r>
              <a:rPr lang="en-US" sz="2400" i="1" dirty="0">
                <a:latin typeface="+mn-lt"/>
                <a:sym typeface="Symbol" pitchFamily="18" charset="2"/>
              </a:rPr>
              <a:t>attributes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If a variable is only used by </a:t>
            </a:r>
            <a:r>
              <a:rPr lang="en-US" sz="2400" i="1" dirty="0">
                <a:latin typeface="+mn-lt"/>
                <a:sym typeface="Symbol" pitchFamily="18" charset="2"/>
              </a:rPr>
              <a:t>one</a:t>
            </a:r>
            <a:r>
              <a:rPr lang="en-US" sz="2400" dirty="0">
                <a:latin typeface="Arial" charset="0"/>
                <a:sym typeface="Symbol" pitchFamily="18" charset="2"/>
              </a:rPr>
              <a:t> method, it should be declared inside that method as a </a:t>
            </a:r>
            <a:r>
              <a:rPr lang="en-US" sz="2400" i="1" dirty="0">
                <a:latin typeface="+mn-lt"/>
                <a:sym typeface="Symbol" pitchFamily="18" charset="2"/>
              </a:rPr>
              <a:t>local variable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If a variable is used by </a:t>
            </a:r>
            <a:r>
              <a:rPr lang="en-US" sz="2400" i="1" dirty="0">
                <a:latin typeface="+mn-lt"/>
                <a:sym typeface="Symbol" pitchFamily="18" charset="2"/>
              </a:rPr>
              <a:t>2 or more </a:t>
            </a:r>
            <a:r>
              <a:rPr lang="en-US" sz="2400" dirty="0">
                <a:latin typeface="Arial" charset="0"/>
                <a:sym typeface="Symbol" pitchFamily="18" charset="2"/>
              </a:rPr>
              <a:t>methods of a class, it should be declared as a</a:t>
            </a:r>
            <a:r>
              <a:rPr lang="en-US" sz="2400" dirty="0">
                <a:sym typeface="Symbol" pitchFamily="18" charset="2"/>
              </a:rPr>
              <a:t> class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>
                <a:latin typeface="+mn-lt"/>
                <a:sym typeface="Symbol" pitchFamily="18" charset="2"/>
              </a:rPr>
              <a:t>variable</a:t>
            </a:r>
            <a:r>
              <a:rPr lang="en-US" sz="2400" dirty="0">
                <a:latin typeface="Arial" charset="0"/>
                <a:sym typeface="Symbol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Program Design Notes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763000" cy="53292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This was the first introduction to program design.  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Additional design features will be introduced as you learn more object-oriented programming.  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At this stage you can already consider the following:</a:t>
            </a:r>
          </a:p>
          <a:p>
            <a:pPr eaLnBrk="1" hangingPunct="1">
              <a:lnSpc>
                <a:spcPct val="60000"/>
              </a:lnSpc>
            </a:pPr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•	Program should use self-commenting identifiers.</a:t>
            </a:r>
          </a:p>
          <a:p>
            <a:pPr eaLnBrk="1" hangingPunct="1">
              <a:lnSpc>
                <a:spcPct val="60000"/>
              </a:lnSpc>
            </a:pPr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•	Control structures and block structure need to use a</a:t>
            </a: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	consistent indentation style.</a:t>
            </a:r>
          </a:p>
          <a:p>
            <a:pPr eaLnBrk="1" hangingPunct="1">
              <a:lnSpc>
                <a:spcPct val="60000"/>
              </a:lnSpc>
            </a:pPr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•	Specific tasks should be placed in modules called methods.</a:t>
            </a:r>
          </a:p>
          <a:p>
            <a:pPr eaLnBrk="1" hangingPunct="1">
              <a:lnSpc>
                <a:spcPct val="60000"/>
              </a:lnSpc>
            </a:pPr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•	Similar methods accessing the same data should be placed</a:t>
            </a: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	in a class.</a:t>
            </a:r>
          </a:p>
          <a:p>
            <a:pPr eaLnBrk="1" hangingPunct="1">
              <a:lnSpc>
                <a:spcPct val="60000"/>
              </a:lnSpc>
            </a:pPr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•	The main method should be used for program sequence, </a:t>
            </a:r>
          </a:p>
          <a:p>
            <a:pPr eaLnBrk="1" hangingPunct="1"/>
            <a:r>
              <a:rPr lang="en-US" sz="2000" dirty="0">
                <a:latin typeface="Arial" charset="0"/>
                <a:sym typeface="Symbol" pitchFamily="18" charset="2"/>
              </a:rPr>
              <a:t>	not large numbers of program statements.</a:t>
            </a:r>
          </a:p>
        </p:txBody>
      </p:sp>
    </p:spTree>
    <p:extLst>
      <p:ext uri="{BB962C8B-B14F-4D97-AF65-F5344CB8AC3E}">
        <p14:creationId xmlns:p14="http://schemas.microsoft.com/office/powerpoint/2010/main" val="17166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1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WordArt 2"/>
          <p:cNvSpPr>
            <a:spLocks noChangeArrowheads="1" noChangeShapeType="1" noTextEdit="1"/>
          </p:cNvSpPr>
          <p:nvPr/>
        </p:nvSpPr>
        <p:spPr bwMode="auto">
          <a:xfrm>
            <a:off x="324292" y="3886200"/>
            <a:ext cx="8647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User Created Methods</a:t>
            </a:r>
          </a:p>
        </p:txBody>
      </p:sp>
      <p:sp>
        <p:nvSpPr>
          <p:cNvPr id="10243" name="WordArt 3"/>
          <p:cNvSpPr>
            <a:spLocks noChangeArrowheads="1" noChangeShapeType="1" noTextEdit="1"/>
          </p:cNvSpPr>
          <p:nvPr/>
        </p:nvSpPr>
        <p:spPr bwMode="auto">
          <a:xfrm>
            <a:off x="-40071" y="3039070"/>
            <a:ext cx="9376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Black"/>
              </a:rPr>
              <a:t>Modular Programming &amp;</a:t>
            </a:r>
          </a:p>
        </p:txBody>
      </p:sp>
      <p:sp>
        <p:nvSpPr>
          <p:cNvPr id="10244" name="WordArt 18"/>
          <p:cNvSpPr>
            <a:spLocks noChangeArrowheads="1" noChangeShapeType="1" noTextEdit="1"/>
          </p:cNvSpPr>
          <p:nvPr/>
        </p:nvSpPr>
        <p:spPr bwMode="auto">
          <a:xfrm>
            <a:off x="2943235" y="457200"/>
            <a:ext cx="3248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/>
              </a:rPr>
              <a:t>Section 7.3</a:t>
            </a:r>
          </a:p>
        </p:txBody>
      </p:sp>
    </p:spTree>
    <p:extLst>
      <p:ext uri="{BB962C8B-B14F-4D97-AF65-F5344CB8AC3E}">
        <p14:creationId xmlns:p14="http://schemas.microsoft.com/office/powerpoint/2010/main" val="42087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2695</Words>
  <Application>Microsoft Office PowerPoint</Application>
  <PresentationFormat>On-screen Show (4:3)</PresentationFormat>
  <Paragraphs>1595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Arial Black</vt:lpstr>
      <vt:lpstr>Arial Narrow</vt:lpstr>
      <vt:lpstr>Calibri</vt:lpstr>
      <vt:lpstr>Courier New</vt:lpstr>
      <vt:lpstr>Impact</vt:lpstr>
      <vt:lpstr>Symbol</vt:lpstr>
      <vt:lpstr>Times New Roman</vt:lpstr>
      <vt:lpstr>Office Theme</vt:lpstr>
      <vt:lpstr>PowerPoint Presentation</vt:lpstr>
      <vt:lpstr>PowerPoint Presentation</vt:lpstr>
      <vt:lpstr>Primitive Data Types vs. Classes</vt:lpstr>
      <vt:lpstr>“Mr. Soto, are object methods ‘void’ or ‘return’ methods?” </vt:lpstr>
      <vt:lpstr>PowerPoint Presentation</vt:lpstr>
      <vt:lpstr>Additional Math Class Methods</vt:lpstr>
      <vt:lpstr>PowerPoint Presentation</vt:lpstr>
      <vt:lpstr>PowerPoint Presentation</vt:lpstr>
      <vt:lpstr>PowerPoint Presentation</vt:lpstr>
      <vt:lpstr>Modular Programming</vt:lpstr>
      <vt:lpstr>PowerPoint Presentation</vt:lpstr>
      <vt:lpstr>PowerPoint Presentation</vt:lpstr>
      <vt:lpstr>PowerPoint Presentation</vt:lpstr>
      <vt:lpstr>Using the Class Identifier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Program Design Notes</vt:lpstr>
      <vt:lpstr>PowerPoint Presentation</vt:lpstr>
      <vt:lpstr>Method Calls With &amp; Without Parameters</vt:lpstr>
      <vt:lpstr>PowerPoint Presentation</vt:lpstr>
      <vt:lpstr>Parameters Terminology</vt:lpstr>
      <vt:lpstr>PowerPoint Presentation</vt:lpstr>
      <vt:lpstr>PowerPoint Presentation</vt:lpstr>
      <vt:lpstr>The Football Analogy</vt:lpstr>
      <vt:lpstr>PowerPoint Presentation</vt:lpstr>
      <vt:lpstr>Actual Parameter Sequence Matters</vt:lpstr>
      <vt:lpstr>PowerPoint Presentation</vt:lpstr>
      <vt:lpstr>Common Parameters Mistakes</vt:lpstr>
      <vt:lpstr>PowerPoint Presentation</vt:lpstr>
      <vt:lpstr>Parameter Rules</vt:lpstr>
      <vt:lpstr>The Track Relay Analogy – Race 1</vt:lpstr>
      <vt:lpstr>The Track Relay Analogy – Race 2</vt:lpstr>
      <vt:lpstr>The Track Relay Analogy – Race 3</vt:lpstr>
      <vt:lpstr>Important Rules About Using Parameters with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Steps of Java Compiling</vt:lpstr>
      <vt:lpstr>PowerPoint Presentation</vt:lpstr>
      <vt:lpstr>The Payroll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Terminology</vt:lpstr>
      <vt:lpstr>PowerPoint Presentation</vt:lpstr>
      <vt:lpstr>PowerPoint Presentation</vt:lpstr>
      <vt:lpstr>PowerPoint Presentation</vt:lpstr>
      <vt:lpstr>Variable Terminology</vt:lpstr>
      <vt:lpstr>Program Design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msoto32</dc:creator>
  <cp:lastModifiedBy>Soto, Michael S</cp:lastModifiedBy>
  <cp:revision>61</cp:revision>
  <dcterms:created xsi:type="dcterms:W3CDTF">2014-02-28T13:48:13Z</dcterms:created>
  <dcterms:modified xsi:type="dcterms:W3CDTF">2016-10-07T15:38:59Z</dcterms:modified>
</cp:coreProperties>
</file>