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6" r:id="rId3"/>
    <p:sldId id="301" r:id="rId4"/>
    <p:sldId id="293" r:id="rId5"/>
    <p:sldId id="309" r:id="rId6"/>
    <p:sldId id="308" r:id="rId7"/>
    <p:sldId id="307" r:id="rId8"/>
    <p:sldId id="319" r:id="rId9"/>
    <p:sldId id="310" r:id="rId10"/>
    <p:sldId id="302" r:id="rId11"/>
    <p:sldId id="320" r:id="rId12"/>
    <p:sldId id="311" r:id="rId13"/>
    <p:sldId id="313" r:id="rId14"/>
    <p:sldId id="314" r:id="rId15"/>
    <p:sldId id="315" r:id="rId16"/>
    <p:sldId id="312" r:id="rId17"/>
    <p:sldId id="316" r:id="rId18"/>
    <p:sldId id="318" r:id="rId19"/>
    <p:sldId id="321" r:id="rId20"/>
    <p:sldId id="303" r:id="rId21"/>
    <p:sldId id="322" r:id="rId22"/>
    <p:sldId id="304" r:id="rId23"/>
    <p:sldId id="305" r:id="rId24"/>
    <p:sldId id="306" r:id="rId25"/>
    <p:sldId id="297" r:id="rId26"/>
    <p:sldId id="298" r:id="rId27"/>
    <p:sldId id="294" r:id="rId28"/>
    <p:sldId id="295" r:id="rId29"/>
    <p:sldId id="299" r:id="rId30"/>
    <p:sldId id="317"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147" autoAdjust="0"/>
    <p:restoredTop sz="71170" autoAdjust="0"/>
  </p:normalViewPr>
  <p:slideViewPr>
    <p:cSldViewPr>
      <p:cViewPr>
        <p:scale>
          <a:sx n="57" d="100"/>
          <a:sy n="57" d="100"/>
        </p:scale>
        <p:origin x="-126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7A3C8-6429-48C8-9EEC-3FB3E91B3714}" type="datetimeFigureOut">
              <a:rPr lang="en-US" smtClean="0"/>
              <a:t>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51BBB-B178-4394-BCE7-1F2C989E4E1B}" type="slidenum">
              <a:rPr lang="en-US" smtClean="0"/>
              <a:t>‹#›</a:t>
            </a:fld>
            <a:endParaRPr lang="en-US"/>
          </a:p>
        </p:txBody>
      </p:sp>
    </p:spTree>
    <p:extLst>
      <p:ext uri="{BB962C8B-B14F-4D97-AF65-F5344CB8AC3E}">
        <p14:creationId xmlns:p14="http://schemas.microsoft.com/office/powerpoint/2010/main" val="199556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Our company success </a:t>
            </a:r>
            <a:r>
              <a:rPr lang="en-US" baseline="0" dirty="0" smtClean="0"/>
              <a:t>depend upon level of automation you achieve. </a:t>
            </a:r>
          </a:p>
          <a:p>
            <a:pPr marL="171450" indent="-171450">
              <a:buFont typeface="Arial" pitchFamily="34" charset="0"/>
              <a:buChar char="•"/>
            </a:pPr>
            <a:r>
              <a:rPr lang="en-US" baseline="0" dirty="0" smtClean="0"/>
              <a:t>One more important thing. We are not here for selling software but to partner with you, to build long lasting relationship so that both of us can create opportunities for each other.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These are not marketing lines. I will tell you why and how after couple of slides.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2</a:t>
            </a:fld>
            <a:endParaRPr lang="en-US"/>
          </a:p>
        </p:txBody>
      </p:sp>
    </p:spTree>
    <p:extLst>
      <p:ext uri="{BB962C8B-B14F-4D97-AF65-F5344CB8AC3E}">
        <p14:creationId xmlns:p14="http://schemas.microsoft.com/office/powerpoint/2010/main" val="2801594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3</a:t>
            </a:fld>
            <a:endParaRPr lang="en-US"/>
          </a:p>
        </p:txBody>
      </p:sp>
    </p:spTree>
    <p:extLst>
      <p:ext uri="{BB962C8B-B14F-4D97-AF65-F5344CB8AC3E}">
        <p14:creationId xmlns:p14="http://schemas.microsoft.com/office/powerpoint/2010/main" val="93644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 to text file</a:t>
            </a:r>
          </a:p>
        </p:txBody>
      </p:sp>
      <p:sp>
        <p:nvSpPr>
          <p:cNvPr id="4" name="Slide Number Placeholder 3"/>
          <p:cNvSpPr>
            <a:spLocks noGrp="1"/>
          </p:cNvSpPr>
          <p:nvPr>
            <p:ph type="sldNum" sz="quarter" idx="10"/>
          </p:nvPr>
        </p:nvSpPr>
        <p:spPr/>
        <p:txBody>
          <a:bodyPr/>
          <a:lstStyle/>
          <a:p>
            <a:fld id="{99051BBB-B178-4394-BCE7-1F2C989E4E1B}" type="slidenum">
              <a:rPr lang="en-US" smtClean="0"/>
              <a:t>4</a:t>
            </a:fld>
            <a:endParaRPr lang="en-US"/>
          </a:p>
        </p:txBody>
      </p:sp>
    </p:spTree>
    <p:extLst>
      <p:ext uri="{BB962C8B-B14F-4D97-AF65-F5344CB8AC3E}">
        <p14:creationId xmlns:p14="http://schemas.microsoft.com/office/powerpoint/2010/main" val="375917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a:t>
            </a:r>
            <a:r>
              <a:rPr lang="en-US" dirty="0" err="1" smtClean="0"/>
              <a:t>config</a:t>
            </a:r>
            <a:r>
              <a:rPr lang="en-US" dirty="0" smtClean="0"/>
              <a:t> --global user.name </a:t>
            </a:r>
            <a:r>
              <a:rPr lang="en-US" sz="1200" kern="1200" dirty="0" smtClean="0">
                <a:solidFill>
                  <a:schemeClr val="tx1"/>
                </a:solidFill>
                <a:effectLst/>
                <a:latin typeface="+mn-lt"/>
                <a:ea typeface="+mn-ea"/>
                <a:cs typeface="+mn-cs"/>
              </a:rPr>
              <a:t>"Your Name“</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your.email@example.com</a:t>
            </a:r>
          </a:p>
          <a:p>
            <a:r>
              <a:rPr lang="en-US" dirty="0" err="1" smtClean="0"/>
              <a:t>git</a:t>
            </a:r>
            <a:r>
              <a:rPr lang="en-US" dirty="0" smtClean="0"/>
              <a:t> </a:t>
            </a:r>
            <a:r>
              <a:rPr lang="en-US" dirty="0" err="1" smtClean="0"/>
              <a:t>init</a:t>
            </a:r>
            <a:endParaRPr lang="en-US" dirty="0" smtClean="0"/>
          </a:p>
          <a:p>
            <a:r>
              <a:rPr lang="en-US" dirty="0" err="1" smtClean="0"/>
              <a:t>git</a:t>
            </a:r>
            <a:r>
              <a:rPr lang="en-US" baseline="0" dirty="0" smtClean="0"/>
              <a:t> add .</a:t>
            </a:r>
          </a:p>
          <a:p>
            <a:r>
              <a:rPr lang="en-US" baseline="0" dirty="0" err="1" smtClean="0"/>
              <a:t>git</a:t>
            </a:r>
            <a:r>
              <a:rPr lang="en-US" baseline="0" dirty="0" smtClean="0"/>
              <a:t> commit –</a:t>
            </a:r>
            <a:r>
              <a:rPr lang="en-US" baseline="0" dirty="0" err="1" smtClean="0"/>
              <a:t>m”first</a:t>
            </a:r>
            <a:r>
              <a:rPr lang="en-US" baseline="0" dirty="0" smtClean="0"/>
              <a:t> commit”</a:t>
            </a:r>
          </a:p>
          <a:p>
            <a:endParaRPr lang="en-US" baseline="0" dirty="0" smtClean="0"/>
          </a:p>
          <a:p>
            <a:r>
              <a:rPr lang="en-US" baseline="0" dirty="0" smtClean="0"/>
              <a:t>Delete some folder</a:t>
            </a:r>
          </a:p>
          <a:p>
            <a:r>
              <a:rPr lang="en-US" dirty="0" err="1" smtClean="0"/>
              <a:t>git</a:t>
            </a:r>
            <a:r>
              <a:rPr lang="en-US" dirty="0" smtClean="0"/>
              <a:t> checkout –f</a:t>
            </a:r>
          </a:p>
          <a:p>
            <a:endParaRPr lang="en-US" baseline="0" dirty="0" smtClean="0"/>
          </a:p>
          <a:p>
            <a:r>
              <a:rPr lang="en-US" dirty="0" err="1" smtClean="0"/>
              <a:t>git</a:t>
            </a:r>
            <a:r>
              <a:rPr lang="en-US" dirty="0" smtClean="0"/>
              <a:t> remote add origin git@github.com:&lt;username&gt;/</a:t>
            </a:r>
            <a:r>
              <a:rPr lang="en-US" dirty="0" err="1" smtClean="0"/>
              <a:t>first_app.git</a:t>
            </a:r>
            <a:endParaRPr lang="en-US" dirty="0" smtClean="0"/>
          </a:p>
          <a:p>
            <a:r>
              <a:rPr lang="en-US" dirty="0" err="1" smtClean="0"/>
              <a:t>git</a:t>
            </a:r>
            <a:r>
              <a:rPr lang="en-US" dirty="0" smtClean="0"/>
              <a:t> push -u origin master</a:t>
            </a:r>
          </a:p>
          <a:p>
            <a:endParaRPr lang="en-US" baseline="0" dirty="0" smtClean="0"/>
          </a:p>
          <a:p>
            <a:r>
              <a:rPr lang="en-US" dirty="0" err="1" smtClean="0"/>
              <a:t>git</a:t>
            </a:r>
            <a:r>
              <a:rPr lang="en-US" dirty="0" smtClean="0"/>
              <a:t> checkout -b modify-README</a:t>
            </a:r>
          </a:p>
          <a:p>
            <a:r>
              <a:rPr lang="en-US" dirty="0" err="1" smtClean="0"/>
              <a:t>git</a:t>
            </a:r>
            <a:r>
              <a:rPr lang="en-US" dirty="0" smtClean="0"/>
              <a:t> branch</a:t>
            </a:r>
          </a:p>
          <a:p>
            <a:r>
              <a:rPr lang="en-US" dirty="0" err="1" smtClean="0"/>
              <a:t>git</a:t>
            </a:r>
            <a:r>
              <a:rPr lang="en-US" dirty="0" smtClean="0"/>
              <a:t> mv </a:t>
            </a:r>
            <a:r>
              <a:rPr lang="en-US" dirty="0" err="1" smtClean="0"/>
              <a:t>README.rdoc</a:t>
            </a:r>
            <a:r>
              <a:rPr lang="en-US" dirty="0" smtClean="0"/>
              <a:t> README.md</a:t>
            </a:r>
          </a:p>
          <a:p>
            <a:r>
              <a:rPr lang="en-US" baseline="0" dirty="0" err="1" smtClean="0"/>
              <a:t>git</a:t>
            </a:r>
            <a:r>
              <a:rPr lang="en-US" baseline="0" dirty="0" smtClean="0"/>
              <a:t> status</a:t>
            </a:r>
          </a:p>
          <a:p>
            <a:r>
              <a:rPr lang="en-US" dirty="0" err="1" smtClean="0"/>
              <a:t>git</a:t>
            </a:r>
            <a:r>
              <a:rPr lang="en-US" dirty="0" smtClean="0"/>
              <a:t> commit -a -m </a:t>
            </a:r>
            <a:r>
              <a:rPr lang="en-US" sz="1200" kern="1200" dirty="0" smtClean="0">
                <a:solidFill>
                  <a:schemeClr val="tx1"/>
                </a:solidFill>
                <a:effectLst/>
                <a:latin typeface="+mn-lt"/>
                <a:ea typeface="+mn-ea"/>
                <a:cs typeface="+mn-cs"/>
              </a:rPr>
              <a:t>"Improve the README file“</a:t>
            </a:r>
          </a:p>
          <a:p>
            <a:r>
              <a:rPr lang="en-US" dirty="0" err="1" smtClean="0"/>
              <a:t>git</a:t>
            </a:r>
            <a:r>
              <a:rPr lang="en-US" dirty="0" smtClean="0"/>
              <a:t> checkout master</a:t>
            </a:r>
          </a:p>
          <a:p>
            <a:r>
              <a:rPr lang="en-US" dirty="0" err="1" smtClean="0"/>
              <a:t>git</a:t>
            </a:r>
            <a:r>
              <a:rPr lang="en-US" dirty="0" smtClean="0"/>
              <a:t> merge modify-README</a:t>
            </a:r>
          </a:p>
          <a:p>
            <a:r>
              <a:rPr lang="en-US" dirty="0" err="1" smtClean="0"/>
              <a:t>git</a:t>
            </a:r>
            <a:r>
              <a:rPr lang="en-US" dirty="0" smtClean="0"/>
              <a:t> branch -d modify-README</a:t>
            </a:r>
          </a:p>
          <a:p>
            <a:endParaRPr lang="en-US" baseline="0" dirty="0" smtClean="0"/>
          </a:p>
          <a:p>
            <a:r>
              <a:rPr lang="en-US" baseline="0" dirty="0" err="1" smtClean="0"/>
              <a:t>git</a:t>
            </a:r>
            <a:r>
              <a:rPr lang="en-US" baseline="0" dirty="0" smtClean="0"/>
              <a:t> push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7</a:t>
            </a:fld>
            <a:endParaRPr lang="en-US"/>
          </a:p>
        </p:txBody>
      </p:sp>
    </p:spTree>
    <p:extLst>
      <p:ext uri="{BB962C8B-B14F-4D97-AF65-F5344CB8AC3E}">
        <p14:creationId xmlns:p14="http://schemas.microsoft.com/office/powerpoint/2010/main" val="296085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8</a:t>
            </a:fld>
            <a:endParaRPr lang="en-US"/>
          </a:p>
        </p:txBody>
      </p:sp>
    </p:spTree>
    <p:extLst>
      <p:ext uri="{BB962C8B-B14F-4D97-AF65-F5344CB8AC3E}">
        <p14:creationId xmlns:p14="http://schemas.microsoft.com/office/powerpoint/2010/main" val="265470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Our company success </a:t>
            </a:r>
            <a:r>
              <a:rPr lang="en-US" baseline="0" dirty="0" smtClean="0"/>
              <a:t>depend upon level of automation you achieve. </a:t>
            </a:r>
          </a:p>
          <a:p>
            <a:pPr marL="171450" indent="-171450">
              <a:buFont typeface="Arial" pitchFamily="34" charset="0"/>
              <a:buChar char="•"/>
            </a:pPr>
            <a:r>
              <a:rPr lang="en-US" baseline="0" dirty="0" smtClean="0"/>
              <a:t>One more important thing. We are not here for selling software but to partner with you, to build long lasting relationship so that both of us can create opportunities for each other.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These are not marketing lines. I will tell you why and how after couple of slides.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9</a:t>
            </a:fld>
            <a:endParaRPr lang="en-US"/>
          </a:p>
        </p:txBody>
      </p:sp>
    </p:spTree>
    <p:extLst>
      <p:ext uri="{BB962C8B-B14F-4D97-AF65-F5344CB8AC3E}">
        <p14:creationId xmlns:p14="http://schemas.microsoft.com/office/powerpoint/2010/main" val="280159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10</a:t>
            </a:fld>
            <a:endParaRPr lang="en-US"/>
          </a:p>
        </p:txBody>
      </p:sp>
    </p:spTree>
    <p:extLst>
      <p:ext uri="{BB962C8B-B14F-4D97-AF65-F5344CB8AC3E}">
        <p14:creationId xmlns:p14="http://schemas.microsoft.com/office/powerpoint/2010/main" val="1638278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Our company success </a:t>
            </a:r>
            <a:r>
              <a:rPr lang="en-US" baseline="0" dirty="0" smtClean="0"/>
              <a:t>depend upon level of automation you achieve. </a:t>
            </a:r>
          </a:p>
          <a:p>
            <a:pPr marL="171450" indent="-171450">
              <a:buFont typeface="Arial" pitchFamily="34" charset="0"/>
              <a:buChar char="•"/>
            </a:pPr>
            <a:r>
              <a:rPr lang="en-US" baseline="0" dirty="0" smtClean="0"/>
              <a:t>One more important thing. We are not here for selling software but to partner with you, to build long lasting relationship so that both of us can create opportunities for each other.</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These are not marketing lines. I will tell you why and how after couple of slides.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99051BBB-B178-4394-BCE7-1F2C989E4E1B}" type="slidenum">
              <a:rPr lang="en-US" smtClean="0"/>
              <a:t>25</a:t>
            </a:fld>
            <a:endParaRPr lang="en-US"/>
          </a:p>
        </p:txBody>
      </p:sp>
    </p:spTree>
    <p:extLst>
      <p:ext uri="{BB962C8B-B14F-4D97-AF65-F5344CB8AC3E}">
        <p14:creationId xmlns:p14="http://schemas.microsoft.com/office/powerpoint/2010/main" val="280159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578C71-363F-4F76-B238-3219653285B1}" type="datetime1">
              <a:rPr lang="en-US" smtClean="0"/>
              <a:t>1/2/2013</a:t>
            </a:fld>
            <a:endParaRPr lang="en-US"/>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
        <p:nvSpPr>
          <p:cNvPr id="6" name="Slide Number Placeholder 5"/>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CDA21-B0CF-4387-8C3E-BC1F615F1BAC}" type="datetime1">
              <a:rPr lang="en-US" smtClean="0"/>
              <a:t>1/2/2013</a:t>
            </a:fld>
            <a:endParaRPr lang="en-US"/>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
        <p:nvSpPr>
          <p:cNvPr id="6" name="Slide Number Placeholder 5"/>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A12E74E-3AA1-45B4-B90C-D73842D893CA}" type="datetime1">
              <a:rPr lang="en-US" smtClean="0"/>
              <a:t>1/2/2013</a:t>
            </a:fld>
            <a:endParaRPr lang="en-US"/>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
        <p:nvSpPr>
          <p:cNvPr id="6" name="Slide Number Placeholder 5"/>
          <p:cNvSpPr>
            <a:spLocks noGrp="1"/>
          </p:cNvSpPr>
          <p:nvPr>
            <p:ph type="sldNum" sz="quarter" idx="12"/>
          </p:nvPr>
        </p:nvSpPr>
        <p:spPr/>
        <p:txBody>
          <a:bodyPr/>
          <a:lstStyle/>
          <a:p>
            <a:fld id="{0CE6AAFE-AA96-4F2C-80CA-32A5E4F671EE}"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BA905-497F-4B61-98E1-CC5A6C067191}" type="datetime1">
              <a:rPr lang="en-US" smtClean="0"/>
              <a:t>1/2/2013</a:t>
            </a:fld>
            <a:endParaRPr lang="en-US"/>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
        <p:nvSpPr>
          <p:cNvPr id="6" name="Slide Number Placeholder 5"/>
          <p:cNvSpPr>
            <a:spLocks noGrp="1"/>
          </p:cNvSpPr>
          <p:nvPr>
            <p:ph type="sldNum" sz="quarter" idx="12"/>
          </p:nvPr>
        </p:nvSpPr>
        <p:spPr/>
        <p:txBody>
          <a:bodyPr/>
          <a:lstStyle/>
          <a:p>
            <a:fld id="{0CE6AAFE-AA96-4F2C-80CA-32A5E4F671EE}"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3FBA4-4975-4CF0-BFAF-F924ECE0E598}" type="datetime1">
              <a:rPr lang="en-US" smtClean="0"/>
              <a:t>1/2/2013</a:t>
            </a:fld>
            <a:endParaRPr lang="en-US"/>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
        <p:nvSpPr>
          <p:cNvPr id="6" name="Slide Number Placeholder 5"/>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7D91B7E-97B9-4355-A715-741FD732A254}" type="datetime1">
              <a:rPr lang="en-US" smtClean="0"/>
              <a:t>1/2/2013</a:t>
            </a:fld>
            <a:endParaRPr lang="en-US"/>
          </a:p>
        </p:txBody>
      </p:sp>
      <p:sp>
        <p:nvSpPr>
          <p:cNvPr id="6" name="Footer Placeholder 5"/>
          <p:cNvSpPr>
            <a:spLocks noGrp="1"/>
          </p:cNvSpPr>
          <p:nvPr>
            <p:ph type="ftr" sz="quarter" idx="11"/>
          </p:nvPr>
        </p:nvSpPr>
        <p:spPr/>
        <p:txBody>
          <a:bodyPr/>
          <a:lstStyle/>
          <a:p>
            <a:r>
              <a:rPr lang="en-US" smtClean="0"/>
              <a:t>© COPYRIGHT 2012 EZZIE INFOSYSTEMS</a:t>
            </a:r>
            <a:endParaRPr lang="en-US"/>
          </a:p>
        </p:txBody>
      </p:sp>
      <p:sp>
        <p:nvSpPr>
          <p:cNvPr id="7" name="Slide Number Placeholder 6"/>
          <p:cNvSpPr>
            <a:spLocks noGrp="1"/>
          </p:cNvSpPr>
          <p:nvPr>
            <p:ph type="sldNum" sz="quarter" idx="12"/>
          </p:nvPr>
        </p:nvSpPr>
        <p:spPr/>
        <p:txBody>
          <a:bodyPr/>
          <a:lstStyle/>
          <a:p>
            <a:fld id="{0CE6AAFE-AA96-4F2C-80CA-32A5E4F671EE}"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5CF57D-1277-45F9-9F19-2116C6E3334D}" type="datetime1">
              <a:rPr lang="en-US" smtClean="0"/>
              <a:t>1/2/2013</a:t>
            </a:fld>
            <a:endParaRPr lang="en-US"/>
          </a:p>
        </p:txBody>
      </p:sp>
      <p:sp>
        <p:nvSpPr>
          <p:cNvPr id="8" name="Footer Placeholder 7"/>
          <p:cNvSpPr>
            <a:spLocks noGrp="1"/>
          </p:cNvSpPr>
          <p:nvPr>
            <p:ph type="ftr" sz="quarter" idx="11"/>
          </p:nvPr>
        </p:nvSpPr>
        <p:spPr/>
        <p:txBody>
          <a:bodyPr/>
          <a:lstStyle/>
          <a:p>
            <a:r>
              <a:rPr lang="en-US" smtClean="0"/>
              <a:t>© COPYRIGHT 2012 EZZIE INFOSYSTEMS</a:t>
            </a:r>
            <a:endParaRPr lang="en-US"/>
          </a:p>
        </p:txBody>
      </p:sp>
      <p:sp>
        <p:nvSpPr>
          <p:cNvPr id="9" name="Slide Number Placeholder 8"/>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F310F1-F9CE-49C2-89C6-5FA2FD871D97}" type="datetime1">
              <a:rPr lang="en-US" smtClean="0"/>
              <a:t>1/2/2013</a:t>
            </a:fld>
            <a:endParaRPr lang="en-US"/>
          </a:p>
        </p:txBody>
      </p:sp>
      <p:sp>
        <p:nvSpPr>
          <p:cNvPr id="4" name="Footer Placeholder 3"/>
          <p:cNvSpPr>
            <a:spLocks noGrp="1"/>
          </p:cNvSpPr>
          <p:nvPr>
            <p:ph type="ftr" sz="quarter" idx="11"/>
          </p:nvPr>
        </p:nvSpPr>
        <p:spPr/>
        <p:txBody>
          <a:bodyPr/>
          <a:lstStyle/>
          <a:p>
            <a:r>
              <a:rPr lang="en-US" smtClean="0"/>
              <a:t>© COPYRIGHT 2012 EZZIE INFOSYSTEMS</a:t>
            </a:r>
            <a:endParaRPr lang="en-US"/>
          </a:p>
        </p:txBody>
      </p:sp>
      <p:sp>
        <p:nvSpPr>
          <p:cNvPr id="5" name="Slide Number Placeholder 4"/>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5AB6147-C50E-4B49-80A1-081E33CBCDD9}" type="datetime1">
              <a:rPr lang="en-US" smtClean="0"/>
              <a:t>1/2/2013</a:t>
            </a:fld>
            <a:endParaRPr lang="en-US"/>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Slide Number Placeholder 3"/>
          <p:cNvSpPr>
            <a:spLocks noGrp="1"/>
          </p:cNvSpPr>
          <p:nvPr>
            <p:ph type="sldNum" sz="quarter" idx="12"/>
          </p:nvPr>
        </p:nvSpPr>
        <p:spPr/>
        <p:txBody>
          <a:bodyPr/>
          <a:lstStyle/>
          <a:p>
            <a:fld id="{0CE6AAFE-AA96-4F2C-80CA-32A5E4F671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80C861B-E4A4-4125-A0A3-31E9F441294D}" type="datetime1">
              <a:rPr lang="en-US" smtClean="0"/>
              <a:t>1/2/2013</a:t>
            </a:fld>
            <a:endParaRPr lang="en-US"/>
          </a:p>
        </p:txBody>
      </p:sp>
      <p:sp>
        <p:nvSpPr>
          <p:cNvPr id="6" name="Footer Placeholder 5"/>
          <p:cNvSpPr>
            <a:spLocks noGrp="1"/>
          </p:cNvSpPr>
          <p:nvPr>
            <p:ph type="ftr" sz="quarter" idx="11"/>
          </p:nvPr>
        </p:nvSpPr>
        <p:spPr/>
        <p:txBody>
          <a:bodyPr/>
          <a:lstStyle/>
          <a:p>
            <a:r>
              <a:rPr lang="en-US" smtClean="0"/>
              <a:t>© COPYRIGHT 2012 EZZIE INFOSYSTEMS</a:t>
            </a:r>
            <a:endParaRPr lang="en-US"/>
          </a:p>
        </p:txBody>
      </p:sp>
      <p:sp>
        <p:nvSpPr>
          <p:cNvPr id="7" name="Slide Number Placeholder 6"/>
          <p:cNvSpPr>
            <a:spLocks noGrp="1"/>
          </p:cNvSpPr>
          <p:nvPr>
            <p:ph type="sldNum" sz="quarter" idx="12"/>
          </p:nvPr>
        </p:nvSpPr>
        <p:spPr/>
        <p:txBody>
          <a:bodyPr/>
          <a:lstStyle/>
          <a:p>
            <a:fld id="{0CE6AAFE-AA96-4F2C-80CA-32A5E4F671EE}"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BE4F-6489-4546-911E-F7C217538380}" type="datetime1">
              <a:rPr lang="en-US" smtClean="0"/>
              <a:t>1/2/2013</a:t>
            </a:fld>
            <a:endParaRPr lang="en-US"/>
          </a:p>
        </p:txBody>
      </p:sp>
      <p:sp>
        <p:nvSpPr>
          <p:cNvPr id="6" name="Footer Placeholder 5"/>
          <p:cNvSpPr>
            <a:spLocks noGrp="1"/>
          </p:cNvSpPr>
          <p:nvPr>
            <p:ph type="ftr" sz="quarter" idx="11"/>
          </p:nvPr>
        </p:nvSpPr>
        <p:spPr/>
        <p:txBody>
          <a:bodyPr/>
          <a:lstStyle/>
          <a:p>
            <a:r>
              <a:rPr lang="en-US" smtClean="0"/>
              <a:t>© COPYRIGHT 2012 EZZIE INFOSYSTEMS</a:t>
            </a:r>
            <a:endParaRPr lang="en-US"/>
          </a:p>
        </p:txBody>
      </p:sp>
      <p:sp>
        <p:nvSpPr>
          <p:cNvPr id="7" name="Slide Number Placeholder 6"/>
          <p:cNvSpPr>
            <a:spLocks noGrp="1"/>
          </p:cNvSpPr>
          <p:nvPr>
            <p:ph type="sldNum" sz="quarter" idx="12"/>
          </p:nvPr>
        </p:nvSpPr>
        <p:spPr/>
        <p:txBody>
          <a:bodyPr/>
          <a:lstStyle/>
          <a:p>
            <a:fld id="{0CE6AAFE-AA96-4F2C-80CA-32A5E4F671EE}"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65D5B0E-4A64-4251-96A4-5BFF54A413FC}" type="datetime1">
              <a:rPr lang="en-US" smtClean="0"/>
              <a:t>1/2/2013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n-US" smtClean="0"/>
              <a:t>© COPYRIGHT 2012 EZZIE INFOSYSTEMS</a:t>
            </a: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E6AAFE-AA96-4F2C-80CA-32A5E4F671EE}"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guides.rubyonrails.org/active_record_querying.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001000" cy="3048000"/>
          </a:xfrm>
        </p:spPr>
        <p:txBody>
          <a:bodyPr>
            <a:normAutofit/>
          </a:bodyPr>
          <a:lstStyle/>
          <a:p>
            <a:r>
              <a:rPr lang="en-US" dirty="0" smtClean="0">
                <a:latin typeface="Calibri" pitchFamily="34" charset="0"/>
                <a:cs typeface="Calibri" pitchFamily="34" charset="0"/>
              </a:rPr>
              <a:t>Ruby on Rails</a:t>
            </a:r>
            <a:br>
              <a:rPr lang="en-US" dirty="0" smtClean="0">
                <a:latin typeface="Calibri" pitchFamily="34" charset="0"/>
                <a:cs typeface="Calibri" pitchFamily="34" charset="0"/>
              </a:rPr>
            </a:br>
            <a:r>
              <a:rPr lang="en-US" dirty="0" smtClean="0">
                <a:latin typeface="Calibri" pitchFamily="34" charset="0"/>
                <a:cs typeface="Calibri" pitchFamily="34" charset="0"/>
              </a:rPr>
              <a:t>by</a:t>
            </a:r>
            <a:br>
              <a:rPr lang="en-US" dirty="0" smtClean="0">
                <a:latin typeface="Calibri" pitchFamily="34" charset="0"/>
                <a:cs typeface="Calibri" pitchFamily="34" charset="0"/>
              </a:rPr>
            </a:br>
            <a:r>
              <a:rPr lang="en-US" sz="3600" dirty="0" smtClean="0"/>
              <a:t>EZZIE INFOSYSTEMS</a:t>
            </a:r>
            <a:br>
              <a:rPr lang="en-US" sz="3600" dirty="0" smtClean="0"/>
            </a:br>
            <a:r>
              <a:rPr lang="en-US" sz="2200" dirty="0" smtClean="0">
                <a:latin typeface="Calibri" pitchFamily="34" charset="0"/>
                <a:cs typeface="Calibri" pitchFamily="34" charset="0"/>
              </a:rPr>
              <a:t>Training Program</a:t>
            </a:r>
            <a:r>
              <a:rPr lang="en-US" sz="3200" dirty="0"/>
              <a:t/>
            </a:r>
            <a:br>
              <a:rPr lang="en-US" sz="3200" dirty="0"/>
            </a:br>
            <a:endParaRPr lang="en-US" sz="3600" dirty="0"/>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2293098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Domain Driver Development</a:t>
            </a:r>
          </a:p>
          <a:p>
            <a:r>
              <a:rPr lang="en-US" dirty="0" smtClean="0"/>
              <a:t>Create Scaffolding</a:t>
            </a:r>
            <a:endParaRPr lang="en-US" dirty="0"/>
          </a:p>
          <a:p>
            <a:r>
              <a:rPr lang="en-US" dirty="0"/>
              <a:t>HTTP Introduction</a:t>
            </a:r>
            <a:endParaRPr lang="en-US" dirty="0" smtClean="0"/>
          </a:p>
          <a:p>
            <a:r>
              <a:rPr lang="en-US" dirty="0" smtClean="0"/>
              <a:t>Understanding REST </a:t>
            </a:r>
            <a:r>
              <a:rPr lang="en-US" dirty="0"/>
              <a:t>architecture</a:t>
            </a:r>
          </a:p>
          <a:p>
            <a:r>
              <a:rPr lang="en-US" dirty="0"/>
              <a:t>Deploy project on </a:t>
            </a:r>
            <a:r>
              <a:rPr lang="en-US" dirty="0" err="1" smtClean="0"/>
              <a:t>Heroku</a:t>
            </a:r>
            <a:endParaRPr lang="en-US" dirty="0" smtClean="0"/>
          </a:p>
          <a:p>
            <a:r>
              <a:rPr lang="en-US" dirty="0" smtClean="0"/>
              <a:t>Ruby Language Continue</a:t>
            </a:r>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2</a:t>
            </a:r>
            <a:endParaRPr lang="en-US" dirty="0"/>
          </a:p>
        </p:txBody>
      </p:sp>
    </p:spTree>
    <p:extLst>
      <p:ext uri="{BB962C8B-B14F-4D97-AF65-F5344CB8AC3E}">
        <p14:creationId xmlns:p14="http://schemas.microsoft.com/office/powerpoint/2010/main" val="272388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Inheritance</a:t>
            </a:r>
          </a:p>
          <a:p>
            <a:r>
              <a:rPr lang="en-US" dirty="0" smtClean="0"/>
              <a:t>Assessors</a:t>
            </a:r>
          </a:p>
          <a:p>
            <a:r>
              <a:rPr lang="en-US" dirty="0" smtClean="0"/>
              <a:t>Class Variables</a:t>
            </a:r>
          </a:p>
          <a:p>
            <a:r>
              <a:rPr lang="en-US" dirty="0" smtClean="0"/>
              <a:t>Ranges, Hashes and Arrays</a:t>
            </a:r>
          </a:p>
          <a:p>
            <a:r>
              <a:rPr lang="en-US" dirty="0" smtClean="0"/>
              <a:t>Loops and iterator</a:t>
            </a:r>
          </a:p>
          <a:p>
            <a:r>
              <a:rPr lang="en-US" dirty="0" smtClean="0"/>
              <a:t>Methods</a:t>
            </a:r>
          </a:p>
          <a:p>
            <a:r>
              <a:rPr lang="en-US" dirty="0" smtClean="0"/>
              <a:t>Singleton</a:t>
            </a:r>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Ruby Language</a:t>
            </a:r>
            <a:endParaRPr lang="en-US" dirty="0"/>
          </a:p>
        </p:txBody>
      </p:sp>
    </p:spTree>
    <p:extLst>
      <p:ext uri="{BB962C8B-B14F-4D97-AF65-F5344CB8AC3E}">
        <p14:creationId xmlns:p14="http://schemas.microsoft.com/office/powerpoint/2010/main" val="253477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4190999"/>
            <a:ext cx="7408333" cy="1935163"/>
          </a:xfrm>
        </p:spPr>
        <p:txBody>
          <a:bodyPr>
            <a:normAutofit lnSpcReduction="10000"/>
          </a:bodyPr>
          <a:lstStyle/>
          <a:p>
            <a:r>
              <a:rPr lang="en-US" dirty="0" smtClean="0"/>
              <a:t>What is domain model?</a:t>
            </a:r>
          </a:p>
          <a:p>
            <a:pPr lvl="1"/>
            <a:r>
              <a:rPr lang="en-US" dirty="0" smtClean="0"/>
              <a:t>Entities in System and their relationships</a:t>
            </a:r>
          </a:p>
          <a:p>
            <a:pPr lvl="1"/>
            <a:r>
              <a:rPr lang="en-US" dirty="0" smtClean="0"/>
              <a:t>Example – User, Student, Department, Message etc.</a:t>
            </a:r>
          </a:p>
          <a:p>
            <a:r>
              <a:rPr lang="en-US" dirty="0" smtClean="0"/>
              <a:t>In rails starting point is one of domain</a:t>
            </a:r>
          </a:p>
          <a:p>
            <a:pPr lvl="1"/>
            <a:r>
              <a:rPr lang="en-US" dirty="0" smtClean="0"/>
              <a:t>Lets start working with User</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Domain Driven Design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2628900"/>
            <a:ext cx="21050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58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Run these commands</a:t>
            </a:r>
          </a:p>
          <a:p>
            <a:pPr lvl="1"/>
            <a:r>
              <a:rPr lang="en-US" dirty="0" smtClean="0"/>
              <a:t>rails </a:t>
            </a:r>
            <a:r>
              <a:rPr lang="en-US" dirty="0"/>
              <a:t>generate scaffold User </a:t>
            </a:r>
            <a:r>
              <a:rPr lang="en-US" dirty="0" err="1"/>
              <a:t>name:string</a:t>
            </a:r>
            <a:r>
              <a:rPr lang="en-US" dirty="0"/>
              <a:t> </a:t>
            </a:r>
            <a:r>
              <a:rPr lang="en-US" dirty="0" err="1" smtClean="0"/>
              <a:t>email:string</a:t>
            </a:r>
            <a:endParaRPr lang="en-US" dirty="0" smtClean="0"/>
          </a:p>
          <a:p>
            <a:pPr lvl="1"/>
            <a:r>
              <a:rPr lang="en-US" dirty="0"/>
              <a:t>rake </a:t>
            </a:r>
            <a:r>
              <a:rPr lang="en-US" dirty="0" err="1"/>
              <a:t>db:migrate</a:t>
            </a:r>
            <a:endParaRPr lang="en-US" dirty="0" smtClean="0"/>
          </a:p>
          <a:p>
            <a:r>
              <a:rPr lang="en-US" dirty="0" smtClean="0"/>
              <a:t>Naming Conventions of generated entities</a:t>
            </a:r>
          </a:p>
          <a:p>
            <a:pPr lvl="1"/>
            <a:r>
              <a:rPr lang="en-US" dirty="0" smtClean="0"/>
              <a:t>Table name – users (plural)</a:t>
            </a:r>
          </a:p>
          <a:p>
            <a:pPr lvl="1"/>
            <a:r>
              <a:rPr lang="en-US" dirty="0" smtClean="0"/>
              <a:t>Controller name – </a:t>
            </a:r>
            <a:r>
              <a:rPr lang="en-US" dirty="0" err="1" smtClean="0"/>
              <a:t>UsersController</a:t>
            </a:r>
            <a:r>
              <a:rPr lang="en-US" dirty="0" smtClean="0"/>
              <a:t> (plural)</a:t>
            </a:r>
          </a:p>
          <a:p>
            <a:pPr lvl="1"/>
            <a:r>
              <a:rPr lang="en-US" dirty="0" smtClean="0"/>
              <a:t>Model name – User (singular)</a:t>
            </a:r>
          </a:p>
          <a:p>
            <a:pPr lvl="1"/>
            <a:r>
              <a:rPr lang="en-US" dirty="0" smtClean="0"/>
              <a:t>Name of views and matched to methods name in controller</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Scaffolding - CRUD</a:t>
            </a:r>
            <a:endParaRPr lang="en-US" dirty="0"/>
          </a:p>
        </p:txBody>
      </p:sp>
    </p:spTree>
    <p:extLst>
      <p:ext uri="{BB962C8B-B14F-4D97-AF65-F5344CB8AC3E}">
        <p14:creationId xmlns:p14="http://schemas.microsoft.com/office/powerpoint/2010/main" val="1988084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MVC in Action</a:t>
            </a:r>
            <a:endParaRPr lang="en-US" dirty="0"/>
          </a:p>
        </p:txBody>
      </p:sp>
      <p:pic>
        <p:nvPicPr>
          <p:cNvPr id="3074" name="Picture 2" descr="mvc_detail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90800"/>
            <a:ext cx="4314825" cy="426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961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HTTP </a:t>
            </a:r>
            <a:r>
              <a:rPr lang="en-US" dirty="0" smtClean="0"/>
              <a:t>protocol</a:t>
            </a:r>
          </a:p>
          <a:p>
            <a:pPr lvl="1"/>
            <a:r>
              <a:rPr lang="en-US" dirty="0" smtClean="0"/>
              <a:t>Protocol between browser and http server</a:t>
            </a:r>
          </a:p>
          <a:p>
            <a:pPr lvl="1"/>
            <a:r>
              <a:rPr lang="en-US" dirty="0" smtClean="0"/>
              <a:t>Text based protocol</a:t>
            </a:r>
            <a:endParaRPr lang="en-US" dirty="0"/>
          </a:p>
          <a:p>
            <a:r>
              <a:rPr lang="en-US" dirty="0" smtClean="0"/>
              <a:t>HTTP methods</a:t>
            </a:r>
          </a:p>
          <a:p>
            <a:pPr lvl="1"/>
            <a:r>
              <a:rPr lang="en-US" dirty="0" smtClean="0"/>
              <a:t>GET</a:t>
            </a:r>
            <a:endParaRPr lang="en-US" dirty="0"/>
          </a:p>
          <a:p>
            <a:pPr lvl="1"/>
            <a:r>
              <a:rPr lang="en-US" dirty="0"/>
              <a:t>POST</a:t>
            </a:r>
          </a:p>
          <a:p>
            <a:pPr lvl="1"/>
            <a:r>
              <a:rPr lang="en-US" dirty="0" smtClean="0"/>
              <a:t>DELET</a:t>
            </a:r>
          </a:p>
          <a:p>
            <a:pPr lvl="1"/>
            <a:r>
              <a:rPr lang="en-US" dirty="0" smtClean="0"/>
              <a:t>PUT</a:t>
            </a:r>
          </a:p>
          <a:p>
            <a:r>
              <a:rPr lang="en-US" dirty="0" smtClean="0"/>
              <a:t>REST Architecture – most application components are modeled as resources</a:t>
            </a:r>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Representational State Transfer</a:t>
            </a:r>
            <a:endParaRPr lang="en-US" dirty="0"/>
          </a:p>
        </p:txBody>
      </p:sp>
    </p:spTree>
    <p:extLst>
      <p:ext uri="{BB962C8B-B14F-4D97-AF65-F5344CB8AC3E}">
        <p14:creationId xmlns:p14="http://schemas.microsoft.com/office/powerpoint/2010/main" val="1880778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URL Conventions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3895179"/>
              </p:ext>
            </p:extLst>
          </p:nvPr>
        </p:nvGraphicFramePr>
        <p:xfrm>
          <a:off x="761999" y="2654179"/>
          <a:ext cx="7772400" cy="3470600"/>
        </p:xfrm>
        <a:graphic>
          <a:graphicData uri="http://schemas.openxmlformats.org/drawingml/2006/table">
            <a:tbl>
              <a:tblPr/>
              <a:tblGrid>
                <a:gridCol w="1943100"/>
                <a:gridCol w="1943100"/>
                <a:gridCol w="1943100"/>
                <a:gridCol w="1943100"/>
              </a:tblGrid>
              <a:tr h="260470">
                <a:tc>
                  <a:txBody>
                    <a:bodyPr/>
                    <a:lstStyle/>
                    <a:p>
                      <a:pPr algn="ctr" fontAlgn="ctr"/>
                      <a:r>
                        <a:rPr lang="en-US" sz="1300" b="1">
                          <a:effectLst/>
                          <a:latin typeface="inherit"/>
                        </a:rPr>
                        <a:t>HTTP request</a:t>
                      </a:r>
                    </a:p>
                  </a:txBody>
                  <a:tcPr marL="65117" marR="65117" marT="32559" marB="32559" anchor="ctr">
                    <a:lnL>
                      <a:noFill/>
                    </a:lnL>
                    <a:lnR>
                      <a:noFill/>
                    </a:lnR>
                    <a:lnT>
                      <a:noFill/>
                    </a:lnT>
                    <a:lnB w="9525"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sz="1300" b="1">
                          <a:effectLst/>
                          <a:latin typeface="inherit"/>
                        </a:rPr>
                        <a:t>URI</a:t>
                      </a:r>
                    </a:p>
                  </a:txBody>
                  <a:tcPr marL="65117" marR="65117" marT="32559" marB="32559" anchor="ctr">
                    <a:lnL>
                      <a:noFill/>
                    </a:lnL>
                    <a:lnR>
                      <a:noFill/>
                    </a:lnR>
                    <a:lnT>
                      <a:noFill/>
                    </a:lnT>
                    <a:lnB w="9525"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sz="1300" b="1">
                          <a:effectLst/>
                          <a:latin typeface="inherit"/>
                        </a:rPr>
                        <a:t>Action</a:t>
                      </a:r>
                    </a:p>
                  </a:txBody>
                  <a:tcPr marL="65117" marR="65117" marT="32559" marB="32559" anchor="ctr">
                    <a:lnL>
                      <a:noFill/>
                    </a:lnL>
                    <a:lnR>
                      <a:noFill/>
                    </a:lnR>
                    <a:lnT>
                      <a:noFill/>
                    </a:lnT>
                    <a:lnB w="9525" cap="flat" cmpd="sng" algn="ctr">
                      <a:solidFill>
                        <a:srgbClr val="000000"/>
                      </a:solidFill>
                      <a:prstDash val="solid"/>
                      <a:round/>
                      <a:headEnd type="none" w="med" len="med"/>
                      <a:tailEnd type="none" w="med" len="med"/>
                    </a:lnB>
                    <a:solidFill>
                      <a:schemeClr val="bg2"/>
                    </a:solidFill>
                  </a:tcPr>
                </a:tc>
                <a:tc>
                  <a:txBody>
                    <a:bodyPr/>
                    <a:lstStyle/>
                    <a:p>
                      <a:pPr algn="ctr" fontAlgn="ctr"/>
                      <a:r>
                        <a:rPr lang="en-US" sz="1300" b="1">
                          <a:effectLst/>
                          <a:latin typeface="inherit"/>
                        </a:rPr>
                        <a:t>Purpose</a:t>
                      </a:r>
                    </a:p>
                  </a:txBody>
                  <a:tcPr marL="65117" marR="65117" marT="32559" marB="32559" anchor="ctr">
                    <a:lnL>
                      <a:noFill/>
                    </a:lnL>
                    <a:lnR>
                      <a:noFill/>
                    </a:lnR>
                    <a:lnT>
                      <a:noFill/>
                    </a:lnT>
                    <a:lnB w="9525" cap="flat" cmpd="sng" algn="ctr">
                      <a:solidFill>
                        <a:srgbClr val="000000"/>
                      </a:solidFill>
                      <a:prstDash val="solid"/>
                      <a:round/>
                      <a:headEnd type="none" w="med" len="med"/>
                      <a:tailEnd type="none" w="med" len="med"/>
                    </a:lnB>
                    <a:solidFill>
                      <a:schemeClr val="bg2"/>
                    </a:solidFill>
                  </a:tcPr>
                </a:tc>
              </a:tr>
              <a:tr h="455822">
                <a:tc>
                  <a:txBody>
                    <a:bodyPr/>
                    <a:lstStyle/>
                    <a:p>
                      <a:pPr algn="l" fontAlgn="ctr"/>
                      <a:r>
                        <a:rPr lang="en-US" sz="1300" b="0">
                          <a:effectLst/>
                          <a:latin typeface="inherit"/>
                        </a:rPr>
                        <a:t>GET</a:t>
                      </a:r>
                    </a:p>
                  </a:txBody>
                  <a:tcPr marL="65117" marR="65117" marT="32559" marB="32559" anchor="ctr">
                    <a:lnL>
                      <a:noFill/>
                    </a:lnL>
                    <a:lnR>
                      <a:noFill/>
                    </a:lnR>
                    <a:lnT w="9525" cap="flat" cmpd="sng" algn="ctr">
                      <a:solidFill>
                        <a:srgbClr val="000000"/>
                      </a:solidFill>
                      <a:prstDash val="solid"/>
                      <a:round/>
                      <a:headEnd type="none" w="med" len="med"/>
                      <a:tailEnd type="none" w="med" len="med"/>
                    </a:lnT>
                    <a:lnB>
                      <a:noFill/>
                    </a:lnB>
                    <a:solidFill>
                      <a:schemeClr val="bg2"/>
                    </a:solidFill>
                  </a:tcPr>
                </a:tc>
                <a:tc>
                  <a:txBody>
                    <a:bodyPr/>
                    <a:lstStyle/>
                    <a:p>
                      <a:pPr algn="l" fontAlgn="ctr"/>
                      <a:r>
                        <a:rPr lang="en-US" sz="1300" b="0">
                          <a:effectLst/>
                          <a:latin typeface="inherit"/>
                        </a:rPr>
                        <a:t>/users</a:t>
                      </a:r>
                    </a:p>
                  </a:txBody>
                  <a:tcPr marL="65117" marR="65117" marT="32559" marB="32559" anchor="ctr">
                    <a:lnL>
                      <a:noFill/>
                    </a:lnL>
                    <a:lnR>
                      <a:noFill/>
                    </a:lnR>
                    <a:lnT w="9525" cap="flat" cmpd="sng" algn="ctr">
                      <a:solidFill>
                        <a:srgbClr val="000000"/>
                      </a:solidFill>
                      <a:prstDash val="solid"/>
                      <a:round/>
                      <a:headEnd type="none" w="med" len="med"/>
                      <a:tailEnd type="none" w="med" len="med"/>
                    </a:lnT>
                    <a:lnB>
                      <a:noFill/>
                    </a:lnB>
                    <a:solidFill>
                      <a:schemeClr val="bg2"/>
                    </a:solidFill>
                  </a:tcPr>
                </a:tc>
                <a:tc>
                  <a:txBody>
                    <a:bodyPr/>
                    <a:lstStyle/>
                    <a:p>
                      <a:pPr algn="l" fontAlgn="ctr"/>
                      <a:r>
                        <a:rPr lang="en-US" sz="1300" b="0">
                          <a:effectLst/>
                          <a:latin typeface="inherit"/>
                        </a:rPr>
                        <a:t>index</a:t>
                      </a:r>
                    </a:p>
                  </a:txBody>
                  <a:tcPr marL="65117" marR="65117" marT="32559" marB="32559" anchor="ctr">
                    <a:lnL>
                      <a:noFill/>
                    </a:lnL>
                    <a:lnR>
                      <a:noFill/>
                    </a:lnR>
                    <a:lnT w="9525" cap="flat" cmpd="sng" algn="ctr">
                      <a:solidFill>
                        <a:srgbClr val="000000"/>
                      </a:solidFill>
                      <a:prstDash val="solid"/>
                      <a:round/>
                      <a:headEnd type="none" w="med" len="med"/>
                      <a:tailEnd type="none" w="med" len="med"/>
                    </a:lnT>
                    <a:lnB>
                      <a:noFill/>
                    </a:lnB>
                    <a:solidFill>
                      <a:schemeClr val="bg2"/>
                    </a:solidFill>
                  </a:tcPr>
                </a:tc>
                <a:tc>
                  <a:txBody>
                    <a:bodyPr/>
                    <a:lstStyle/>
                    <a:p>
                      <a:pPr algn="l" fontAlgn="ctr"/>
                      <a:r>
                        <a:rPr lang="en-US" sz="1300" b="0">
                          <a:effectLst/>
                          <a:latin typeface="inherit"/>
                        </a:rPr>
                        <a:t>page to list all users</a:t>
                      </a:r>
                    </a:p>
                  </a:txBody>
                  <a:tcPr marL="65117" marR="65117" marT="32559" marB="32559" anchor="ctr">
                    <a:lnL>
                      <a:noFill/>
                    </a:lnL>
                    <a:lnR>
                      <a:noFill/>
                    </a:lnR>
                    <a:lnT w="9525" cap="flat" cmpd="sng" algn="ctr">
                      <a:solidFill>
                        <a:srgbClr val="000000"/>
                      </a:solidFill>
                      <a:prstDash val="solid"/>
                      <a:round/>
                      <a:headEnd type="none" w="med" len="med"/>
                      <a:tailEnd type="none" w="med" len="med"/>
                    </a:lnT>
                    <a:lnB>
                      <a:noFill/>
                    </a:lnB>
                    <a:solidFill>
                      <a:schemeClr val="bg2"/>
                    </a:solidFill>
                  </a:tcPr>
                </a:tc>
              </a:tr>
              <a:tr h="455822">
                <a:tc>
                  <a:txBody>
                    <a:bodyPr/>
                    <a:lstStyle/>
                    <a:p>
                      <a:pPr algn="l" fontAlgn="ctr"/>
                      <a:r>
                        <a:rPr lang="en-US" sz="1300" b="0">
                          <a:effectLst/>
                          <a:latin typeface="inherit"/>
                        </a:rPr>
                        <a:t>GET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/users/1</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show</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page to show user with id 1</a:t>
                      </a:r>
                    </a:p>
                  </a:txBody>
                  <a:tcPr marL="65117" marR="65117" marT="32559" marB="32559" anchor="ctr">
                    <a:lnL>
                      <a:noFill/>
                    </a:lnL>
                    <a:lnR>
                      <a:noFill/>
                    </a:lnR>
                    <a:lnT>
                      <a:noFill/>
                    </a:lnT>
                    <a:lnB>
                      <a:noFill/>
                    </a:lnB>
                    <a:solidFill>
                      <a:schemeClr val="bg2"/>
                    </a:solidFill>
                  </a:tcPr>
                </a:tc>
              </a:tr>
              <a:tr h="455822">
                <a:tc>
                  <a:txBody>
                    <a:bodyPr/>
                    <a:lstStyle/>
                    <a:p>
                      <a:pPr algn="l" fontAlgn="ctr"/>
                      <a:r>
                        <a:rPr lang="en-US" sz="1300" b="0">
                          <a:effectLst/>
                          <a:latin typeface="inherit"/>
                        </a:rPr>
                        <a:t>GET</a:t>
                      </a:r>
                    </a:p>
                  </a:txBody>
                  <a:tcPr marL="65117" marR="65117" marT="32559" marB="32559" anchor="ctr">
                    <a:lnL>
                      <a:noFill/>
                    </a:lnL>
                    <a:lnR>
                      <a:noFill/>
                    </a:lnR>
                    <a:lnT>
                      <a:noFill/>
                    </a:lnT>
                    <a:lnB>
                      <a:noFill/>
                    </a:lnB>
                    <a:solidFill>
                      <a:schemeClr val="bg2"/>
                    </a:solidFill>
                  </a:tcPr>
                </a:tc>
                <a:tc>
                  <a:txBody>
                    <a:bodyPr/>
                    <a:lstStyle/>
                    <a:p>
                      <a:pPr algn="l" fontAlgn="ctr"/>
                      <a:r>
                        <a:rPr lang="en-US" sz="1300" b="0" dirty="0">
                          <a:effectLst/>
                          <a:latin typeface="inherit"/>
                        </a:rPr>
                        <a:t>/users/new</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new</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page to make a new user</a:t>
                      </a:r>
                    </a:p>
                  </a:txBody>
                  <a:tcPr marL="65117" marR="65117" marT="32559" marB="32559" anchor="ctr">
                    <a:lnL>
                      <a:noFill/>
                    </a:lnL>
                    <a:lnR>
                      <a:noFill/>
                    </a:lnR>
                    <a:lnT>
                      <a:noFill/>
                    </a:lnT>
                    <a:lnB>
                      <a:noFill/>
                    </a:lnB>
                    <a:solidFill>
                      <a:schemeClr val="bg2"/>
                    </a:solidFill>
                  </a:tcPr>
                </a:tc>
              </a:tr>
              <a:tr h="455822">
                <a:tc>
                  <a:txBody>
                    <a:bodyPr/>
                    <a:lstStyle/>
                    <a:p>
                      <a:pPr algn="l" fontAlgn="ctr"/>
                      <a:r>
                        <a:rPr lang="en-US" sz="1300" b="0">
                          <a:effectLst/>
                          <a:latin typeface="inherit"/>
                        </a:rPr>
                        <a:t>POST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/users</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create</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create a new user</a:t>
                      </a:r>
                    </a:p>
                  </a:txBody>
                  <a:tcPr marL="65117" marR="65117" marT="32559" marB="32559" anchor="ctr">
                    <a:lnL>
                      <a:noFill/>
                    </a:lnL>
                    <a:lnR>
                      <a:noFill/>
                    </a:lnR>
                    <a:lnT>
                      <a:noFill/>
                    </a:lnT>
                    <a:lnB>
                      <a:noFill/>
                    </a:lnB>
                    <a:solidFill>
                      <a:schemeClr val="bg2"/>
                    </a:solidFill>
                  </a:tcPr>
                </a:tc>
              </a:tr>
              <a:tr h="455822">
                <a:tc>
                  <a:txBody>
                    <a:bodyPr/>
                    <a:lstStyle/>
                    <a:p>
                      <a:pPr algn="l" fontAlgn="ctr"/>
                      <a:r>
                        <a:rPr lang="en-US" sz="1300" b="0">
                          <a:effectLst/>
                          <a:latin typeface="inherit"/>
                        </a:rPr>
                        <a:t>GET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/users/1/edit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edit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page to edit user with id 1</a:t>
                      </a:r>
                    </a:p>
                  </a:txBody>
                  <a:tcPr marL="65117" marR="65117" marT="32559" marB="32559" anchor="ctr">
                    <a:lnL>
                      <a:noFill/>
                    </a:lnL>
                    <a:lnR>
                      <a:noFill/>
                    </a:lnR>
                    <a:lnT>
                      <a:noFill/>
                    </a:lnT>
                    <a:lnB>
                      <a:noFill/>
                    </a:lnB>
                    <a:solidFill>
                      <a:schemeClr val="bg2"/>
                    </a:solidFill>
                  </a:tcPr>
                </a:tc>
              </a:tr>
              <a:tr h="455822">
                <a:tc>
                  <a:txBody>
                    <a:bodyPr/>
                    <a:lstStyle/>
                    <a:p>
                      <a:pPr algn="l" fontAlgn="ctr"/>
                      <a:r>
                        <a:rPr lang="en-US" sz="1300" b="0">
                          <a:effectLst/>
                          <a:latin typeface="inherit"/>
                        </a:rPr>
                        <a:t>PUT</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/users/1</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update</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update user with id 1</a:t>
                      </a:r>
                    </a:p>
                  </a:txBody>
                  <a:tcPr marL="65117" marR="65117" marT="32559" marB="32559" anchor="ctr">
                    <a:lnL>
                      <a:noFill/>
                    </a:lnL>
                    <a:lnR>
                      <a:noFill/>
                    </a:lnR>
                    <a:lnT>
                      <a:noFill/>
                    </a:lnT>
                    <a:lnB>
                      <a:noFill/>
                    </a:lnB>
                    <a:solidFill>
                      <a:schemeClr val="bg2"/>
                    </a:solidFill>
                  </a:tcPr>
                </a:tc>
              </a:tr>
              <a:tr h="455822">
                <a:tc>
                  <a:txBody>
                    <a:bodyPr/>
                    <a:lstStyle/>
                    <a:p>
                      <a:pPr algn="l" fontAlgn="ctr"/>
                      <a:r>
                        <a:rPr lang="en-US" sz="1300" b="0">
                          <a:effectLst/>
                          <a:latin typeface="inherit"/>
                        </a:rPr>
                        <a:t>DELETE</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/users/1</a:t>
                      </a:r>
                    </a:p>
                  </a:txBody>
                  <a:tcPr marL="65117" marR="65117" marT="32559" marB="32559" anchor="ctr">
                    <a:lnL>
                      <a:noFill/>
                    </a:lnL>
                    <a:lnR>
                      <a:noFill/>
                    </a:lnR>
                    <a:lnT>
                      <a:noFill/>
                    </a:lnT>
                    <a:lnB>
                      <a:noFill/>
                    </a:lnB>
                    <a:solidFill>
                      <a:schemeClr val="bg2"/>
                    </a:solidFill>
                  </a:tcPr>
                </a:tc>
                <a:tc>
                  <a:txBody>
                    <a:bodyPr/>
                    <a:lstStyle/>
                    <a:p>
                      <a:pPr algn="l" fontAlgn="ctr"/>
                      <a:r>
                        <a:rPr lang="en-US" sz="1300" b="0">
                          <a:effectLst/>
                          <a:latin typeface="inherit"/>
                        </a:rPr>
                        <a:t>destroy</a:t>
                      </a:r>
                    </a:p>
                  </a:txBody>
                  <a:tcPr marL="65117" marR="65117" marT="32559" marB="32559" anchor="ctr">
                    <a:lnL>
                      <a:noFill/>
                    </a:lnL>
                    <a:lnR>
                      <a:noFill/>
                    </a:lnR>
                    <a:lnT>
                      <a:noFill/>
                    </a:lnT>
                    <a:lnB>
                      <a:noFill/>
                    </a:lnB>
                    <a:solidFill>
                      <a:schemeClr val="bg2"/>
                    </a:solidFill>
                  </a:tcPr>
                </a:tc>
                <a:tc>
                  <a:txBody>
                    <a:bodyPr/>
                    <a:lstStyle/>
                    <a:p>
                      <a:pPr algn="l" fontAlgn="ctr"/>
                      <a:r>
                        <a:rPr lang="en-US" sz="1300" b="0" dirty="0">
                          <a:effectLst/>
                          <a:latin typeface="inherit"/>
                        </a:rPr>
                        <a:t>delete user with id 1</a:t>
                      </a:r>
                    </a:p>
                  </a:txBody>
                  <a:tcPr marL="65117" marR="65117" marT="32559" marB="32559" anchor="ctr">
                    <a:lnL>
                      <a:noFill/>
                    </a:lnL>
                    <a:lnR>
                      <a:noFill/>
                    </a:lnR>
                    <a:lnT>
                      <a:noFill/>
                    </a:lnT>
                    <a:lnB>
                      <a:noFill/>
                    </a:lnB>
                    <a:solidFill>
                      <a:schemeClr val="bg2"/>
                    </a:solidFill>
                  </a:tcPr>
                </a:tc>
              </a:tr>
            </a:tbl>
          </a:graphicData>
        </a:graphic>
      </p:graphicFrame>
    </p:spTree>
    <p:extLst>
      <p:ext uri="{BB962C8B-B14F-4D97-AF65-F5344CB8AC3E}">
        <p14:creationId xmlns:p14="http://schemas.microsoft.com/office/powerpoint/2010/main" val="3603983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3752851"/>
            <a:ext cx="7408333" cy="2373312"/>
          </a:xfrm>
        </p:spPr>
        <p:txBody>
          <a:bodyPr>
            <a:normAutofit/>
          </a:bodyPr>
          <a:lstStyle/>
          <a:p>
            <a:r>
              <a:rPr lang="en-US" dirty="0" smtClean="0"/>
              <a:t>Create </a:t>
            </a:r>
            <a:r>
              <a:rPr lang="en-US" dirty="0" err="1" smtClean="0"/>
              <a:t>micropost</a:t>
            </a:r>
            <a:r>
              <a:rPr lang="en-US" dirty="0" smtClean="0"/>
              <a:t> – run application again</a:t>
            </a:r>
          </a:p>
          <a:p>
            <a:r>
              <a:rPr lang="en-US" dirty="0" smtClean="0"/>
              <a:t>Add validation to it</a:t>
            </a:r>
          </a:p>
          <a:p>
            <a:r>
              <a:rPr lang="en-US" dirty="0" smtClean="0"/>
              <a:t>Assign relationship</a:t>
            </a:r>
          </a:p>
          <a:p>
            <a:pPr lvl="1"/>
            <a:r>
              <a:rPr lang="en-US" dirty="0" smtClean="0"/>
              <a:t>User</a:t>
            </a:r>
          </a:p>
          <a:p>
            <a:pPr lvl="1"/>
            <a:r>
              <a:rPr lang="en-US" dirty="0" err="1" smtClean="0"/>
              <a:t>Micropost</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Adding Relationships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2" y="2514600"/>
            <a:ext cx="64293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3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Rails Classes</a:t>
            </a:r>
            <a:endParaRPr lang="en-US" dirty="0"/>
          </a:p>
        </p:txBody>
      </p:sp>
      <p:pic>
        <p:nvPicPr>
          <p:cNvPr id="3074" name="Picture 2" descr="demo_model_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 y="3252788"/>
            <a:ext cx="4476750" cy="19335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mo_controller_inherit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967" y="3252788"/>
            <a:ext cx="460057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30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Create account at </a:t>
            </a:r>
            <a:r>
              <a:rPr lang="en-US" dirty="0" err="1" smtClean="0"/>
              <a:t>Heroku</a:t>
            </a:r>
            <a:endParaRPr lang="en-US" dirty="0" smtClean="0"/>
          </a:p>
          <a:p>
            <a:r>
              <a:rPr lang="en-US" dirty="0" err="1"/>
              <a:t>heroku</a:t>
            </a:r>
            <a:r>
              <a:rPr lang="en-US" dirty="0"/>
              <a:t> </a:t>
            </a:r>
            <a:r>
              <a:rPr lang="en-US" dirty="0" smtClean="0"/>
              <a:t>login (might need to restart </a:t>
            </a:r>
            <a:r>
              <a:rPr lang="en-US" dirty="0" err="1" smtClean="0"/>
              <a:t>aptana</a:t>
            </a:r>
            <a:r>
              <a:rPr lang="en-US" dirty="0" smtClean="0"/>
              <a:t>)</a:t>
            </a:r>
          </a:p>
          <a:p>
            <a:r>
              <a:rPr lang="en-US" dirty="0" err="1"/>
              <a:t>heroku</a:t>
            </a:r>
            <a:r>
              <a:rPr lang="en-US" dirty="0"/>
              <a:t> </a:t>
            </a:r>
            <a:r>
              <a:rPr lang="en-US" dirty="0" smtClean="0"/>
              <a:t>create (create new application at </a:t>
            </a:r>
            <a:r>
              <a:rPr lang="en-US" dirty="0" err="1" smtClean="0"/>
              <a:t>heroku</a:t>
            </a:r>
            <a:r>
              <a:rPr lang="en-US" dirty="0" smtClean="0"/>
              <a:t>)</a:t>
            </a:r>
          </a:p>
          <a:p>
            <a:r>
              <a:rPr lang="en-US" dirty="0" err="1"/>
              <a:t>git</a:t>
            </a:r>
            <a:r>
              <a:rPr lang="en-US" dirty="0"/>
              <a:t> push </a:t>
            </a:r>
            <a:r>
              <a:rPr lang="en-US" dirty="0" err="1"/>
              <a:t>heroku</a:t>
            </a:r>
            <a:r>
              <a:rPr lang="en-US" dirty="0"/>
              <a:t> </a:t>
            </a:r>
            <a:r>
              <a:rPr lang="en-US" dirty="0" smtClean="0"/>
              <a:t>master (deploy application</a:t>
            </a:r>
            <a:r>
              <a:rPr lang="en-US" dirty="0" smtClean="0"/>
              <a:t>)</a:t>
            </a:r>
          </a:p>
          <a:p>
            <a:r>
              <a:rPr lang="en-US" dirty="0" smtClean="0"/>
              <a:t>Regenerate keys in case of issues</a:t>
            </a:r>
            <a:endParaRPr lang="en-US" dirty="0" smtClean="0"/>
          </a:p>
          <a:p>
            <a:r>
              <a:rPr lang="en-US" dirty="0" err="1"/>
              <a:t>heroku</a:t>
            </a:r>
            <a:r>
              <a:rPr lang="en-US" dirty="0"/>
              <a:t> </a:t>
            </a:r>
            <a:r>
              <a:rPr lang="en-US" dirty="0" err="1"/>
              <a:t>run:detached</a:t>
            </a:r>
            <a:r>
              <a:rPr lang="en-US" dirty="0"/>
              <a:t> rake </a:t>
            </a:r>
            <a:r>
              <a:rPr lang="en-US" dirty="0" err="1" smtClean="0"/>
              <a:t>db:migrate</a:t>
            </a:r>
            <a:endParaRPr lang="en-US" dirty="0" smtClean="0"/>
          </a:p>
          <a:p>
            <a:r>
              <a:rPr lang="en-US" dirty="0" err="1" smtClean="0"/>
              <a:t>heroku</a:t>
            </a:r>
            <a:r>
              <a:rPr lang="en-US" dirty="0" smtClean="0"/>
              <a:t> open</a:t>
            </a:r>
          </a:p>
          <a:p>
            <a:r>
              <a:rPr lang="en-US" dirty="0" err="1" smtClean="0"/>
              <a:t>Heroku</a:t>
            </a:r>
            <a:r>
              <a:rPr lang="en-US" dirty="0" smtClean="0"/>
              <a:t> logs</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Deployment in </a:t>
            </a:r>
            <a:r>
              <a:rPr lang="en-US" dirty="0" err="1" smtClean="0"/>
              <a:t>Heroku</a:t>
            </a:r>
            <a:endParaRPr lang="en-US" dirty="0"/>
          </a:p>
        </p:txBody>
      </p:sp>
    </p:spTree>
    <p:extLst>
      <p:ext uri="{BB962C8B-B14F-4D97-AF65-F5344CB8AC3E}">
        <p14:creationId xmlns:p14="http://schemas.microsoft.com/office/powerpoint/2010/main" val="7078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8534400" cy="1780108"/>
          </a:xfrm>
        </p:spPr>
        <p:txBody>
          <a:bodyPr>
            <a:normAutofit fontScale="90000"/>
          </a:bodyPr>
          <a:lstStyle/>
          <a:p>
            <a:r>
              <a:rPr lang="en-US" dirty="0" smtClean="0"/>
              <a:t/>
            </a:r>
            <a:br>
              <a:rPr lang="en-US" dirty="0" smtClean="0"/>
            </a:br>
            <a:r>
              <a:rPr lang="en-US" dirty="0" smtClean="0"/>
              <a:t>Day 1</a:t>
            </a:r>
            <a:br>
              <a:rPr lang="en-US" dirty="0" smtClean="0"/>
            </a:br>
            <a:endParaRPr lang="en-US" i="1" dirty="0"/>
          </a:p>
        </p:txBody>
      </p:sp>
      <p:sp>
        <p:nvSpPr>
          <p:cNvPr id="4" name="Subtitle 3"/>
          <p:cNvSpPr>
            <a:spLocks noGrp="1"/>
          </p:cNvSpPr>
          <p:nvPr>
            <p:ph type="subTitle" idx="1"/>
          </p:nvPr>
        </p:nvSpPr>
        <p:spPr>
          <a:xfrm>
            <a:off x="1447800" y="762000"/>
            <a:ext cx="6400800" cy="1473200"/>
          </a:xfrm>
        </p:spPr>
        <p:txBody>
          <a:bodyPr>
            <a:normAutofit/>
          </a:bodyPr>
          <a:lstStyle/>
          <a:p>
            <a:r>
              <a:rPr lang="en-US" sz="4000" dirty="0">
                <a:latin typeface="Calibri" pitchFamily="34" charset="0"/>
                <a:cs typeface="Calibri" pitchFamily="34" charset="0"/>
              </a:rPr>
              <a:t>Ruby on Rails by </a:t>
            </a:r>
            <a:r>
              <a:rPr lang="en-US" sz="4000" dirty="0" err="1">
                <a:latin typeface="Calibri" pitchFamily="34" charset="0"/>
                <a:cs typeface="Calibri" pitchFamily="34" charset="0"/>
              </a:rPr>
              <a:t>Ezzie</a:t>
            </a:r>
            <a:endParaRPr lang="en-US" sz="4000" dirty="0">
              <a:latin typeface="Calibri" pitchFamily="34" charset="0"/>
              <a:cs typeface="Calibri" pitchFamily="34" charset="0"/>
            </a:endParaRPr>
          </a:p>
          <a:p>
            <a:endParaRPr lang="en-US" sz="4000" dirty="0">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1769616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Ruby Language Introduction </a:t>
            </a:r>
            <a:r>
              <a:rPr lang="en-US" dirty="0" smtClean="0"/>
              <a:t>Continue</a:t>
            </a:r>
          </a:p>
          <a:p>
            <a:r>
              <a:rPr lang="en-US" dirty="0" smtClean="0"/>
              <a:t>Links and Rails Routing</a:t>
            </a:r>
          </a:p>
          <a:p>
            <a:pPr lvl="1"/>
            <a:r>
              <a:rPr lang="en-US" dirty="0" smtClean="0"/>
              <a:t>Add static pages to application</a:t>
            </a:r>
          </a:p>
          <a:p>
            <a:r>
              <a:rPr lang="en-US" dirty="0" smtClean="0"/>
              <a:t>Assets Pipeline (</a:t>
            </a:r>
            <a:r>
              <a:rPr lang="en-US" dirty="0" err="1" smtClean="0"/>
              <a:t>Saas</a:t>
            </a:r>
            <a:r>
              <a:rPr lang="en-US" dirty="0" smtClean="0"/>
              <a:t> and Coffee Script)</a:t>
            </a:r>
          </a:p>
          <a:p>
            <a:r>
              <a:rPr lang="en-US" dirty="0" smtClean="0"/>
              <a:t>Layouts and Partials</a:t>
            </a:r>
          </a:p>
          <a:p>
            <a:pPr lvl="1"/>
            <a:r>
              <a:rPr lang="en-US" dirty="0" smtClean="0"/>
              <a:t>Embedded Ruby</a:t>
            </a:r>
          </a:p>
          <a:p>
            <a:r>
              <a:rPr lang="en-US" dirty="0" smtClean="0"/>
              <a:t>Write Unit test cases</a:t>
            </a:r>
          </a:p>
          <a:p>
            <a:pPr lvl="1"/>
            <a:r>
              <a:rPr lang="en-US" dirty="0" smtClean="0"/>
              <a:t>Importance of Unit test cases</a:t>
            </a:r>
            <a:endParaRPr lang="en-US" dirty="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3</a:t>
            </a:r>
            <a:endParaRPr lang="en-US" dirty="0"/>
          </a:p>
        </p:txBody>
      </p:sp>
    </p:spTree>
    <p:extLst>
      <p:ext uri="{BB962C8B-B14F-4D97-AF65-F5344CB8AC3E}">
        <p14:creationId xmlns:p14="http://schemas.microsoft.com/office/powerpoint/2010/main" val="2723882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Exception Handling</a:t>
            </a:r>
          </a:p>
          <a:p>
            <a:r>
              <a:rPr lang="en-US" dirty="0" smtClean="0"/>
              <a:t>Blocks, </a:t>
            </a:r>
            <a:r>
              <a:rPr lang="en-US" dirty="0" err="1" smtClean="0"/>
              <a:t>Proc</a:t>
            </a:r>
            <a:r>
              <a:rPr lang="en-US" dirty="0" smtClean="0"/>
              <a:t> and Lambda</a:t>
            </a:r>
          </a:p>
          <a:p>
            <a:r>
              <a:rPr lang="en-US" dirty="0" smtClean="0"/>
              <a:t>Symbols</a:t>
            </a:r>
          </a:p>
          <a:p>
            <a:r>
              <a:rPr lang="en-US" dirty="0" smtClean="0"/>
              <a:t>Module and </a:t>
            </a:r>
            <a:r>
              <a:rPr lang="en-US" dirty="0" err="1" smtClean="0"/>
              <a:t>Mixin</a:t>
            </a:r>
            <a:endParaRPr lang="en-US" dirty="0" smtClean="0"/>
          </a:p>
          <a:p>
            <a:r>
              <a:rPr lang="en-US" dirty="0" smtClean="0"/>
              <a:t>Dynamic Programming</a:t>
            </a:r>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Ruby Language</a:t>
            </a:r>
            <a:endParaRPr lang="en-US" dirty="0"/>
          </a:p>
        </p:txBody>
      </p:sp>
    </p:spTree>
    <p:extLst>
      <p:ext uri="{BB962C8B-B14F-4D97-AF65-F5344CB8AC3E}">
        <p14:creationId xmlns:p14="http://schemas.microsoft.com/office/powerpoint/2010/main" val="284908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Domain Modeling</a:t>
            </a:r>
          </a:p>
          <a:p>
            <a:r>
              <a:rPr lang="en-US" dirty="0" smtClean="0"/>
              <a:t>XML and JSON as output</a:t>
            </a:r>
          </a:p>
          <a:p>
            <a:r>
              <a:rPr lang="en-US" dirty="0" smtClean="0"/>
              <a:t>Use of Rails console</a:t>
            </a:r>
          </a:p>
          <a:p>
            <a:r>
              <a:rPr lang="en-US" dirty="0" smtClean="0"/>
              <a:t>Id and version</a:t>
            </a:r>
          </a:p>
          <a:p>
            <a:r>
              <a:rPr lang="en-US" dirty="0" smtClean="0"/>
              <a:t>Advance finders</a:t>
            </a:r>
          </a:p>
          <a:p>
            <a:r>
              <a:rPr lang="en-US" dirty="0" smtClean="0"/>
              <a:t>Constraints and Validation</a:t>
            </a:r>
          </a:p>
          <a:p>
            <a:r>
              <a:rPr lang="en-US" dirty="0" smtClean="0"/>
              <a:t>Relationships</a:t>
            </a:r>
          </a:p>
          <a:p>
            <a:pPr lvl="1"/>
            <a:r>
              <a:rPr lang="en-US" dirty="0" smtClean="0"/>
              <a:t>One to one</a:t>
            </a:r>
          </a:p>
          <a:p>
            <a:pPr lvl="1"/>
            <a:r>
              <a:rPr lang="en-US" dirty="0" smtClean="0"/>
              <a:t>One to many</a:t>
            </a:r>
          </a:p>
          <a:p>
            <a:pPr lvl="1"/>
            <a:r>
              <a:rPr lang="en-US" dirty="0" smtClean="0"/>
              <a:t>Many to many</a:t>
            </a:r>
            <a:endParaRPr lang="en-US" dirty="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4</a:t>
            </a:r>
            <a:endParaRPr lang="en-US" dirty="0"/>
          </a:p>
        </p:txBody>
      </p:sp>
    </p:spTree>
    <p:extLst>
      <p:ext uri="{BB962C8B-B14F-4D97-AF65-F5344CB8AC3E}">
        <p14:creationId xmlns:p14="http://schemas.microsoft.com/office/powerpoint/2010/main" val="1761353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Controller</a:t>
            </a:r>
          </a:p>
          <a:p>
            <a:r>
              <a:rPr lang="en-US" dirty="0" smtClean="0"/>
              <a:t>Views</a:t>
            </a:r>
          </a:p>
          <a:p>
            <a:r>
              <a:rPr lang="en-US" dirty="0" smtClean="0"/>
              <a:t>Filters</a:t>
            </a:r>
          </a:p>
          <a:p>
            <a:r>
              <a:rPr lang="en-US" dirty="0" smtClean="0"/>
              <a:t>Functional Tests</a:t>
            </a:r>
          </a:p>
          <a:p>
            <a:r>
              <a:rPr lang="en-US" dirty="0" smtClean="0"/>
              <a:t>Sessions</a:t>
            </a:r>
          </a:p>
          <a:p>
            <a:r>
              <a:rPr lang="en-US" dirty="0" smtClean="0"/>
              <a:t>Implement Use cases – signup, sign in, sign out, password management</a:t>
            </a:r>
            <a:endParaRPr lang="en-US" dirty="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5</a:t>
            </a:r>
            <a:endParaRPr lang="en-US" dirty="0"/>
          </a:p>
        </p:txBody>
      </p:sp>
    </p:spTree>
    <p:extLst>
      <p:ext uri="{BB962C8B-B14F-4D97-AF65-F5344CB8AC3E}">
        <p14:creationId xmlns:p14="http://schemas.microsoft.com/office/powerpoint/2010/main" val="176135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CRUD for resource</a:t>
            </a:r>
          </a:p>
          <a:p>
            <a:r>
              <a:rPr lang="en-US" dirty="0" smtClean="0"/>
              <a:t>Internationalization</a:t>
            </a:r>
          </a:p>
          <a:p>
            <a:r>
              <a:rPr lang="en-US" dirty="0" smtClean="0"/>
              <a:t>Database migration</a:t>
            </a:r>
          </a:p>
          <a:p>
            <a:r>
              <a:rPr lang="en-US" dirty="0" smtClean="0"/>
              <a:t>Ajax</a:t>
            </a:r>
            <a:endParaRPr lang="en-US" dirty="0"/>
          </a:p>
          <a:p>
            <a:r>
              <a:rPr lang="en-US" dirty="0" smtClean="0"/>
              <a:t>Production environment</a:t>
            </a:r>
          </a:p>
          <a:p>
            <a:pPr lvl="1"/>
            <a:r>
              <a:rPr lang="en-US" dirty="0" smtClean="0"/>
              <a:t>Asset management</a:t>
            </a:r>
          </a:p>
          <a:p>
            <a:pPr lvl="1"/>
            <a:r>
              <a:rPr lang="en-US" dirty="0" smtClean="0"/>
              <a:t>Database management</a:t>
            </a:r>
          </a:p>
          <a:p>
            <a:pPr lvl="1"/>
            <a:r>
              <a:rPr lang="en-US" dirty="0" smtClean="0"/>
              <a:t>Passenger integration</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6</a:t>
            </a:r>
            <a:endParaRPr lang="en-US" dirty="0"/>
          </a:p>
        </p:txBody>
      </p:sp>
    </p:spTree>
    <p:extLst>
      <p:ext uri="{BB962C8B-B14F-4D97-AF65-F5344CB8AC3E}">
        <p14:creationId xmlns:p14="http://schemas.microsoft.com/office/powerpoint/2010/main" val="152374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8534400" cy="1780108"/>
          </a:xfrm>
        </p:spPr>
        <p:txBody>
          <a:bodyPr>
            <a:normAutofit fontScale="90000"/>
          </a:bodyPr>
          <a:lstStyle/>
          <a:p>
            <a:r>
              <a:rPr lang="en-US" dirty="0" smtClean="0"/>
              <a:t/>
            </a:r>
            <a:br>
              <a:rPr lang="en-US" dirty="0" smtClean="0"/>
            </a:br>
            <a:r>
              <a:rPr lang="en-US" dirty="0" smtClean="0"/>
              <a:t>Ruby Language Fundamentals - 1</a:t>
            </a:r>
            <a:br>
              <a:rPr lang="en-US" dirty="0" smtClean="0"/>
            </a:br>
            <a:r>
              <a:rPr lang="en-US" dirty="0" smtClean="0"/>
              <a:t>Session 2</a:t>
            </a:r>
            <a:endParaRPr lang="en-US" i="1" dirty="0"/>
          </a:p>
        </p:txBody>
      </p:sp>
      <p:sp>
        <p:nvSpPr>
          <p:cNvPr id="4" name="Subtitle 3"/>
          <p:cNvSpPr>
            <a:spLocks noGrp="1"/>
          </p:cNvSpPr>
          <p:nvPr>
            <p:ph type="subTitle" idx="1"/>
          </p:nvPr>
        </p:nvSpPr>
        <p:spPr>
          <a:xfrm>
            <a:off x="1447800" y="762000"/>
            <a:ext cx="6400800" cy="1473200"/>
          </a:xfrm>
        </p:spPr>
        <p:txBody>
          <a:bodyPr>
            <a:normAutofit/>
          </a:bodyPr>
          <a:lstStyle/>
          <a:p>
            <a:r>
              <a:rPr lang="en-US" sz="4000" dirty="0" smtClean="0">
                <a:latin typeface="Calibri" pitchFamily="34" charset="0"/>
                <a:cs typeface="Calibri" pitchFamily="34" charset="0"/>
              </a:rPr>
              <a:t>Day 1</a:t>
            </a:r>
            <a:endParaRPr lang="en-US" sz="4000" dirty="0">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3392378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Ruby as dynamic language</a:t>
            </a:r>
          </a:p>
          <a:p>
            <a:pPr lvl="1"/>
            <a:r>
              <a:rPr lang="en-US" dirty="0" smtClean="0"/>
              <a:t>Static type </a:t>
            </a:r>
            <a:r>
              <a:rPr lang="en-US" dirty="0" err="1" smtClean="0"/>
              <a:t>vs</a:t>
            </a:r>
            <a:r>
              <a:rPr lang="en-US" dirty="0" smtClean="0"/>
              <a:t> Dynamic type</a:t>
            </a:r>
          </a:p>
          <a:p>
            <a:r>
              <a:rPr lang="en-US" dirty="0" smtClean="0"/>
              <a:t>Simple ruby 1+1</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Ruby - 1</a:t>
            </a:r>
            <a:endParaRPr lang="en-US" dirty="0"/>
          </a:p>
        </p:txBody>
      </p:sp>
    </p:spTree>
    <p:extLst>
      <p:ext uri="{BB962C8B-B14F-4D97-AF65-F5344CB8AC3E}">
        <p14:creationId xmlns:p14="http://schemas.microsoft.com/office/powerpoint/2010/main" val="3680405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 protocol</a:t>
            </a:r>
          </a:p>
          <a:p>
            <a:pPr lvl="1"/>
            <a:r>
              <a:rPr lang="en-US" dirty="0" smtClean="0"/>
              <a:t>GET</a:t>
            </a:r>
          </a:p>
          <a:p>
            <a:pPr lvl="1"/>
            <a:r>
              <a:rPr lang="en-US" dirty="0" smtClean="0"/>
              <a:t>POST</a:t>
            </a:r>
          </a:p>
          <a:p>
            <a:pPr lvl="1"/>
            <a:r>
              <a:rPr lang="en-US" dirty="0" smtClean="0"/>
              <a:t>DELETE</a:t>
            </a:r>
          </a:p>
          <a:p>
            <a:r>
              <a:rPr lang="en-US" dirty="0" smtClean="0"/>
              <a:t>Concept of Resources</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REST Architecture</a:t>
            </a:r>
            <a:endParaRPr lang="en-US" dirty="0"/>
          </a:p>
        </p:txBody>
      </p:sp>
    </p:spTree>
    <p:extLst>
      <p:ext uri="{BB962C8B-B14F-4D97-AF65-F5344CB8AC3E}">
        <p14:creationId xmlns:p14="http://schemas.microsoft.com/office/powerpoint/2010/main" val="12853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REST architecture</a:t>
            </a:r>
          </a:p>
          <a:p>
            <a:r>
              <a:rPr lang="en-US" dirty="0" smtClean="0"/>
              <a:t>HTML as output</a:t>
            </a:r>
          </a:p>
          <a:p>
            <a:r>
              <a:rPr lang="en-US" dirty="0" smtClean="0"/>
              <a:t>JSON as output</a:t>
            </a:r>
          </a:p>
          <a:p>
            <a:r>
              <a:rPr lang="en-US" dirty="0" smtClean="0"/>
              <a:t>XML as output</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Application Integration</a:t>
            </a:r>
            <a:endParaRPr lang="en-US" dirty="0"/>
          </a:p>
        </p:txBody>
      </p:sp>
    </p:spTree>
    <p:extLst>
      <p:ext uri="{BB962C8B-B14F-4D97-AF65-F5344CB8AC3E}">
        <p14:creationId xmlns:p14="http://schemas.microsoft.com/office/powerpoint/2010/main" val="2775938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Pre compile of Assets</a:t>
            </a:r>
          </a:p>
          <a:p>
            <a:r>
              <a:rPr lang="en-US" dirty="0" smtClean="0"/>
              <a:t>MySQL database</a:t>
            </a:r>
          </a:p>
          <a:p>
            <a:r>
              <a:rPr lang="en-US" dirty="0" smtClean="0"/>
              <a:t>Database migration</a:t>
            </a:r>
          </a:p>
          <a:p>
            <a:r>
              <a:rPr lang="en-US" dirty="0" smtClean="0"/>
              <a:t>Deployment on </a:t>
            </a:r>
            <a:r>
              <a:rPr lang="en-US" dirty="0" err="1" smtClean="0"/>
              <a:t>Heroku</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Rails in Production</a:t>
            </a:r>
            <a:endParaRPr lang="en-US" dirty="0"/>
          </a:p>
        </p:txBody>
      </p:sp>
    </p:spTree>
    <p:extLst>
      <p:ext uri="{BB962C8B-B14F-4D97-AF65-F5344CB8AC3E}">
        <p14:creationId xmlns:p14="http://schemas.microsoft.com/office/powerpoint/2010/main" val="165287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Environment </a:t>
            </a:r>
            <a:r>
              <a:rPr lang="en-US" dirty="0"/>
              <a:t>Setup</a:t>
            </a:r>
          </a:p>
          <a:p>
            <a:r>
              <a:rPr lang="en-US" dirty="0"/>
              <a:t>Ruby Language </a:t>
            </a:r>
            <a:r>
              <a:rPr lang="en-US" dirty="0" smtClean="0"/>
              <a:t>– Part 1</a:t>
            </a:r>
            <a:endParaRPr lang="en-US" dirty="0" smtClean="0"/>
          </a:p>
          <a:p>
            <a:r>
              <a:rPr lang="en-US" dirty="0" smtClean="0"/>
              <a:t>Create Sample Project</a:t>
            </a:r>
          </a:p>
          <a:p>
            <a:r>
              <a:rPr lang="en-US" dirty="0" smtClean="0"/>
              <a:t>Design </a:t>
            </a:r>
            <a:r>
              <a:rPr lang="en-US" dirty="0" smtClean="0"/>
              <a:t>Patterns – Singleton, MVC, Decorator</a:t>
            </a:r>
          </a:p>
          <a:p>
            <a:r>
              <a:rPr lang="en-US" dirty="0" smtClean="0"/>
              <a:t>Understand Rails project Folder </a:t>
            </a:r>
            <a:r>
              <a:rPr lang="en-US" dirty="0" smtClean="0"/>
              <a:t>Structure</a:t>
            </a:r>
            <a:endParaRPr lang="en-US" dirty="0"/>
          </a:p>
          <a:p>
            <a:r>
              <a:rPr lang="en-US" dirty="0"/>
              <a:t>Understand </a:t>
            </a:r>
            <a:r>
              <a:rPr lang="en-US" dirty="0" smtClean="0"/>
              <a:t>GIT</a:t>
            </a:r>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Agenda – Day 1</a:t>
            </a:r>
            <a:endParaRPr lang="en-US" dirty="0"/>
          </a:p>
        </p:txBody>
      </p:sp>
    </p:spTree>
    <p:extLst>
      <p:ext uri="{BB962C8B-B14F-4D97-AF65-F5344CB8AC3E}">
        <p14:creationId xmlns:p14="http://schemas.microsoft.com/office/powerpoint/2010/main" val="3475870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Optimist locking</a:t>
            </a:r>
          </a:p>
          <a:p>
            <a:pPr lvl="1"/>
            <a:r>
              <a:rPr lang="en-US" dirty="0">
                <a:hlinkClick r:id="rId2"/>
              </a:rPr>
              <a:t>http://</a:t>
            </a:r>
            <a:r>
              <a:rPr lang="en-US" dirty="0" smtClean="0">
                <a:hlinkClick r:id="rId2"/>
              </a:rPr>
              <a:t>guides.rubyonrails.org/active_record_querying.html</a:t>
            </a:r>
            <a:endParaRPr lang="en-US" dirty="0" smtClean="0"/>
          </a:p>
          <a:p>
            <a:r>
              <a:rPr lang="en-US" dirty="0" smtClean="0"/>
              <a:t>Eager Loading and Lazy Loading</a:t>
            </a:r>
          </a:p>
          <a:p>
            <a:r>
              <a:rPr lang="en-US" dirty="0" smtClean="0"/>
              <a:t>Dynamic Finders</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825479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Subtitle 3"/>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186847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675467"/>
            <a:ext cx="8458199" cy="3420534"/>
          </a:xfrm>
        </p:spPr>
        <p:txBody>
          <a:bodyPr>
            <a:normAutofit/>
          </a:bodyPr>
          <a:lstStyle/>
          <a:p>
            <a:r>
              <a:rPr lang="en-US" dirty="0" smtClean="0"/>
              <a:t>Ensure pre requisites</a:t>
            </a:r>
          </a:p>
          <a:p>
            <a:r>
              <a:rPr lang="en-US" dirty="0" smtClean="0"/>
              <a:t>Clean your earlier environment</a:t>
            </a:r>
          </a:p>
          <a:p>
            <a:r>
              <a:rPr lang="en-US" dirty="0" smtClean="0"/>
              <a:t>Install supporting applications</a:t>
            </a:r>
          </a:p>
          <a:p>
            <a:r>
              <a:rPr lang="en-US" dirty="0" smtClean="0"/>
              <a:t>Setup Rails environment along with GIT</a:t>
            </a:r>
          </a:p>
          <a:p>
            <a:r>
              <a:rPr lang="en-US" dirty="0" smtClean="0"/>
              <a:t>REVIEW WHAT WE ACHIEVED</a:t>
            </a:r>
            <a:endParaRPr lang="en-US" dirty="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Environment Setup</a:t>
            </a:r>
            <a:endParaRPr lang="en-US" dirty="0"/>
          </a:p>
        </p:txBody>
      </p:sp>
    </p:spTree>
    <p:extLst>
      <p:ext uri="{BB962C8B-B14F-4D97-AF65-F5344CB8AC3E}">
        <p14:creationId xmlns:p14="http://schemas.microsoft.com/office/powerpoint/2010/main" val="3971833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Strings and Numbers</a:t>
            </a:r>
          </a:p>
          <a:p>
            <a:r>
              <a:rPr lang="en-US" dirty="0" smtClean="0"/>
              <a:t>Conditional logic</a:t>
            </a:r>
          </a:p>
          <a:p>
            <a:r>
              <a:rPr lang="en-US" dirty="0" smtClean="0"/>
              <a:t>Local </a:t>
            </a:r>
            <a:r>
              <a:rPr lang="en-US" dirty="0" err="1" smtClean="0"/>
              <a:t>vs</a:t>
            </a:r>
            <a:r>
              <a:rPr lang="en-US" dirty="0" smtClean="0"/>
              <a:t> Global Variable</a:t>
            </a:r>
          </a:p>
          <a:p>
            <a:r>
              <a:rPr lang="en-US" dirty="0" smtClean="0"/>
              <a:t>OOP’s concepts</a:t>
            </a:r>
          </a:p>
          <a:p>
            <a:r>
              <a:rPr lang="en-US" dirty="0" smtClean="0"/>
              <a:t>Classes and Objects</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Ruby Language</a:t>
            </a:r>
            <a:endParaRPr lang="en-US" dirty="0"/>
          </a:p>
        </p:txBody>
      </p:sp>
    </p:spTree>
    <p:extLst>
      <p:ext uri="{BB962C8B-B14F-4D97-AF65-F5344CB8AC3E}">
        <p14:creationId xmlns:p14="http://schemas.microsoft.com/office/powerpoint/2010/main" val="345995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t>
            </a:r>
            <a:r>
              <a:rPr lang="en-US" dirty="0" err="1" smtClean="0"/>
              <a:t>intro_app</a:t>
            </a:r>
            <a:r>
              <a:rPr lang="en-US" dirty="0" smtClean="0"/>
              <a:t> in </a:t>
            </a:r>
            <a:r>
              <a:rPr lang="en-US" dirty="0" err="1" smtClean="0"/>
              <a:t>aptana</a:t>
            </a:r>
            <a:endParaRPr lang="en-US" dirty="0" smtClean="0"/>
          </a:p>
          <a:p>
            <a:r>
              <a:rPr lang="en-US" dirty="0"/>
              <a:t>Convention over </a:t>
            </a:r>
            <a:r>
              <a:rPr lang="en-US" dirty="0" smtClean="0"/>
              <a:t>Configuration</a:t>
            </a:r>
          </a:p>
          <a:p>
            <a:pPr lvl="1"/>
            <a:r>
              <a:rPr lang="en-US" dirty="0" smtClean="0"/>
              <a:t>Folder name and structure</a:t>
            </a:r>
          </a:p>
          <a:p>
            <a:pPr lvl="1"/>
            <a:r>
              <a:rPr lang="en-US" dirty="0" smtClean="0"/>
              <a:t>Entitles names</a:t>
            </a:r>
          </a:p>
          <a:p>
            <a:pPr lvl="1"/>
            <a:r>
              <a:rPr lang="en-US" dirty="0" smtClean="0"/>
              <a:t>Path names</a:t>
            </a:r>
            <a:endParaRPr lang="en-US" dirty="0"/>
          </a:p>
          <a:p>
            <a:r>
              <a:rPr lang="en-US" dirty="0" smtClean="0"/>
              <a:t>Understand rails folder structures</a:t>
            </a:r>
          </a:p>
          <a:p>
            <a:r>
              <a:rPr lang="en-US" dirty="0" smtClean="0"/>
              <a:t>Understand default gems</a:t>
            </a:r>
          </a:p>
          <a:p>
            <a:r>
              <a:rPr lang="en-US" dirty="0" smtClean="0"/>
              <a:t>Run project</a:t>
            </a:r>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lstStyle/>
          <a:p>
            <a:r>
              <a:rPr lang="en-US" dirty="0" smtClean="0"/>
              <a:t>First Rails Application</a:t>
            </a:r>
            <a:endParaRPr lang="en-US" dirty="0"/>
          </a:p>
        </p:txBody>
      </p:sp>
    </p:spTree>
    <p:extLst>
      <p:ext uri="{BB962C8B-B14F-4D97-AF65-F5344CB8AC3E}">
        <p14:creationId xmlns:p14="http://schemas.microsoft.com/office/powerpoint/2010/main" val="323111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What is Version Control System</a:t>
            </a:r>
          </a:p>
          <a:p>
            <a:pPr lvl="1"/>
            <a:r>
              <a:rPr lang="en-US" dirty="0" smtClean="0"/>
              <a:t>DVCS </a:t>
            </a:r>
            <a:r>
              <a:rPr lang="en-US" dirty="0" err="1" smtClean="0"/>
              <a:t>vs</a:t>
            </a:r>
            <a:r>
              <a:rPr lang="en-US" dirty="0" smtClean="0"/>
              <a:t> VCS</a:t>
            </a:r>
          </a:p>
          <a:p>
            <a:pPr lvl="1"/>
            <a:r>
              <a:rPr lang="en-US" dirty="0" err="1" smtClean="0"/>
              <a:t>Git</a:t>
            </a:r>
            <a:r>
              <a:rPr lang="en-US" dirty="0" smtClean="0"/>
              <a:t> an open source VCS</a:t>
            </a:r>
          </a:p>
          <a:p>
            <a:pPr lvl="1"/>
            <a:r>
              <a:rPr lang="en-US" dirty="0" smtClean="0"/>
              <a:t>Easy to install</a:t>
            </a:r>
          </a:p>
          <a:p>
            <a:r>
              <a:rPr lang="en-US" dirty="0" err="1" smtClean="0"/>
              <a:t>Git</a:t>
            </a:r>
            <a:r>
              <a:rPr lang="en-US" dirty="0" smtClean="0"/>
              <a:t> working area, staging area and </a:t>
            </a:r>
            <a:r>
              <a:rPr lang="en-US" dirty="0"/>
              <a:t>repository</a:t>
            </a:r>
          </a:p>
          <a:p>
            <a:r>
              <a:rPr lang="en-US" dirty="0"/>
              <a:t>GIT 101</a:t>
            </a:r>
            <a:endParaRPr lang="en-US" dirty="0" smtClean="0"/>
          </a:p>
          <a:p>
            <a:r>
              <a:rPr lang="en-US" dirty="0" smtClean="0"/>
              <a:t>Changing Readme file and Pushing to </a:t>
            </a:r>
            <a:r>
              <a:rPr lang="en-US" dirty="0" err="1" smtClean="0"/>
              <a:t>Git</a:t>
            </a:r>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 COPYRIGHT 2012 EZZIE INFOSYSTEMS</a:t>
            </a:r>
            <a:endParaRPr lang="en-US"/>
          </a:p>
        </p:txBody>
      </p:sp>
      <p:sp>
        <p:nvSpPr>
          <p:cNvPr id="4" name="Title 3"/>
          <p:cNvSpPr>
            <a:spLocks noGrp="1"/>
          </p:cNvSpPr>
          <p:nvPr>
            <p:ph type="title"/>
          </p:nvPr>
        </p:nvSpPr>
        <p:spPr/>
        <p:txBody>
          <a:bodyPr>
            <a:normAutofit/>
          </a:bodyPr>
          <a:lstStyle/>
          <a:p>
            <a:r>
              <a:rPr lang="en-US" dirty="0" smtClean="0"/>
              <a:t>Version Control with GIT</a:t>
            </a:r>
            <a:endParaRPr lang="en-US" dirty="0"/>
          </a:p>
        </p:txBody>
      </p:sp>
    </p:spTree>
    <p:extLst>
      <p:ext uri="{BB962C8B-B14F-4D97-AF65-F5344CB8AC3E}">
        <p14:creationId xmlns:p14="http://schemas.microsoft.com/office/powerpoint/2010/main" val="290784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dirty="0" smtClean="0"/>
              <a:t>MVC</a:t>
            </a:r>
          </a:p>
          <a:p>
            <a:pPr lvl="1"/>
            <a:r>
              <a:rPr lang="en-US" dirty="0" smtClean="0"/>
              <a:t>Singleton</a:t>
            </a:r>
          </a:p>
          <a:p>
            <a:pPr lvl="1"/>
            <a:r>
              <a:rPr lang="en-US" dirty="0" smtClean="0"/>
              <a:t>Decorator</a:t>
            </a:r>
          </a:p>
          <a:p>
            <a:pPr lvl="1"/>
            <a:endParaRPr lang="en-US" dirty="0"/>
          </a:p>
        </p:txBody>
      </p:sp>
      <p:sp>
        <p:nvSpPr>
          <p:cNvPr id="3" name="Title 2"/>
          <p:cNvSpPr>
            <a:spLocks noGrp="1"/>
          </p:cNvSpPr>
          <p:nvPr>
            <p:ph type="title"/>
          </p:nvPr>
        </p:nvSpPr>
        <p:spPr/>
        <p:txBody>
          <a:bodyPr/>
          <a:lstStyle/>
          <a:p>
            <a:r>
              <a:rPr lang="en-US" dirty="0" smtClean="0"/>
              <a:t>Design Patterns</a:t>
            </a:r>
            <a:endParaRPr lang="en-US" dirty="0"/>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1434409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57400"/>
            <a:ext cx="8534400" cy="1780108"/>
          </a:xfrm>
        </p:spPr>
        <p:txBody>
          <a:bodyPr>
            <a:normAutofit fontScale="90000"/>
          </a:bodyPr>
          <a:lstStyle/>
          <a:p>
            <a:r>
              <a:rPr lang="en-US" dirty="0" smtClean="0"/>
              <a:t/>
            </a:r>
            <a:br>
              <a:rPr lang="en-US" dirty="0" smtClean="0"/>
            </a:br>
            <a:r>
              <a:rPr lang="en-US" dirty="0" smtClean="0"/>
              <a:t>Day 2</a:t>
            </a:r>
            <a:br>
              <a:rPr lang="en-US" dirty="0" smtClean="0"/>
            </a:br>
            <a:endParaRPr lang="en-US" i="1" dirty="0"/>
          </a:p>
        </p:txBody>
      </p:sp>
      <p:sp>
        <p:nvSpPr>
          <p:cNvPr id="4" name="Subtitle 3"/>
          <p:cNvSpPr>
            <a:spLocks noGrp="1"/>
          </p:cNvSpPr>
          <p:nvPr>
            <p:ph type="subTitle" idx="1"/>
          </p:nvPr>
        </p:nvSpPr>
        <p:spPr>
          <a:xfrm>
            <a:off x="1447800" y="762000"/>
            <a:ext cx="6400800" cy="1473200"/>
          </a:xfrm>
        </p:spPr>
        <p:txBody>
          <a:bodyPr>
            <a:normAutofit/>
          </a:bodyPr>
          <a:lstStyle/>
          <a:p>
            <a:r>
              <a:rPr lang="en-US" sz="4000" dirty="0" smtClean="0">
                <a:latin typeface="Calibri" pitchFamily="34" charset="0"/>
                <a:cs typeface="Calibri" pitchFamily="34" charset="0"/>
              </a:rPr>
              <a:t>Ruby on Rails by </a:t>
            </a:r>
            <a:r>
              <a:rPr lang="en-US" sz="4000" dirty="0" err="1" smtClean="0">
                <a:latin typeface="Calibri" pitchFamily="34" charset="0"/>
                <a:cs typeface="Calibri" pitchFamily="34" charset="0"/>
              </a:rPr>
              <a:t>Ezzie</a:t>
            </a:r>
            <a:endParaRPr lang="en-US" sz="4000" dirty="0">
              <a:latin typeface="Calibri" pitchFamily="34" charset="0"/>
              <a:cs typeface="Calibri" pitchFamily="34" charset="0"/>
            </a:endParaRPr>
          </a:p>
        </p:txBody>
      </p:sp>
      <p:sp>
        <p:nvSpPr>
          <p:cNvPr id="5" name="Footer Placeholder 4"/>
          <p:cNvSpPr>
            <a:spLocks noGrp="1"/>
          </p:cNvSpPr>
          <p:nvPr>
            <p:ph type="ftr" sz="quarter" idx="11"/>
          </p:nvPr>
        </p:nvSpPr>
        <p:spPr/>
        <p:txBody>
          <a:bodyPr/>
          <a:lstStyle/>
          <a:p>
            <a:r>
              <a:rPr lang="en-US" smtClean="0"/>
              <a:t>© COPYRIGHT 2012 EZZIE INFOSYSTEMS</a:t>
            </a:r>
            <a:endParaRPr lang="en-US"/>
          </a:p>
        </p:txBody>
      </p:sp>
    </p:spTree>
    <p:extLst>
      <p:ext uri="{BB962C8B-B14F-4D97-AF65-F5344CB8AC3E}">
        <p14:creationId xmlns:p14="http://schemas.microsoft.com/office/powerpoint/2010/main" val="4124984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9348</TotalTime>
  <Words>1085</Words>
  <Application>Microsoft Office PowerPoint</Application>
  <PresentationFormat>On-screen Show (4:3)</PresentationFormat>
  <Paragraphs>275</Paragraphs>
  <Slides>31</Slides>
  <Notes>8</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Waveform</vt:lpstr>
      <vt:lpstr>Ruby on Rails by EZZIE INFOSYSTEMS Training Program </vt:lpstr>
      <vt:lpstr> Day 1 </vt:lpstr>
      <vt:lpstr>Agenda – Day 1</vt:lpstr>
      <vt:lpstr>Environment Setup</vt:lpstr>
      <vt:lpstr>Ruby Language</vt:lpstr>
      <vt:lpstr>First Rails Application</vt:lpstr>
      <vt:lpstr>Version Control with GIT</vt:lpstr>
      <vt:lpstr>Design Patterns</vt:lpstr>
      <vt:lpstr> Day 2 </vt:lpstr>
      <vt:lpstr>Agenda – Day 2</vt:lpstr>
      <vt:lpstr>Ruby Language</vt:lpstr>
      <vt:lpstr>Domain Driven Design</vt:lpstr>
      <vt:lpstr>Scaffolding - CRUD</vt:lpstr>
      <vt:lpstr>MVC in Action</vt:lpstr>
      <vt:lpstr>Representational State Transfer</vt:lpstr>
      <vt:lpstr>URL Conventions</vt:lpstr>
      <vt:lpstr>Adding Relationships</vt:lpstr>
      <vt:lpstr>Rails Classes</vt:lpstr>
      <vt:lpstr>Deployment in Heroku</vt:lpstr>
      <vt:lpstr>Agenda – Day 3</vt:lpstr>
      <vt:lpstr>Ruby Language</vt:lpstr>
      <vt:lpstr>Agenda – Day 4</vt:lpstr>
      <vt:lpstr>Agenda – Day 5</vt:lpstr>
      <vt:lpstr>Agenda – Day 6</vt:lpstr>
      <vt:lpstr> Ruby Language Fundamentals - 1 Session 2</vt:lpstr>
      <vt:lpstr>Ruby - 1</vt:lpstr>
      <vt:lpstr>REST Architecture</vt:lpstr>
      <vt:lpstr>Application Integration</vt:lpstr>
      <vt:lpstr>Rails in Production</vt:lpstr>
      <vt:lpstr>PowerPoint Presentation</vt:lpstr>
      <vt:lpstr>Thank You</vt:lpstr>
    </vt:vector>
  </TitlesOfParts>
  <Company>Sapient Lenovo T400 XP v1.0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virtualSchool</dc:title>
  <dc:creator>Rajan Punchouty</dc:creator>
  <cp:lastModifiedBy>WIN764BIT</cp:lastModifiedBy>
  <cp:revision>264</cp:revision>
  <dcterms:created xsi:type="dcterms:W3CDTF">2012-04-07T17:50:52Z</dcterms:created>
  <dcterms:modified xsi:type="dcterms:W3CDTF">2013-01-02T06:20:42Z</dcterms:modified>
</cp:coreProperties>
</file>