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Langue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vivante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étudiée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invertIfNegative val="0"/>
          <c:cat>
            <c:strRef>
              <c:f>Feuil1!$A$2:$A$6</c:f>
              <c:strCache>
                <c:ptCount val="5"/>
                <c:pt idx="0">
                  <c:v>Allemand</c:v>
                </c:pt>
                <c:pt idx="1">
                  <c:v>Anglais</c:v>
                </c:pt>
                <c:pt idx="2">
                  <c:v>Espagnol</c:v>
                </c:pt>
                <c:pt idx="3">
                  <c:v>Italien</c:v>
                </c:pt>
                <c:pt idx="4">
                  <c:v>Divers</c:v>
                </c:pt>
              </c:strCache>
            </c:strRef>
          </c:cat>
          <c:val>
            <c:numRef>
              <c:f>Feuil1!$B$2:$B$6</c:f>
              <c:numCache>
                <c:formatCode>General</c:formatCode>
                <c:ptCount val="5"/>
                <c:pt idx="0">
                  <c:v>351</c:v>
                </c:pt>
                <c:pt idx="1">
                  <c:v>934</c:v>
                </c:pt>
                <c:pt idx="2">
                  <c:v>205</c:v>
                </c:pt>
                <c:pt idx="3">
                  <c:v>69</c:v>
                </c:pt>
                <c:pt idx="4">
                  <c:v>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25409152"/>
        <c:axId val="125410688"/>
      </c:barChart>
      <c:catAx>
        <c:axId val="125409152"/>
        <c:scaling>
          <c:orientation val="minMax"/>
        </c:scaling>
        <c:delete val="0"/>
        <c:axPos val="b"/>
        <c:majorTickMark val="none"/>
        <c:minorTickMark val="none"/>
        <c:tickLblPos val="nextTo"/>
        <c:crossAx val="125410688"/>
        <c:crosses val="autoZero"/>
        <c:auto val="1"/>
        <c:lblAlgn val="ctr"/>
        <c:lblOffset val="100"/>
        <c:noMultiLvlLbl val="0"/>
      </c:catAx>
      <c:valAx>
        <c:axId val="12541068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254091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Langue</a:t>
            </a:r>
            <a:r>
              <a:rPr lang="fr-FR" baseline="0" dirty="0" smtClean="0"/>
              <a:t> vivante étudiée</a:t>
            </a:r>
            <a:endParaRPr lang="fr-FR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cat>
            <c:strRef>
              <c:f>Feuil1!$A$2:$A$6</c:f>
              <c:strCache>
                <c:ptCount val="5"/>
                <c:pt idx="0">
                  <c:v>Espagnol</c:v>
                </c:pt>
                <c:pt idx="1">
                  <c:v>Italien</c:v>
                </c:pt>
                <c:pt idx="2">
                  <c:v>Divers</c:v>
                </c:pt>
                <c:pt idx="3">
                  <c:v>Allemand</c:v>
                </c:pt>
                <c:pt idx="4">
                  <c:v>Anglais</c:v>
                </c:pt>
              </c:strCache>
            </c:strRef>
          </c:cat>
          <c:val>
            <c:numRef>
              <c:f>Feuil1!$B$2:$B$6</c:f>
              <c:numCache>
                <c:formatCode>General</c:formatCode>
                <c:ptCount val="5"/>
                <c:pt idx="0">
                  <c:v>46.125</c:v>
                </c:pt>
                <c:pt idx="1">
                  <c:v>15.525</c:v>
                </c:pt>
                <c:pt idx="2">
                  <c:v>9.2249999999999996</c:v>
                </c:pt>
                <c:pt idx="3">
                  <c:v>78.974999999999994</c:v>
                </c:pt>
                <c:pt idx="4">
                  <c:v>210.15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5510595897735002E-2"/>
          <c:y val="3.0831228624714786E-2"/>
          <c:w val="0.91905730533683294"/>
          <c:h val="0.8431732650045967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invertIfNegative val="0"/>
          <c:cat>
            <c:numRef>
              <c:f>Feuil1!$A$2:$A$13</c:f>
              <c:numCache>
                <c:formatCode>General</c:formatCode>
                <c:ptCount val="12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</c:numCache>
            </c:numRef>
          </c:cat>
          <c:val>
            <c:numRef>
              <c:f>Feuil1!$B$2:$B$13</c:f>
              <c:numCache>
                <c:formatCode>General</c:formatCode>
                <c:ptCount val="12"/>
                <c:pt idx="0">
                  <c:v>4</c:v>
                </c:pt>
                <c:pt idx="1">
                  <c:v>6</c:v>
                </c:pt>
                <c:pt idx="2">
                  <c:v>12</c:v>
                </c:pt>
                <c:pt idx="3">
                  <c:v>6</c:v>
                </c:pt>
                <c:pt idx="4">
                  <c:v>5</c:v>
                </c:pt>
                <c:pt idx="5">
                  <c:v>9</c:v>
                </c:pt>
                <c:pt idx="6">
                  <c:v>12</c:v>
                </c:pt>
                <c:pt idx="7">
                  <c:v>10</c:v>
                </c:pt>
                <c:pt idx="8">
                  <c:v>7</c:v>
                </c:pt>
                <c:pt idx="9">
                  <c:v>9</c:v>
                </c:pt>
                <c:pt idx="10">
                  <c:v>7</c:v>
                </c:pt>
                <c:pt idx="11">
                  <c:v>3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invertIfNegative val="0"/>
          <c:cat>
            <c:numRef>
              <c:f>Feuil1!$A$2:$A$13</c:f>
              <c:numCache>
                <c:formatCode>General</c:formatCode>
                <c:ptCount val="12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</c:numCache>
            </c:numRef>
          </c:cat>
          <c:val>
            <c:numRef>
              <c:f>Feuil1!$C$2:$C$13</c:f>
              <c:numCache>
                <c:formatCode>General</c:formatCode>
                <c:ptCount val="12"/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invertIfNegative val="0"/>
          <c:cat>
            <c:numRef>
              <c:f>Feuil1!$A$2:$A$13</c:f>
              <c:numCache>
                <c:formatCode>General</c:formatCode>
                <c:ptCount val="12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</c:numCache>
            </c:numRef>
          </c:cat>
          <c:val>
            <c:numRef>
              <c:f>Feuil1!$D$2:$D$13</c:f>
              <c:numCache>
                <c:formatCode>General</c:formatCode>
                <c:ptCount val="12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587648"/>
        <c:axId val="41871616"/>
      </c:barChart>
      <c:catAx>
        <c:axId val="405876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1871616"/>
        <c:crosses val="autoZero"/>
        <c:auto val="1"/>
        <c:lblAlgn val="ctr"/>
        <c:lblOffset val="100"/>
        <c:noMultiLvlLbl val="0"/>
      </c:catAx>
      <c:valAx>
        <c:axId val="418716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5876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0896398366870811E-2"/>
          <c:y val="3.0831228624714786E-2"/>
          <c:w val="0.88966280256634589"/>
          <c:h val="0.8431732650045967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invertIfNegative val="0"/>
          <c:cat>
            <c:numRef>
              <c:f>Feuil1!$A$2:$A$14</c:f>
              <c:numCache>
                <c:formatCode>General</c:formatCode>
                <c:ptCount val="13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</c:numCache>
            </c:numRef>
          </c:cat>
          <c:val>
            <c:numRef>
              <c:f>Feuil1!$B$2:$B$14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invertIfNegative val="0"/>
          <c:cat>
            <c:numRef>
              <c:f>Feuil1!$A$2:$A$14</c:f>
              <c:numCache>
                <c:formatCode>General</c:formatCode>
                <c:ptCount val="13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</c:numCache>
            </c:numRef>
          </c:cat>
          <c:val>
            <c:numRef>
              <c:f>Feuil1!$C$11:$C$14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invertIfNegative val="0"/>
          <c:cat>
            <c:numRef>
              <c:f>Feuil1!$A$2:$A$14</c:f>
              <c:numCache>
                <c:formatCode>General</c:formatCode>
                <c:ptCount val="13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</c:numCache>
            </c:numRef>
          </c:cat>
          <c:val>
            <c:numRef>
              <c:f>Feuil1!$D$11:$D$14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009088"/>
        <c:axId val="40821888"/>
      </c:barChart>
      <c:catAx>
        <c:axId val="40009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0821888"/>
        <c:crosses val="autoZero"/>
        <c:auto val="1"/>
        <c:lblAlgn val="ctr"/>
        <c:lblOffset val="100"/>
        <c:noMultiLvlLbl val="0"/>
      </c:catAx>
      <c:valAx>
        <c:axId val="408218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0090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0.1675</cdr:x>
      <cdr:y>0.80182</cdr:y>
    </cdr:from>
    <cdr:to>
      <cdr:x>0.2375</cdr:x>
      <cdr:y>0.80182</cdr:y>
    </cdr:to>
    <cdr:cxnSp macro="">
      <cdr:nvCxnSpPr>
        <cdr:cNvPr id="5" name="Connecteur droit avec flèche 4"/>
        <cdr:cNvCxnSpPr/>
      </cdr:nvCxnSpPr>
      <cdr:spPr>
        <a:xfrm xmlns:a="http://schemas.openxmlformats.org/drawingml/2006/main">
          <a:off x="1378496" y="3629000"/>
          <a:ext cx="576064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0.22875</cdr:x>
      <cdr:y>0.67454</cdr:y>
    </cdr:from>
    <cdr:to>
      <cdr:x>0.29875</cdr:x>
      <cdr:y>0.67454</cdr:y>
    </cdr:to>
    <cdr:cxnSp macro="">
      <cdr:nvCxnSpPr>
        <cdr:cNvPr id="8" name="Connecteur droit avec flèche 7"/>
        <cdr:cNvCxnSpPr/>
      </cdr:nvCxnSpPr>
      <cdr:spPr>
        <a:xfrm xmlns:a="http://schemas.openxmlformats.org/drawingml/2006/main">
          <a:off x="1882552" y="3052936"/>
          <a:ext cx="576064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0.29</cdr:x>
      <cdr:y>0.6109</cdr:y>
    </cdr:from>
    <cdr:to>
      <cdr:x>0.36</cdr:x>
      <cdr:y>0.6109</cdr:y>
    </cdr:to>
    <cdr:cxnSp macro="">
      <cdr:nvCxnSpPr>
        <cdr:cNvPr id="10" name="Connecteur droit avec flèche 9"/>
        <cdr:cNvCxnSpPr/>
      </cdr:nvCxnSpPr>
      <cdr:spPr>
        <a:xfrm xmlns:a="http://schemas.openxmlformats.org/drawingml/2006/main">
          <a:off x="2386608" y="2764904"/>
          <a:ext cx="576064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0.35125</cdr:x>
      <cdr:y>0.56317</cdr:y>
    </cdr:from>
    <cdr:to>
      <cdr:x>0.43</cdr:x>
      <cdr:y>0.56317</cdr:y>
    </cdr:to>
    <cdr:cxnSp macro="">
      <cdr:nvCxnSpPr>
        <cdr:cNvPr id="12" name="Connecteur droit avec flèche 11"/>
        <cdr:cNvCxnSpPr/>
      </cdr:nvCxnSpPr>
      <cdr:spPr>
        <a:xfrm xmlns:a="http://schemas.openxmlformats.org/drawingml/2006/main">
          <a:off x="2890664" y="2548880"/>
          <a:ext cx="648072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0.42125</cdr:x>
      <cdr:y>0.48362</cdr:y>
    </cdr:from>
    <cdr:to>
      <cdr:x>0.49125</cdr:x>
      <cdr:y>0.48362</cdr:y>
    </cdr:to>
    <cdr:cxnSp macro="">
      <cdr:nvCxnSpPr>
        <cdr:cNvPr id="14" name="Connecteur droit avec flèche 13"/>
        <cdr:cNvCxnSpPr/>
      </cdr:nvCxnSpPr>
      <cdr:spPr>
        <a:xfrm xmlns:a="http://schemas.openxmlformats.org/drawingml/2006/main">
          <a:off x="3466728" y="2188840"/>
          <a:ext cx="576064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0.4825</cdr:x>
      <cdr:y>0.37225</cdr:y>
    </cdr:from>
    <cdr:to>
      <cdr:x>0.56125</cdr:x>
      <cdr:y>0.37225</cdr:y>
    </cdr:to>
    <cdr:cxnSp macro="">
      <cdr:nvCxnSpPr>
        <cdr:cNvPr id="16" name="Connecteur droit avec flèche 15"/>
        <cdr:cNvCxnSpPr/>
      </cdr:nvCxnSpPr>
      <cdr:spPr>
        <a:xfrm xmlns:a="http://schemas.openxmlformats.org/drawingml/2006/main">
          <a:off x="3970784" y="1684784"/>
          <a:ext cx="648072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0.5525</cdr:x>
      <cdr:y>0.27679</cdr:y>
    </cdr:from>
    <cdr:to>
      <cdr:x>0.63125</cdr:x>
      <cdr:y>0.27679</cdr:y>
    </cdr:to>
    <cdr:cxnSp macro="">
      <cdr:nvCxnSpPr>
        <cdr:cNvPr id="20" name="Connecteur droit avec flèche 19"/>
        <cdr:cNvCxnSpPr/>
      </cdr:nvCxnSpPr>
      <cdr:spPr>
        <a:xfrm xmlns:a="http://schemas.openxmlformats.org/drawingml/2006/main">
          <a:off x="4546848" y="1252736"/>
          <a:ext cx="648072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0.6225</cdr:x>
      <cdr:y>0.21315</cdr:y>
    </cdr:from>
    <cdr:to>
      <cdr:x>0.70125</cdr:x>
      <cdr:y>0.21315</cdr:y>
    </cdr:to>
    <cdr:cxnSp macro="">
      <cdr:nvCxnSpPr>
        <cdr:cNvPr id="22" name="Connecteur droit avec flèche 21"/>
        <cdr:cNvCxnSpPr/>
      </cdr:nvCxnSpPr>
      <cdr:spPr>
        <a:xfrm xmlns:a="http://schemas.openxmlformats.org/drawingml/2006/main">
          <a:off x="5122912" y="964704"/>
          <a:ext cx="648072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0.70125</cdr:x>
      <cdr:y>0.1336</cdr:y>
    </cdr:from>
    <cdr:to>
      <cdr:x>0.77125</cdr:x>
      <cdr:y>0.1336</cdr:y>
    </cdr:to>
    <cdr:cxnSp macro="">
      <cdr:nvCxnSpPr>
        <cdr:cNvPr id="24" name="Connecteur droit avec flèche 23"/>
        <cdr:cNvCxnSpPr/>
      </cdr:nvCxnSpPr>
      <cdr:spPr>
        <a:xfrm xmlns:a="http://schemas.openxmlformats.org/drawingml/2006/main">
          <a:off x="5770984" y="604664"/>
          <a:ext cx="576064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0.7625</cdr:x>
      <cdr:y>0.06996</cdr:y>
    </cdr:from>
    <cdr:to>
      <cdr:x>0.8325</cdr:x>
      <cdr:y>0.06996</cdr:y>
    </cdr:to>
    <cdr:cxnSp macro="">
      <cdr:nvCxnSpPr>
        <cdr:cNvPr id="26" name="Connecteur droit avec flèche 25"/>
        <cdr:cNvCxnSpPr/>
      </cdr:nvCxnSpPr>
      <cdr:spPr>
        <a:xfrm xmlns:a="http://schemas.openxmlformats.org/drawingml/2006/main">
          <a:off x="6275040" y="316632"/>
          <a:ext cx="576064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0.82375</cdr:x>
      <cdr:y>0.03814</cdr:y>
    </cdr:from>
    <cdr:to>
      <cdr:x>0.90249</cdr:x>
      <cdr:y>0.03814</cdr:y>
    </cdr:to>
    <cdr:cxnSp macro="">
      <cdr:nvCxnSpPr>
        <cdr:cNvPr id="28" name="Connecteur droit 27"/>
        <cdr:cNvCxnSpPr/>
      </cdr:nvCxnSpPr>
      <cdr:spPr>
        <a:xfrm xmlns:a="http://schemas.openxmlformats.org/drawingml/2006/main">
          <a:off x="6779096" y="172616"/>
          <a:ext cx="648072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0.78</cdr:x>
      <cdr:y>0.84955</cdr:y>
    </cdr:from>
    <cdr:to>
      <cdr:x>0.85875</cdr:x>
      <cdr:y>0.84955</cdr:y>
    </cdr:to>
    <cdr:cxnSp macro="">
      <cdr:nvCxnSpPr>
        <cdr:cNvPr id="30" name="Connecteur droit avec flèche 29"/>
        <cdr:cNvCxnSpPr/>
      </cdr:nvCxnSpPr>
      <cdr:spPr>
        <a:xfrm xmlns:a="http://schemas.openxmlformats.org/drawingml/2006/main">
          <a:off x="6419056" y="3845024"/>
          <a:ext cx="648072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0.71</cdr:x>
      <cdr:y>0.80182</cdr:y>
    </cdr:from>
    <cdr:to>
      <cdr:x>0.78875</cdr:x>
      <cdr:y>0.80182</cdr:y>
    </cdr:to>
    <cdr:cxnSp macro="">
      <cdr:nvCxnSpPr>
        <cdr:cNvPr id="32" name="Connecteur droit avec flèche 31"/>
        <cdr:cNvCxnSpPr/>
      </cdr:nvCxnSpPr>
      <cdr:spPr>
        <a:xfrm xmlns:a="http://schemas.openxmlformats.org/drawingml/2006/main">
          <a:off x="5842992" y="3629000"/>
          <a:ext cx="648072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0.63125</cdr:x>
      <cdr:y>0.70636</cdr:y>
    </cdr:from>
    <cdr:to>
      <cdr:x>0.71</cdr:x>
      <cdr:y>0.70636</cdr:y>
    </cdr:to>
    <cdr:cxnSp macro="">
      <cdr:nvCxnSpPr>
        <cdr:cNvPr id="34" name="Connecteur droit avec flèche 33"/>
        <cdr:cNvCxnSpPr/>
      </cdr:nvCxnSpPr>
      <cdr:spPr>
        <a:xfrm xmlns:a="http://schemas.openxmlformats.org/drawingml/2006/main">
          <a:off x="5194920" y="3196952"/>
          <a:ext cx="648072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0.56125</cdr:x>
      <cdr:y>0.64272</cdr:y>
    </cdr:from>
    <cdr:to>
      <cdr:x>0.63125</cdr:x>
      <cdr:y>0.64272</cdr:y>
    </cdr:to>
    <cdr:cxnSp macro="">
      <cdr:nvCxnSpPr>
        <cdr:cNvPr id="36" name="Connecteur droit avec flèche 35"/>
        <cdr:cNvCxnSpPr/>
      </cdr:nvCxnSpPr>
      <cdr:spPr>
        <a:xfrm xmlns:a="http://schemas.openxmlformats.org/drawingml/2006/main">
          <a:off x="4618856" y="2908920"/>
          <a:ext cx="576064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0.49125</cdr:x>
      <cdr:y>0.54726</cdr:y>
    </cdr:from>
    <cdr:to>
      <cdr:x>0.56125</cdr:x>
      <cdr:y>0.54726</cdr:y>
    </cdr:to>
    <cdr:cxnSp macro="">
      <cdr:nvCxnSpPr>
        <cdr:cNvPr id="38" name="Connecteur droit avec flèche 37"/>
        <cdr:cNvCxnSpPr/>
      </cdr:nvCxnSpPr>
      <cdr:spPr>
        <a:xfrm xmlns:a="http://schemas.openxmlformats.org/drawingml/2006/main">
          <a:off x="4042792" y="2476872"/>
          <a:ext cx="576064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0.43</cdr:x>
      <cdr:y>0.41998</cdr:y>
    </cdr:from>
    <cdr:to>
      <cdr:x>0.49125</cdr:x>
      <cdr:y>0.41998</cdr:y>
    </cdr:to>
    <cdr:cxnSp macro="">
      <cdr:nvCxnSpPr>
        <cdr:cNvPr id="42" name="Connecteur droit avec flèche 41"/>
        <cdr:cNvCxnSpPr/>
      </cdr:nvCxnSpPr>
      <cdr:spPr>
        <a:xfrm xmlns:a="http://schemas.openxmlformats.org/drawingml/2006/main">
          <a:off x="3538736" y="1900808"/>
          <a:ext cx="504056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0.36875</cdr:x>
      <cdr:y>0.34043</cdr:y>
    </cdr:from>
    <cdr:to>
      <cdr:x>0.43875</cdr:x>
      <cdr:y>0.34043</cdr:y>
    </cdr:to>
    <cdr:cxnSp macro="">
      <cdr:nvCxnSpPr>
        <cdr:cNvPr id="48" name="Connecteur droit avec flèche 47"/>
        <cdr:cNvCxnSpPr/>
      </cdr:nvCxnSpPr>
      <cdr:spPr>
        <a:xfrm xmlns:a="http://schemas.openxmlformats.org/drawingml/2006/main">
          <a:off x="3034680" y="1540768"/>
          <a:ext cx="576064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0.3075</cdr:x>
      <cdr:y>0.2927</cdr:y>
    </cdr:from>
    <cdr:to>
      <cdr:x>0.3775</cdr:x>
      <cdr:y>0.2927</cdr:y>
    </cdr:to>
    <cdr:cxnSp macro="">
      <cdr:nvCxnSpPr>
        <cdr:cNvPr id="50" name="Connecteur droit avec flèche 49"/>
        <cdr:cNvCxnSpPr/>
      </cdr:nvCxnSpPr>
      <cdr:spPr>
        <a:xfrm xmlns:a="http://schemas.openxmlformats.org/drawingml/2006/main">
          <a:off x="2530624" y="1324744"/>
          <a:ext cx="576064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0.24625</cdr:x>
      <cdr:y>0.22906</cdr:y>
    </cdr:from>
    <cdr:to>
      <cdr:x>0.31625</cdr:x>
      <cdr:y>0.22906</cdr:y>
    </cdr:to>
    <cdr:cxnSp macro="">
      <cdr:nvCxnSpPr>
        <cdr:cNvPr id="52" name="Connecteur droit avec flèche 51"/>
        <cdr:cNvCxnSpPr/>
      </cdr:nvCxnSpPr>
      <cdr:spPr>
        <a:xfrm xmlns:a="http://schemas.openxmlformats.org/drawingml/2006/main">
          <a:off x="2026568" y="1036712"/>
          <a:ext cx="576064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0.1675</cdr:x>
      <cdr:y>0.1336</cdr:y>
    </cdr:from>
    <cdr:to>
      <cdr:x>0.255</cdr:x>
      <cdr:y>0.1336</cdr:y>
    </cdr:to>
    <cdr:cxnSp macro="">
      <cdr:nvCxnSpPr>
        <cdr:cNvPr id="59" name="Connecteur droit avec flèche 58"/>
        <cdr:cNvCxnSpPr/>
      </cdr:nvCxnSpPr>
      <cdr:spPr>
        <a:xfrm xmlns:a="http://schemas.openxmlformats.org/drawingml/2006/main">
          <a:off x="1378496" y="604664"/>
          <a:ext cx="720080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0.10626</cdr:x>
      <cdr:y>0.05405</cdr:y>
    </cdr:from>
    <cdr:to>
      <cdr:x>0.1675</cdr:x>
      <cdr:y>0.05405</cdr:y>
    </cdr:to>
    <cdr:cxnSp macro="">
      <cdr:nvCxnSpPr>
        <cdr:cNvPr id="61" name="Connecteur droit avec flèche 60"/>
        <cdr:cNvCxnSpPr/>
      </cdr:nvCxnSpPr>
      <cdr:spPr>
        <a:xfrm xmlns:a="http://schemas.openxmlformats.org/drawingml/2006/main">
          <a:off x="874440" y="244624"/>
          <a:ext cx="504056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0.07126</cdr:x>
      <cdr:y>0.02223</cdr:y>
    </cdr:from>
    <cdr:to>
      <cdr:x>0.11501</cdr:x>
      <cdr:y>0.02223</cdr:y>
    </cdr:to>
    <cdr:cxnSp macro="">
      <cdr:nvCxnSpPr>
        <cdr:cNvPr id="83" name="Connecteur droit avec flèche 82"/>
        <cdr:cNvCxnSpPr/>
      </cdr:nvCxnSpPr>
      <cdr:spPr>
        <a:xfrm xmlns:a="http://schemas.openxmlformats.org/drawingml/2006/main">
          <a:off x="586408" y="100608"/>
          <a:ext cx="360040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0148-8869-4797-86A6-B69D2256FF9B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881B-FB1F-4BFC-92D7-68F16506B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05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0148-8869-4797-86A6-B69D2256FF9B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881B-FB1F-4BFC-92D7-68F16506B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63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0148-8869-4797-86A6-B69D2256FF9B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881B-FB1F-4BFC-92D7-68F16506B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26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0148-8869-4797-86A6-B69D2256FF9B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881B-FB1F-4BFC-92D7-68F16506B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68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0148-8869-4797-86A6-B69D2256FF9B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881B-FB1F-4BFC-92D7-68F16506B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86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0148-8869-4797-86A6-B69D2256FF9B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881B-FB1F-4BFC-92D7-68F16506B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6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0148-8869-4797-86A6-B69D2256FF9B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881B-FB1F-4BFC-92D7-68F16506B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00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0148-8869-4797-86A6-B69D2256FF9B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881B-FB1F-4BFC-92D7-68F16506B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70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0148-8869-4797-86A6-B69D2256FF9B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881B-FB1F-4BFC-92D7-68F16506B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34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0148-8869-4797-86A6-B69D2256FF9B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881B-FB1F-4BFC-92D7-68F16506B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28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0148-8869-4797-86A6-B69D2256FF9B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881B-FB1F-4BFC-92D7-68F16506B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76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90148-8869-4797-86A6-B69D2256FF9B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1881B-FB1F-4BFC-92D7-68F16506B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70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4525963"/>
          </a:xfrm>
        </p:spPr>
        <p:txBody>
          <a:bodyPr/>
          <a:lstStyle/>
          <a:p>
            <a:r>
              <a:rPr lang="fr-FR" dirty="0" smtClean="0"/>
              <a:t>1. La population: 1600 élèves d’un lycée</a:t>
            </a:r>
          </a:p>
          <a:p>
            <a:r>
              <a:rPr lang="fr-FR" dirty="0"/>
              <a:t> </a:t>
            </a:r>
            <a:r>
              <a:rPr lang="fr-FR" dirty="0" smtClean="0"/>
              <a:t>    Le caractère: la langue vivante étudiée</a:t>
            </a:r>
          </a:p>
          <a:p>
            <a:r>
              <a:rPr lang="fr-FR" dirty="0"/>
              <a:t> </a:t>
            </a:r>
            <a:r>
              <a:rPr lang="fr-FR" dirty="0" smtClean="0"/>
              <a:t>    Nature du caractère: qualitatif nominal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154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à bandes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13798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239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circulaire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fr-FR" dirty="0"/>
                  <a:t>Allemand: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351</m:t>
                        </m:r>
                      </m:num>
                      <m:den>
                        <m:r>
                          <a:rPr lang="fr-FR" i="1">
                            <a:latin typeface="Cambria Math"/>
                          </a:rPr>
                          <m:t>1600</m:t>
                        </m:r>
                      </m:den>
                    </m:f>
                    <m:r>
                      <a:rPr lang="fr-FR" i="1">
                        <a:latin typeface="Cambria Math"/>
                      </a:rPr>
                      <m:t>360=78,975°</m:t>
                    </m:r>
                  </m:oMath>
                </a14:m>
                <a:endParaRPr lang="fr-FR" dirty="0"/>
              </a:p>
              <a:p>
                <a:r>
                  <a:rPr lang="fr-FR" dirty="0"/>
                  <a:t>Anglais: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934</m:t>
                        </m:r>
                      </m:num>
                      <m:den>
                        <m:r>
                          <a:rPr lang="fr-FR" i="1">
                            <a:latin typeface="Cambria Math"/>
                          </a:rPr>
                          <m:t>1600</m:t>
                        </m:r>
                      </m:den>
                    </m:f>
                    <m:r>
                      <a:rPr lang="fr-FR" i="1">
                        <a:latin typeface="Cambria Math"/>
                      </a:rPr>
                      <m:t>360=</m:t>
                    </m:r>
                    <m:r>
                      <a:rPr lang="fr-FR" i="1">
                        <a:latin typeface="Cambria Math"/>
                      </a:rPr>
                      <m:t>210,15</m:t>
                    </m:r>
                    <m:r>
                      <a:rPr lang="fr-FR" i="1">
                        <a:latin typeface="Cambria Math"/>
                      </a:rPr>
                      <m:t>°</m:t>
                    </m:r>
                  </m:oMath>
                </a14:m>
                <a:endParaRPr lang="fr-FR" dirty="0"/>
              </a:p>
              <a:p>
                <a:r>
                  <a:rPr lang="fr-FR" dirty="0"/>
                  <a:t>Espagnol: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205</m:t>
                        </m:r>
                      </m:num>
                      <m:den>
                        <m:r>
                          <a:rPr lang="fr-FR" i="1">
                            <a:latin typeface="Cambria Math"/>
                          </a:rPr>
                          <m:t>1600</m:t>
                        </m:r>
                      </m:den>
                    </m:f>
                    <m:r>
                      <a:rPr lang="fr-FR" i="1">
                        <a:latin typeface="Cambria Math"/>
                      </a:rPr>
                      <m:t>360=</m:t>
                    </m:r>
                    <m:r>
                      <a:rPr lang="fr-FR" i="1">
                        <a:latin typeface="Cambria Math"/>
                      </a:rPr>
                      <m:t>46,125</m:t>
                    </m:r>
                    <m:r>
                      <a:rPr lang="fr-FR" i="1">
                        <a:latin typeface="Cambria Math"/>
                      </a:rPr>
                      <m:t>°</m:t>
                    </m:r>
                  </m:oMath>
                </a14:m>
                <a:endParaRPr lang="fr-FR" dirty="0"/>
              </a:p>
              <a:p>
                <a:r>
                  <a:rPr lang="fr-FR" dirty="0"/>
                  <a:t>Italien: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69</m:t>
                        </m:r>
                      </m:num>
                      <m:den>
                        <m:r>
                          <a:rPr lang="fr-FR" i="1">
                            <a:latin typeface="Cambria Math"/>
                          </a:rPr>
                          <m:t>1600</m:t>
                        </m:r>
                      </m:den>
                    </m:f>
                    <m:r>
                      <a:rPr lang="fr-FR" i="1">
                        <a:latin typeface="Cambria Math"/>
                      </a:rPr>
                      <m:t>360=</m:t>
                    </m:r>
                    <m:r>
                      <a:rPr lang="fr-FR" i="1">
                        <a:latin typeface="Cambria Math"/>
                      </a:rPr>
                      <m:t>15</m:t>
                    </m:r>
                    <m:r>
                      <a:rPr lang="fr-FR" i="1">
                        <a:latin typeface="Cambria Math"/>
                      </a:rPr>
                      <m:t>,</m:t>
                    </m:r>
                    <m:r>
                      <a:rPr lang="fr-FR" i="1">
                        <a:latin typeface="Cambria Math"/>
                      </a:rPr>
                      <m:t>525</m:t>
                    </m:r>
                    <m:r>
                      <a:rPr lang="fr-FR" i="1">
                        <a:latin typeface="Cambria Math"/>
                      </a:rPr>
                      <m:t>°</m:t>
                    </m:r>
                  </m:oMath>
                </a14:m>
                <a:endParaRPr lang="fr-FR" dirty="0"/>
              </a:p>
              <a:p>
                <a:r>
                  <a:rPr lang="fr-FR" dirty="0"/>
                  <a:t>Divers: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41</m:t>
                        </m:r>
                      </m:num>
                      <m:den>
                        <m:r>
                          <a:rPr lang="fr-FR" i="1">
                            <a:latin typeface="Cambria Math"/>
                          </a:rPr>
                          <m:t>1600</m:t>
                        </m:r>
                      </m:den>
                    </m:f>
                    <m:r>
                      <a:rPr lang="fr-FR" i="1">
                        <a:latin typeface="Cambria Math"/>
                      </a:rPr>
                      <m:t>360=</m:t>
                    </m:r>
                    <m:r>
                      <a:rPr lang="fr-FR" i="1">
                        <a:latin typeface="Cambria Math"/>
                      </a:rPr>
                      <m:t>9,225</m:t>
                    </m:r>
                    <m:r>
                      <a:rPr lang="fr-FR" i="1">
                        <a:latin typeface="Cambria Math"/>
                      </a:rPr>
                      <m:t>°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2262" b="-16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Espace réservé du contenu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42441573"/>
              </p:ext>
            </p:extLst>
          </p:nvPr>
        </p:nvGraphicFramePr>
        <p:xfrm>
          <a:off x="4648200" y="1600200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4131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Exercice2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fr-FR" dirty="0" smtClean="0"/>
                  <a:t>1. Population: 90 candidats</a:t>
                </a:r>
              </a:p>
              <a:p>
                <a:r>
                  <a:rPr lang="fr-FR" dirty="0"/>
                  <a:t> </a:t>
                </a:r>
                <a:r>
                  <a:rPr lang="fr-FR" dirty="0" smtClean="0"/>
                  <a:t>   Caractère étudié: les notes obtenues</a:t>
                </a:r>
              </a:p>
              <a:p>
                <a:r>
                  <a:rPr lang="fr-FR" dirty="0"/>
                  <a:t> </a:t>
                </a:r>
                <a:r>
                  <a:rPr lang="fr-FR" dirty="0" smtClean="0"/>
                  <a:t>   Nature du caractère: quantitatif discret</a:t>
                </a:r>
              </a:p>
              <a:p>
                <a:r>
                  <a:rPr lang="fr-FR" dirty="0" smtClean="0"/>
                  <a:t>2. On commence par ordonner la série dans l’ordre croissant: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5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(4)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; 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6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(6)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; 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7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(12)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; 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8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(6)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; 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9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(5)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; 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10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(9)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; 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11</m:t>
                        </m:r>
                      </m:e>
                      <m:sub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12</m:t>
                            </m:r>
                          </m:e>
                        </m:d>
                        <m:r>
                          <a:rPr lang="fr-FR" b="0" i="1" smtClean="0">
                            <a:latin typeface="Cambria Math"/>
                          </a:rPr>
                          <m:t>; 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12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(10)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; 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13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(7)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; 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14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(9)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; 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15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(7)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; 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16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(3)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887" r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25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Tableau statistique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Espace réservé du contenu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59231465"/>
                  </p:ext>
                </p:extLst>
              </p:nvPr>
            </p:nvGraphicFramePr>
            <p:xfrm>
              <a:off x="457200" y="1600200"/>
              <a:ext cx="8229600" cy="5461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8700"/>
                    <a:gridCol w="1028700"/>
                    <a:gridCol w="1028700"/>
                    <a:gridCol w="1028700"/>
                    <a:gridCol w="1028700"/>
                    <a:gridCol w="1028700"/>
                    <a:gridCol w="1028700"/>
                    <a:gridCol w="10287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Notes</a:t>
                          </a:r>
                          <a:r>
                            <a:rPr lang="fr-FR" baseline="0" dirty="0" smtClean="0"/>
                            <a:t> X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Effectifs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b="1" i="1" smtClean="0"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Fréquen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b="1" i="1" smtClean="0">
                                      <a:latin typeface="Cambria Math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fr-FR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b="1" i="1" smtClean="0">
                                          <a:latin typeface="Cambria Math"/>
                                        </a:rPr>
                                        <m:t>𝒏</m:t>
                                      </m:r>
                                    </m:e>
                                    <m:sup>
                                      <m:r>
                                        <a:rPr lang="fr-FR" b="1" i="1" smtClean="0">
                                          <a:latin typeface="Cambria Math"/>
                                        </a:rPr>
                                        <m:t>𝒄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fr-FR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 smtClean="0"/>
                            <a:t>↗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fr-FR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b="1" i="1" smtClean="0">
                                          <a:latin typeface="Cambria Math"/>
                                        </a:rPr>
                                        <m:t>𝒏</m:t>
                                      </m:r>
                                    </m:e>
                                    <m:sup>
                                      <m:r>
                                        <a:rPr lang="fr-FR" b="1" i="1" smtClean="0">
                                          <a:latin typeface="Cambria Math"/>
                                        </a:rPr>
                                        <m:t>𝒄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fr-FR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 smtClean="0"/>
                            <a:t>↘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fr-FR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b="1" i="1" smtClean="0">
                                          <a:latin typeface="Cambria Math"/>
                                        </a:rPr>
                                        <m:t>𝒇</m:t>
                                      </m:r>
                                    </m:e>
                                    <m:sup>
                                      <m:r>
                                        <a:rPr lang="fr-FR" b="1" i="1" smtClean="0">
                                          <a:latin typeface="Cambria Math"/>
                                        </a:rPr>
                                        <m:t>𝒄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fr-FR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 smtClean="0"/>
                            <a:t>↗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fr-FR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b="1" i="1" smtClean="0">
                                          <a:latin typeface="Cambria Math"/>
                                        </a:rPr>
                                        <m:t>𝒇</m:t>
                                      </m:r>
                                    </m:e>
                                    <m:sup>
                                      <m:r>
                                        <a:rPr lang="fr-FR" b="1" i="1" smtClean="0">
                                          <a:latin typeface="Cambria Math"/>
                                        </a:rPr>
                                        <m:t>𝒄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fr-FR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 smtClean="0"/>
                            <a:t>↘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 smtClean="0"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5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0.04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0.04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20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6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6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86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0.11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0.96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36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12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0.13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22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0.24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0.89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84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6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28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68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0.31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0.76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48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5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0.06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33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62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0.37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0.69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45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0.10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42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57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0.47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0.63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90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12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0.13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54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48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0.60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0.53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132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12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0.11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64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36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0.71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0.40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120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13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0.08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71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26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0.79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0.29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91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14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0.10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19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0.89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0.21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126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15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0.08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0.97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0.11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105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16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0.03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0.03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48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Total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/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/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/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/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945</a:t>
                          </a:r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Espace réservé du contenu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59231465"/>
                  </p:ext>
                </p:extLst>
              </p:nvPr>
            </p:nvGraphicFramePr>
            <p:xfrm>
              <a:off x="457200" y="1600200"/>
              <a:ext cx="8229600" cy="5461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8700"/>
                    <a:gridCol w="1028700"/>
                    <a:gridCol w="1028700"/>
                    <a:gridCol w="1028700"/>
                    <a:gridCol w="1028700"/>
                    <a:gridCol w="1028700"/>
                    <a:gridCol w="1028700"/>
                    <a:gridCol w="1028700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Notes</a:t>
                          </a:r>
                          <a:r>
                            <a:rPr lang="fr-FR" baseline="0" dirty="0" smtClean="0"/>
                            <a:t> X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4762" r="-598817" b="-7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1190" t="-4762" r="-502381" b="-7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9408" t="-4762" r="-399408" b="-7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99408" t="-4762" r="-299408" b="-7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99408" t="-4762" r="-199408" b="-7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02976" t="-4762" r="-100595" b="-7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98817" t="-4762" b="-766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5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0.04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0.04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20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6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6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86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0.11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0.96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36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12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0.13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22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0.24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0.89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84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6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28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68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0.31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0.76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48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5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0.06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33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62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0.37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0.69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45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0.10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42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57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0.47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0.63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90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12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0.13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54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48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0.60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0.53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132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12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0.11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64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36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0.71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0.40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120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13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0.08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71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26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0.79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0.29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91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14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0.10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19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0.89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0.21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126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15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0.08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0.97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0.11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105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16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0.03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0.03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48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Total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/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/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/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/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945</a:t>
                          </a:r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58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Diagramme en </a:t>
            </a:r>
            <a:r>
              <a:rPr lang="fr-FR" dirty="0" err="1" smtClean="0"/>
              <a:t>batons</a:t>
            </a:r>
            <a:r>
              <a:rPr lang="fr-FR" dirty="0" smtClean="0"/>
              <a:t> 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79744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380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Courbe des fréquences cumulées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04830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Connecteur droit avec flèche 5"/>
          <p:cNvCxnSpPr/>
          <p:nvPr/>
        </p:nvCxnSpPr>
        <p:spPr>
          <a:xfrm>
            <a:off x="1187624" y="544522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74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4. Le mode et la moyenne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Le mode est l’observation qui a le plus grand effectif. La série statistique possède deux modes: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𝑀𝑜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=7</m:t>
                    </m:r>
                  </m:oMath>
                </a14:m>
                <a:r>
                  <a:rPr lang="fr-FR" dirty="0" smtClean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𝑀𝑜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=11</m:t>
                    </m:r>
                  </m:oMath>
                </a14:m>
                <a:r>
                  <a:rPr lang="fr-FR" dirty="0" smtClean="0"/>
                  <a:t>. On dit alors que la série statistique est bimodale.</a:t>
                </a:r>
              </a:p>
              <a:p>
                <a:r>
                  <a:rPr lang="fr-FR" dirty="0" smtClean="0"/>
                  <a:t>La moyenne: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fr-FR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b="0" i="1" dirty="0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fr-FR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b="0" i="1" dirty="0" smtClean="0">
                            <a:latin typeface="Cambria Math"/>
                          </a:rPr>
                          <m:t>𝑖</m:t>
                        </m:r>
                        <m:r>
                          <a:rPr lang="fr-FR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fr-FR" b="0" i="1" dirty="0" smtClean="0">
                            <a:latin typeface="Cambria Math"/>
                          </a:rPr>
                          <m:t>12</m:t>
                        </m:r>
                      </m:sup>
                      <m:e>
                        <m:sSub>
                          <m:sSubPr>
                            <m:ctrlPr>
                              <a:rPr lang="fr-FR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fr-FR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fr-FR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fr-FR" b="0" i="1" dirty="0" smtClean="0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fr-FR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dirty="0" smtClean="0">
                            <a:latin typeface="Cambria Math"/>
                          </a:rPr>
                          <m:t>945</m:t>
                        </m:r>
                      </m:num>
                      <m:den>
                        <m:r>
                          <a:rPr lang="fr-FR" b="0" i="1" dirty="0" smtClean="0">
                            <a:latin typeface="Cambria Math"/>
                          </a:rPr>
                          <m:t>90</m:t>
                        </m:r>
                      </m:den>
                    </m:f>
                    <m:r>
                      <a:rPr lang="fr-FR" b="0" i="1" dirty="0" smtClean="0">
                        <a:latin typeface="Cambria Math"/>
                      </a:rPr>
                      <m:t>=10.5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96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5. La médiane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On a: n = 90 = 2p,     p = 45.</a:t>
                </a:r>
              </a:p>
              <a:p>
                <a:r>
                  <a:rPr lang="fr-FR" dirty="0" smtClean="0"/>
                  <a:t>Alors: Me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45+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46</m:t>
                            </m:r>
                          </m:sub>
                        </m:sSub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11+11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fr-FR" b="0" i="1" smtClean="0">
                        <a:latin typeface="Cambria Math"/>
                      </a:rPr>
                      <m:t>=11</m:t>
                    </m:r>
                  </m:oMath>
                </a14:m>
                <a:r>
                  <a:rPr lang="fr-FR" dirty="0" smtClean="0"/>
                  <a:t>.</a:t>
                </a:r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12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475</Words>
  <Application>Microsoft Office PowerPoint</Application>
  <PresentationFormat>Affichage à l'écran (4:3)</PresentationFormat>
  <Paragraphs>139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Exercice1</vt:lpstr>
      <vt:lpstr>Diagramme à bandes</vt:lpstr>
      <vt:lpstr>Diagramme circulaire</vt:lpstr>
      <vt:lpstr>Exercice2</vt:lpstr>
      <vt:lpstr>Tableau statistique</vt:lpstr>
      <vt:lpstr>3. Diagramme en batons </vt:lpstr>
      <vt:lpstr>Courbe des fréquences cumulées</vt:lpstr>
      <vt:lpstr>4. Le mode et la moyenne</vt:lpstr>
      <vt:lpstr>5. La médiane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Exercice 1</dc:title>
  <dc:creator>lahcen</dc:creator>
  <cp:lastModifiedBy>lahcen</cp:lastModifiedBy>
  <cp:revision>34</cp:revision>
  <dcterms:created xsi:type="dcterms:W3CDTF">2020-04-11T07:56:55Z</dcterms:created>
  <dcterms:modified xsi:type="dcterms:W3CDTF">2020-04-11T13:38:18Z</dcterms:modified>
</cp:coreProperties>
</file>