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55"/>
  </p:notesMasterIdLst>
  <p:sldIdLst>
    <p:sldId id="256" r:id="rId5"/>
    <p:sldId id="377" r:id="rId6"/>
    <p:sldId id="376" r:id="rId7"/>
    <p:sldId id="378" r:id="rId8"/>
    <p:sldId id="329" r:id="rId9"/>
    <p:sldId id="321" r:id="rId10"/>
    <p:sldId id="322" r:id="rId11"/>
    <p:sldId id="323" r:id="rId12"/>
    <p:sldId id="324" r:id="rId13"/>
    <p:sldId id="325" r:id="rId14"/>
    <p:sldId id="327" r:id="rId15"/>
    <p:sldId id="338" r:id="rId16"/>
    <p:sldId id="339" r:id="rId17"/>
    <p:sldId id="340" r:id="rId18"/>
    <p:sldId id="341" r:id="rId19"/>
    <p:sldId id="342" r:id="rId20"/>
    <p:sldId id="271" r:id="rId21"/>
    <p:sldId id="343" r:id="rId22"/>
    <p:sldId id="286" r:id="rId23"/>
    <p:sldId id="344" r:id="rId24"/>
    <p:sldId id="345" r:id="rId25"/>
    <p:sldId id="346" r:id="rId26"/>
    <p:sldId id="348" r:id="rId27"/>
    <p:sldId id="382" r:id="rId28"/>
    <p:sldId id="347" r:id="rId29"/>
    <p:sldId id="349" r:id="rId30"/>
    <p:sldId id="351" r:id="rId31"/>
    <p:sldId id="352" r:id="rId32"/>
    <p:sldId id="366" r:id="rId33"/>
    <p:sldId id="367" r:id="rId34"/>
    <p:sldId id="368" r:id="rId35"/>
    <p:sldId id="369" r:id="rId36"/>
    <p:sldId id="371" r:id="rId37"/>
    <p:sldId id="372" r:id="rId38"/>
    <p:sldId id="359" r:id="rId39"/>
    <p:sldId id="360" r:id="rId40"/>
    <p:sldId id="361" r:id="rId41"/>
    <p:sldId id="373" r:id="rId42"/>
    <p:sldId id="374" r:id="rId43"/>
    <p:sldId id="375" r:id="rId44"/>
    <p:sldId id="357" r:id="rId45"/>
    <p:sldId id="358" r:id="rId46"/>
    <p:sldId id="362" r:id="rId47"/>
    <p:sldId id="363" r:id="rId48"/>
    <p:sldId id="364" r:id="rId49"/>
    <p:sldId id="365" r:id="rId50"/>
    <p:sldId id="312" r:id="rId51"/>
    <p:sldId id="318" r:id="rId52"/>
    <p:sldId id="319" r:id="rId53"/>
    <p:sldId id="320" r:id="rId54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mbria Math" panose="02040503050406030204" pitchFamily="18" charset="0"/>
      <p:regular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Proxima Nova" panose="020B060402020202020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er chaabouni" initials="nc" lastIdx="1" clrIdx="0">
    <p:extLst>
      <p:ext uri="{19B8F6BF-5375-455C-9EA6-DF929625EA0E}">
        <p15:presenceInfo xmlns:p15="http://schemas.microsoft.com/office/powerpoint/2012/main" userId="39cfa94c8867bd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F1744-7A5D-4D8E-A5DE-970D382820C7}">
  <a:tblStyle styleId="{70AF1744-7A5D-4D8E-A5DE-970D38282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347" autoAdjust="0"/>
  </p:normalViewPr>
  <p:slideViewPr>
    <p:cSldViewPr snapToGrid="0">
      <p:cViewPr varScale="1">
        <p:scale>
          <a:sx n="81" d="100"/>
          <a:sy n="81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font" Target="fonts/font16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310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22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e24656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e24656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e24656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e24656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30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e24656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e24656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40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106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e24656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e24656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17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e24656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e24656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62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e24656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e24656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69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e24656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e24656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89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14650" y="687921"/>
            <a:ext cx="9070200" cy="26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INF1035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600" dirty="0"/>
              <a:t>Expressions et variables numériques</a:t>
            </a:r>
            <a:endParaRPr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C89B95-DC93-4D7D-9C10-1CA4E6B45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450" y="4243083"/>
            <a:ext cx="8123100" cy="1946702"/>
          </a:xfrm>
        </p:spPr>
        <p:txBody>
          <a:bodyPr/>
          <a:lstStyle/>
          <a:p>
            <a:r>
              <a:rPr lang="fr-CA" b="1" dirty="0"/>
              <a:t>Semaine 3</a:t>
            </a:r>
          </a:p>
          <a:p>
            <a:r>
              <a:rPr lang="fr-CA" dirty="0"/>
              <a:t>-   Expressions</a:t>
            </a:r>
          </a:p>
          <a:p>
            <a:pPr>
              <a:buFontTx/>
              <a:buChar char="-"/>
            </a:pPr>
            <a:r>
              <a:rPr lang="fr-CA" dirty="0"/>
              <a:t>Variables</a:t>
            </a:r>
          </a:p>
          <a:p>
            <a:pPr>
              <a:buFontTx/>
              <a:buChar char="-"/>
            </a:pPr>
            <a:r>
              <a:rPr lang="fr-CA" dirty="0"/>
              <a:t>Affectation</a:t>
            </a:r>
          </a:p>
          <a:p>
            <a:pPr>
              <a:buFontTx/>
              <a:buChar char="-"/>
            </a:pPr>
            <a:r>
              <a:rPr lang="fr-CA" dirty="0"/>
              <a:t>Calculs numériques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</a:t>
            </a:fld>
            <a:endParaRPr lang="fr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binaires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dirty="0"/>
              <a:t>"Binaire" pour 2 opérandes</a:t>
            </a:r>
          </a:p>
          <a:p>
            <a:endParaRPr lang="fr-CA" sz="2400" dirty="0"/>
          </a:p>
          <a:p>
            <a:pPr marL="114300" indent="0">
              <a:buNone/>
            </a:pPr>
            <a:r>
              <a:rPr lang="fr-CA" sz="2400" b="1" dirty="0"/>
              <a:t>Syntaxe</a:t>
            </a:r>
            <a:r>
              <a:rPr lang="fr-CA" sz="2400" dirty="0"/>
              <a:t>: </a:t>
            </a:r>
            <a:r>
              <a:rPr lang="fr-CA" sz="2400" i="1" dirty="0">
                <a:solidFill>
                  <a:schemeClr val="bg1">
                    <a:lumMod val="50000"/>
                  </a:schemeClr>
                </a:solidFill>
              </a:rPr>
              <a:t>&lt;expression&gt;     &lt;op&gt;     &lt;expression&gt;</a:t>
            </a:r>
          </a:p>
          <a:p>
            <a:endParaRPr lang="fr-CA" sz="2400" i="1" dirty="0"/>
          </a:p>
          <a:p>
            <a:pPr marL="114300" indent="0">
              <a:buNone/>
            </a:pPr>
            <a:r>
              <a:rPr lang="fr-CA" sz="2400" b="1" dirty="0"/>
              <a:t>Exemples</a:t>
            </a:r>
            <a:r>
              <a:rPr lang="fr-CA" sz="2400" dirty="0"/>
              <a:t>:      </a:t>
            </a:r>
          </a:p>
          <a:p>
            <a:pPr marL="114300" indent="0">
              <a:buNone/>
            </a:pPr>
            <a:r>
              <a:rPr lang="fr-CA" sz="2400" dirty="0"/>
              <a:t>	</a:t>
            </a:r>
            <a:r>
              <a:rPr lang="fr-CA" sz="2400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+ 7</a:t>
            </a:r>
            <a:r>
              <a:rPr lang="fr-CA" sz="2000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fr-CA" sz="2400" b="1" dirty="0">
                <a:sym typeface="Wingdings" panose="05000000000000000000" pitchFamily="2" charset="2"/>
              </a:rPr>
              <a:t>  </a:t>
            </a:r>
            <a:r>
              <a:rPr lang="fr-CA" sz="2400" dirty="0"/>
              <a:t>10</a:t>
            </a:r>
          </a:p>
          <a:p>
            <a:pPr marL="114300" indent="0">
              <a:buNone/>
            </a:pPr>
            <a:r>
              <a:rPr lang="fr-CA" sz="2400" dirty="0"/>
              <a:t>	</a:t>
            </a:r>
            <a:r>
              <a:rPr lang="fr-CA" sz="2400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5 - 1            </a:t>
            </a:r>
            <a:r>
              <a:rPr lang="fr-CA" sz="2400" b="1" dirty="0">
                <a:sym typeface="Wingdings" panose="05000000000000000000" pitchFamily="2" charset="2"/>
              </a:rPr>
              <a:t>  </a:t>
            </a:r>
            <a:r>
              <a:rPr lang="fr-CA" sz="2400" dirty="0"/>
              <a:t>9</a:t>
            </a:r>
          </a:p>
          <a:p>
            <a:pPr marL="114300" indent="0">
              <a:buNone/>
            </a:pPr>
            <a:r>
              <a:rPr lang="fr-CA" sz="2400" dirty="0"/>
              <a:t>	</a:t>
            </a:r>
            <a:r>
              <a:rPr lang="fr-CA" sz="2400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5 – 3 * 3        </a:t>
            </a:r>
            <a:r>
              <a:rPr lang="fr-CA" sz="2400" b="1" dirty="0">
                <a:sym typeface="Wingdings" panose="05000000000000000000" pitchFamily="2" charset="2"/>
              </a:rPr>
              <a:t>  </a:t>
            </a:r>
            <a:r>
              <a:rPr lang="fr-CA" sz="2400" dirty="0"/>
              <a:t>1</a:t>
            </a:r>
          </a:p>
          <a:p>
            <a:pPr marL="114300" indent="0">
              <a:buNone/>
            </a:pPr>
            <a:endParaRPr lang="fr-CA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19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 unaires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dirty="0"/>
              <a:t>Les opérateurs de signe (</a:t>
            </a:r>
            <a:r>
              <a:rPr lang="fr-CA" sz="2400" b="1" dirty="0">
                <a:solidFill>
                  <a:srgbClr val="FF0000"/>
                </a:solidFill>
              </a:rPr>
              <a:t>+</a:t>
            </a:r>
            <a:r>
              <a:rPr lang="fr-CA" sz="2400" dirty="0"/>
              <a:t> et </a:t>
            </a:r>
            <a:r>
              <a:rPr lang="fr-CA" sz="2400" b="1" dirty="0">
                <a:solidFill>
                  <a:srgbClr val="FF0000"/>
                </a:solidFill>
              </a:rPr>
              <a:t>-</a:t>
            </a:r>
            <a:r>
              <a:rPr lang="fr-CA" sz="2400" dirty="0"/>
              <a:t>) peuvent être utilisés comme préfixe d'une expression</a:t>
            </a:r>
          </a:p>
          <a:p>
            <a:endParaRPr lang="fr-CA" sz="2400" dirty="0"/>
          </a:p>
          <a:p>
            <a:pPr marL="114300" indent="0">
              <a:buNone/>
            </a:pPr>
            <a:r>
              <a:rPr lang="fr-CA" sz="2400" b="1" dirty="0"/>
              <a:t>Syntaxe</a:t>
            </a:r>
            <a:r>
              <a:rPr lang="fr-CA" sz="2400" dirty="0"/>
              <a:t>:   </a:t>
            </a:r>
            <a:r>
              <a:rPr lang="fr-CA" sz="2400" i="1" dirty="0">
                <a:solidFill>
                  <a:schemeClr val="bg1">
                    <a:lumMod val="50000"/>
                  </a:schemeClr>
                </a:solidFill>
              </a:rPr>
              <a:t>&lt;signe&gt; &lt;expression&gt; </a:t>
            </a:r>
            <a:r>
              <a:rPr lang="fr-CA" sz="2400" dirty="0"/>
              <a:t>(</a:t>
            </a:r>
            <a:r>
              <a:rPr lang="fr-CA" sz="2400" b="1" dirty="0">
                <a:solidFill>
                  <a:srgbClr val="FF0000"/>
                </a:solidFill>
              </a:rPr>
              <a:t>+</a:t>
            </a:r>
            <a:r>
              <a:rPr lang="fr-CA" sz="2400" dirty="0"/>
              <a:t> et </a:t>
            </a:r>
            <a:r>
              <a:rPr lang="fr-CA" sz="2400" b="1" dirty="0">
                <a:solidFill>
                  <a:srgbClr val="FF0000"/>
                </a:solidFill>
              </a:rPr>
              <a:t>-</a:t>
            </a:r>
            <a:r>
              <a:rPr lang="fr-CA" sz="2400" dirty="0"/>
              <a:t>) </a:t>
            </a:r>
            <a:r>
              <a:rPr lang="fr-CA" sz="2400" u="sng" dirty="0">
                <a:solidFill>
                  <a:srgbClr val="C00000"/>
                </a:solidFill>
              </a:rPr>
              <a:t>unaires</a:t>
            </a:r>
            <a:endParaRPr lang="fr-CA" sz="2400" i="1" u="sng" dirty="0">
              <a:solidFill>
                <a:srgbClr val="C00000"/>
              </a:solidFill>
            </a:endParaRPr>
          </a:p>
          <a:p>
            <a:endParaRPr lang="fr-CA" sz="2400" i="1" dirty="0"/>
          </a:p>
          <a:p>
            <a:pPr marL="114300" indent="0">
              <a:buNone/>
            </a:pPr>
            <a:r>
              <a:rPr lang="fr-CA" sz="2400" b="1" dirty="0"/>
              <a:t>Exemples</a:t>
            </a:r>
          </a:p>
          <a:p>
            <a:pPr marL="114300" indent="0">
              <a:buNone/>
            </a:pPr>
            <a:r>
              <a:rPr lang="fr-CA" sz="2400" dirty="0"/>
              <a:t>	</a:t>
            </a:r>
            <a:r>
              <a:rPr lang="fr-CA" sz="2400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r>
              <a:rPr lang="fr-CA" sz="2000" dirty="0"/>
              <a:t>    		</a:t>
            </a:r>
            <a:r>
              <a:rPr lang="fr-CA" sz="2800" dirty="0">
                <a:sym typeface="Wingdings" panose="05000000000000000000" pitchFamily="2" charset="2"/>
              </a:rPr>
              <a:t>  </a:t>
            </a:r>
            <a:r>
              <a:rPr lang="fr-CA" sz="2400" dirty="0"/>
              <a:t> - 5</a:t>
            </a:r>
          </a:p>
          <a:p>
            <a:pPr marL="114300" indent="0">
              <a:buNone/>
            </a:pPr>
            <a:r>
              <a:rPr lang="fr-CA" sz="2400" dirty="0"/>
              <a:t>	</a:t>
            </a:r>
            <a:r>
              <a:rPr lang="fr-CA" sz="2400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+13   </a:t>
            </a:r>
            <a:r>
              <a:rPr lang="fr-CA" sz="2000" dirty="0"/>
              <a:t>	</a:t>
            </a:r>
            <a:r>
              <a:rPr lang="fr-CA" sz="2400" b="1" dirty="0">
                <a:sym typeface="Wingdings" panose="05000000000000000000" pitchFamily="2" charset="2"/>
              </a:rPr>
              <a:t> </a:t>
            </a:r>
            <a:r>
              <a:rPr lang="fr-CA" sz="2400" dirty="0"/>
              <a:t>     13</a:t>
            </a:r>
          </a:p>
          <a:p>
            <a:pPr marL="114300" indent="0">
              <a:buNone/>
            </a:pPr>
            <a:r>
              <a:rPr lang="fr-CA" sz="2400" dirty="0"/>
              <a:t>	</a:t>
            </a:r>
            <a:r>
              <a:rPr lang="fr-CA" sz="2400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--5  </a:t>
            </a:r>
            <a:r>
              <a:rPr lang="fr-CA" sz="2000" dirty="0"/>
              <a:t>		</a:t>
            </a:r>
            <a:r>
              <a:rPr lang="fr-CA" sz="2800" dirty="0">
                <a:sym typeface="Wingdings" panose="05000000000000000000" pitchFamily="2" charset="2"/>
              </a:rPr>
              <a:t> </a:t>
            </a:r>
            <a:r>
              <a:rPr lang="fr-CA" sz="2400" dirty="0"/>
              <a:t>     5</a:t>
            </a:r>
          </a:p>
          <a:p>
            <a:pPr marL="114300" indent="0">
              <a:buNone/>
            </a:pPr>
            <a:endParaRPr lang="fr-CA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411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Préséance des opérateurs 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5076040"/>
          </a:xfrm>
        </p:spPr>
        <p:txBody>
          <a:bodyPr/>
          <a:lstStyle/>
          <a:p>
            <a:r>
              <a:rPr lang="fr-CA" sz="2000" dirty="0"/>
              <a:t>Chaque opérateur a un niveau de préséance (ou précédence)</a:t>
            </a:r>
          </a:p>
          <a:p>
            <a:pPr lvl="1"/>
            <a:r>
              <a:rPr lang="fr-CA" sz="1800" b="1" dirty="0">
                <a:solidFill>
                  <a:srgbClr val="FF0000"/>
                </a:solidFill>
              </a:rPr>
              <a:t>+,-</a:t>
            </a:r>
            <a:r>
              <a:rPr lang="fr-CA" sz="1800" dirty="0"/>
              <a:t> : les opérateurs Binaires additifs (</a:t>
            </a:r>
            <a:r>
              <a:rPr lang="fr-CA" sz="1800" b="1" dirty="0"/>
              <a:t>niveau 1</a:t>
            </a:r>
            <a:r>
              <a:rPr lang="fr-CA" sz="1800" dirty="0"/>
              <a:t>)</a:t>
            </a:r>
          </a:p>
          <a:p>
            <a:pPr lvl="1"/>
            <a:r>
              <a:rPr lang="fr-CA" sz="1800" b="1" dirty="0">
                <a:solidFill>
                  <a:srgbClr val="FF0000"/>
                </a:solidFill>
              </a:rPr>
              <a:t>*, / , // ,% </a:t>
            </a:r>
            <a:r>
              <a:rPr lang="fr-CA" sz="1800" dirty="0"/>
              <a:t>: les opérateurs Binaires multiplicatifs (</a:t>
            </a:r>
            <a:r>
              <a:rPr lang="fr-CA" sz="1800" b="1" dirty="0"/>
              <a:t>niveau 2</a:t>
            </a:r>
            <a:r>
              <a:rPr lang="fr-CA" sz="1800" dirty="0"/>
              <a:t>) Pour déterminer comment les sous-expressions se regroupent, il faut regrouper les sous-expressions aux côtés des opérateurs de niveau 2 avant de le faire pour les opérateurs de niveau 1.</a:t>
            </a:r>
          </a:p>
          <a:p>
            <a:pPr lvl="1"/>
            <a:r>
              <a:rPr lang="fr-CA" sz="1800" dirty="0"/>
              <a:t>Les opérateurs unaires </a:t>
            </a:r>
            <a:r>
              <a:rPr lang="fr-CA" sz="1800" b="1" dirty="0">
                <a:solidFill>
                  <a:srgbClr val="FF0000"/>
                </a:solidFill>
              </a:rPr>
              <a:t>+</a:t>
            </a:r>
            <a:r>
              <a:rPr lang="fr-CA" sz="1800" dirty="0"/>
              <a:t> et </a:t>
            </a:r>
            <a:r>
              <a:rPr lang="fr-CA" sz="1800" b="1" dirty="0">
                <a:solidFill>
                  <a:srgbClr val="FF0000"/>
                </a:solidFill>
              </a:rPr>
              <a:t>–</a:t>
            </a:r>
            <a:r>
              <a:rPr lang="fr-CA" sz="1800" dirty="0"/>
              <a:t> sont de </a:t>
            </a:r>
            <a:r>
              <a:rPr lang="fr-CA" sz="1800" b="1" dirty="0"/>
              <a:t>niveau 3</a:t>
            </a:r>
            <a:r>
              <a:rPr lang="fr-CA" sz="1800" dirty="0"/>
              <a:t> </a:t>
            </a:r>
          </a:p>
          <a:p>
            <a:pPr lvl="1"/>
            <a:r>
              <a:rPr lang="fr-CA" sz="1800" b="1" dirty="0">
                <a:solidFill>
                  <a:srgbClr val="FF0000"/>
                </a:solidFill>
              </a:rPr>
              <a:t>**</a:t>
            </a:r>
            <a:r>
              <a:rPr lang="fr-CA" sz="1800" dirty="0"/>
              <a:t>: l’ opérateur d’ exponentiation est de </a:t>
            </a:r>
            <a:r>
              <a:rPr lang="fr-CA" sz="1800" b="1" dirty="0"/>
              <a:t>niveau 4</a:t>
            </a:r>
          </a:p>
          <a:p>
            <a:pPr marL="596900" lvl="1" indent="0">
              <a:buNone/>
            </a:pPr>
            <a:endParaRPr lang="fr-CA" sz="1800" dirty="0"/>
          </a:p>
          <a:p>
            <a:r>
              <a:rPr lang="fr-CA" sz="2000" dirty="0"/>
              <a:t>Pour forcer un groupement spécifique, on peut se servir de parenthèses (les parenthèses sont de </a:t>
            </a:r>
            <a:r>
              <a:rPr lang="fr-CA" sz="2000" b="1" dirty="0"/>
              <a:t>niveau 5</a:t>
            </a:r>
            <a:r>
              <a:rPr lang="fr-CA" sz="2000" dirty="0"/>
              <a:t>) (le plus prioritaire)</a:t>
            </a:r>
          </a:p>
          <a:p>
            <a:pPr marL="114300" indent="0">
              <a:buNone/>
            </a:pPr>
            <a:endParaRPr lang="fr-CA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257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Préséance des opérateurs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4783144"/>
          </a:xfrm>
        </p:spPr>
        <p:txBody>
          <a:bodyPr/>
          <a:lstStyle/>
          <a:p>
            <a:pPr marL="114300" indent="0">
              <a:buNone/>
            </a:pPr>
            <a:r>
              <a:rPr lang="fr-CA" sz="2400" b="1" dirty="0"/>
              <a:t>Exemples</a:t>
            </a:r>
            <a:r>
              <a:rPr lang="fr-CA" sz="2400" dirty="0"/>
              <a:t>:</a:t>
            </a:r>
          </a:p>
          <a:p>
            <a:pPr lvl="1"/>
            <a:r>
              <a:rPr lang="fr-CA" sz="2000" b="1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+ 2 * 3 </a:t>
            </a:r>
            <a:r>
              <a:rPr lang="fr-CA" sz="2000" dirty="0"/>
              <a:t>		</a:t>
            </a:r>
            <a:r>
              <a:rPr lang="fr-CA" sz="2000" dirty="0">
                <a:sym typeface="Wingdings" panose="05000000000000000000" pitchFamily="2" charset="2"/>
              </a:rPr>
              <a:t> 	1 + (2 * 3) =7</a:t>
            </a:r>
            <a:endParaRPr lang="fr-CA" sz="2000" dirty="0"/>
          </a:p>
          <a:p>
            <a:pPr lvl="1"/>
            <a:r>
              <a:rPr lang="fr-CA" sz="2000" b="1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-+-5 </a:t>
            </a:r>
            <a:r>
              <a:rPr lang="fr-CA" sz="2000" b="1" dirty="0"/>
              <a:t>	 		</a:t>
            </a:r>
            <a:r>
              <a:rPr lang="fr-CA" sz="2000" dirty="0">
                <a:sym typeface="Wingdings" panose="05000000000000000000" pitchFamily="2" charset="2"/>
              </a:rPr>
              <a:t>   	</a:t>
            </a:r>
            <a:r>
              <a:rPr lang="fr-CA" sz="2000" dirty="0"/>
              <a:t>- (+ (- 5)) = 5</a:t>
            </a:r>
          </a:p>
          <a:p>
            <a:pPr lvl="1"/>
            <a:r>
              <a:rPr lang="fr-CA" sz="2000" b="1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- 8 * -5 -3   </a:t>
            </a:r>
            <a:r>
              <a:rPr lang="fr-CA" sz="2000" b="1" dirty="0"/>
              <a:t>	</a:t>
            </a:r>
            <a:r>
              <a:rPr lang="fr-CA" sz="2000" dirty="0">
                <a:sym typeface="Wingdings" panose="05000000000000000000" pitchFamily="2" charset="2"/>
              </a:rPr>
              <a:t>    	((-8) * (-5)) – 3 = 37</a:t>
            </a:r>
          </a:p>
          <a:p>
            <a:pPr lvl="1"/>
            <a:r>
              <a:rPr lang="fr-CA" sz="2000" b="1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-(-2) ** 2</a:t>
            </a:r>
            <a:r>
              <a:rPr lang="fr-CA" sz="2000" dirty="0">
                <a:sym typeface="Wingdings" panose="05000000000000000000" pitchFamily="2" charset="2"/>
              </a:rPr>
              <a:t>		 	-((- 2) ** 2) = -4</a:t>
            </a:r>
          </a:p>
          <a:p>
            <a:pPr lvl="1"/>
            <a:r>
              <a:rPr lang="fr-CA" sz="2000" b="1" dirty="0">
                <a:solidFill>
                  <a:srgbClr val="0C0C0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11 % 3 - 1</a:t>
            </a:r>
            <a:r>
              <a:rPr lang="fr-CA" sz="2000" dirty="0">
                <a:sym typeface="Wingdings" panose="05000000000000000000" pitchFamily="2" charset="2"/>
              </a:rPr>
              <a:t>		 	(11 % 3) – 1 =1</a:t>
            </a:r>
          </a:p>
          <a:p>
            <a:endParaRPr lang="fr-CA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3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Associativité des opérateurs 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4783144"/>
          </a:xfrm>
        </p:spPr>
        <p:txBody>
          <a:bodyPr/>
          <a:lstStyle/>
          <a:p>
            <a:r>
              <a:rPr lang="fr-CA" sz="2400" dirty="0"/>
              <a:t>Pour des opérateurs de même	niveau de  préséance, pour déterminer comment les sous-expressions se regroupent, il faut tenir compte de l’associativité des opérateurs</a:t>
            </a:r>
          </a:p>
          <a:p>
            <a:endParaRPr lang="fr-CA" sz="2400" dirty="0"/>
          </a:p>
          <a:p>
            <a:r>
              <a:rPr lang="fr-CA" sz="2400" dirty="0"/>
              <a:t>Les opérateurs </a:t>
            </a:r>
            <a:r>
              <a:rPr lang="fr-CA" sz="2400" b="1" dirty="0"/>
              <a:t>+,-,*,/</a:t>
            </a:r>
            <a:r>
              <a:rPr lang="fr-CA" sz="2400" dirty="0"/>
              <a:t> sont associatifs à gauche </a:t>
            </a:r>
            <a:r>
              <a:rPr lang="fr-CA" sz="2400" dirty="0">
                <a:solidFill>
                  <a:srgbClr val="00B050"/>
                </a:solidFill>
              </a:rPr>
              <a:t> </a:t>
            </a:r>
            <a:r>
              <a:rPr lang="fr-CA" sz="2400" b="1" dirty="0">
                <a:solidFill>
                  <a:srgbClr val="00B050"/>
                </a:solidFill>
              </a:rPr>
              <a:t>1 - 2 + 3 </a:t>
            </a:r>
            <a:r>
              <a:rPr lang="fr-CA" sz="2400" dirty="0"/>
              <a:t>est égal à </a:t>
            </a:r>
            <a:r>
              <a:rPr lang="fr-CA" sz="2400" b="1" dirty="0">
                <a:solidFill>
                  <a:srgbClr val="00B050"/>
                </a:solidFill>
              </a:rPr>
              <a:t>( 1 - 2) + 3 </a:t>
            </a:r>
            <a:r>
              <a:rPr lang="fr-CA" sz="2400" dirty="0"/>
              <a:t>mais pas à </a:t>
            </a:r>
            <a:r>
              <a:rPr lang="fr-CA" sz="2400" b="1" strike="sngStrike" dirty="0">
                <a:solidFill>
                  <a:srgbClr val="00B050"/>
                </a:solidFill>
              </a:rPr>
              <a:t>1 - ( 2 + 3 ) </a:t>
            </a:r>
          </a:p>
          <a:p>
            <a:endParaRPr lang="fr-CA" sz="2400" b="1" dirty="0"/>
          </a:p>
          <a:p>
            <a:pPr marL="114300" indent="0">
              <a:buNone/>
            </a:pPr>
            <a:r>
              <a:rPr lang="fr-CA" sz="2400" b="1" dirty="0"/>
              <a:t>Exemple:</a:t>
            </a:r>
          </a:p>
          <a:p>
            <a:endParaRPr lang="fr-CA" sz="2400" b="1" dirty="0"/>
          </a:p>
          <a:p>
            <a:pPr marL="114300" indent="0">
              <a:buNone/>
            </a:pPr>
            <a:r>
              <a:rPr lang="fr-CA" sz="2300" dirty="0"/>
              <a:t> 1 - 2 - 3 - 4 - 5 - 6 - 7 - 8 - 9 = (((((((1 - 2) - 3) - 4) - 5) -6) - 7) - 8) - 9</a:t>
            </a:r>
          </a:p>
          <a:p>
            <a:endParaRPr lang="fr-CA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889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Associativité des opérateurs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4783144"/>
          </a:xfrm>
        </p:spPr>
        <p:txBody>
          <a:bodyPr/>
          <a:lstStyle/>
          <a:p>
            <a:r>
              <a:rPr lang="fr-CA" sz="2400" dirty="0"/>
              <a:t>Certaines paires de parenthèses dans une  expression peuvent être </a:t>
            </a:r>
            <a:r>
              <a:rPr lang="fr-CA" sz="2400" b="1" dirty="0"/>
              <a:t>redondantes</a:t>
            </a:r>
            <a:r>
              <a:rPr lang="fr-CA" sz="2400" dirty="0"/>
              <a:t> (c’est-à-dire qu’on obtient le même regroupement lorsqu’on les retirent)</a:t>
            </a:r>
          </a:p>
          <a:p>
            <a:pPr marL="114300" indent="0">
              <a:buNone/>
            </a:pPr>
            <a:r>
              <a:rPr lang="fr-CA" sz="2400" b="1" dirty="0"/>
              <a:t>Exemple:</a:t>
            </a:r>
            <a:r>
              <a:rPr lang="fr-CA" sz="2400" dirty="0"/>
              <a:t> </a:t>
            </a:r>
          </a:p>
          <a:p>
            <a:pPr marL="114300" indent="0">
              <a:buNone/>
            </a:pPr>
            <a:r>
              <a:rPr lang="fr-CA" sz="2400" dirty="0"/>
              <a:t>(8 * 9) / (7 – 1) = 8 * 9 / (7 - 1)</a:t>
            </a:r>
          </a:p>
          <a:p>
            <a:endParaRPr lang="fr-CA" sz="2400" b="1" dirty="0"/>
          </a:p>
          <a:p>
            <a:r>
              <a:rPr lang="fr-CA" sz="2400" dirty="0"/>
              <a:t>Si ça aide	à </a:t>
            </a:r>
            <a:r>
              <a:rPr lang="fr-CA" sz="2400" b="1" dirty="0"/>
              <a:t>comprendre la logique</a:t>
            </a:r>
            <a:r>
              <a:rPr lang="fr-CA" sz="2400" dirty="0"/>
              <a:t> du calcul, il est bon de </a:t>
            </a:r>
            <a:r>
              <a:rPr lang="fr-CA" sz="2400" b="1" dirty="0"/>
              <a:t>garder</a:t>
            </a:r>
            <a:r>
              <a:rPr lang="fr-CA" sz="2400" dirty="0"/>
              <a:t> des parenthèses redondantes.</a:t>
            </a:r>
          </a:p>
          <a:p>
            <a:pPr marL="114300" indent="0">
              <a:buNone/>
            </a:pPr>
            <a:r>
              <a:rPr lang="fr-CA" sz="2400" b="1" dirty="0"/>
              <a:t>Exemple: </a:t>
            </a:r>
          </a:p>
          <a:p>
            <a:pPr marL="114300" indent="0">
              <a:buNone/>
            </a:pPr>
            <a:r>
              <a:rPr lang="fr-CA" sz="2400" b="1" dirty="0">
                <a:solidFill>
                  <a:srgbClr val="0070C0"/>
                </a:solidFill>
              </a:rPr>
              <a:t>(- 8) + (- 5)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dirty="0"/>
              <a:t>au lieu de </a:t>
            </a:r>
            <a:r>
              <a:rPr lang="fr-CA" sz="2400" b="1" dirty="0">
                <a:solidFill>
                  <a:srgbClr val="0070C0"/>
                </a:solidFill>
              </a:rPr>
              <a:t>- 8 + - 5</a:t>
            </a:r>
          </a:p>
          <a:p>
            <a:endParaRPr lang="fr-CA" sz="2400" dirty="0"/>
          </a:p>
          <a:p>
            <a:endParaRPr lang="fr-CA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084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Erreurs de syntaxe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4783144"/>
          </a:xfrm>
        </p:spPr>
        <p:txBody>
          <a:bodyPr/>
          <a:lstStyle/>
          <a:p>
            <a:r>
              <a:rPr lang="fr-CA" sz="2400" dirty="0"/>
              <a:t>L’interprète fait l’</a:t>
            </a:r>
            <a:r>
              <a:rPr lang="fr-CA" sz="2400" b="1" dirty="0"/>
              <a:t>analyse syntaxique </a:t>
            </a:r>
            <a:r>
              <a:rPr lang="fr-CA" sz="2400" dirty="0"/>
              <a:t>du code  avant de l’exécuter</a:t>
            </a:r>
          </a:p>
          <a:p>
            <a:r>
              <a:rPr lang="fr-CA" sz="2400" dirty="0"/>
              <a:t>Si le code	ne correspond pas à la grammaire de  Python un </a:t>
            </a:r>
            <a:r>
              <a:rPr lang="fr-CA" sz="2400" b="1" dirty="0"/>
              <a:t>message d’erreur </a:t>
            </a:r>
            <a:r>
              <a:rPr lang="fr-CA" sz="2400" dirty="0"/>
              <a:t>sera affiché</a:t>
            </a:r>
          </a:p>
          <a:p>
            <a:endParaRPr lang="fr-CA" sz="2400" dirty="0"/>
          </a:p>
          <a:p>
            <a:endParaRPr lang="fr-CA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8078BE-A19B-4D06-83CA-D2F7CE15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33" y="3407227"/>
            <a:ext cx="6528836" cy="305335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8630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0450" y="1807925"/>
            <a:ext cx="81231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Les nombres</a:t>
            </a:r>
            <a:endParaRPr b="1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17</a:t>
            </a:fld>
            <a:endParaRPr lang="fr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Les nombres en Python 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dirty="0"/>
              <a:t>La	syntaxe des nombres permet de préciser des </a:t>
            </a:r>
            <a:r>
              <a:rPr lang="fr-CA" sz="2400" b="1" dirty="0"/>
              <a:t>décimales</a:t>
            </a:r>
            <a:r>
              <a:rPr lang="fr-CA" sz="2400" dirty="0"/>
              <a:t> et une </a:t>
            </a:r>
            <a:r>
              <a:rPr lang="fr-CA" sz="2400" b="1" dirty="0"/>
              <a:t>puissance de 10</a:t>
            </a:r>
          </a:p>
          <a:p>
            <a:endParaRPr lang="fr-CA" sz="2400" b="1" dirty="0"/>
          </a:p>
          <a:p>
            <a:pPr marL="114300" indent="0">
              <a:buNone/>
            </a:pPr>
            <a:r>
              <a:rPr lang="fr-CA" sz="2400" b="1" dirty="0"/>
              <a:t>Exemples</a:t>
            </a:r>
          </a:p>
          <a:p>
            <a:pPr lvl="1"/>
            <a:r>
              <a:rPr lang="fr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1.25</a:t>
            </a:r>
            <a:r>
              <a:rPr lang="fr-CA" sz="2000" dirty="0"/>
              <a:t>                  = 1.25</a:t>
            </a:r>
          </a:p>
          <a:p>
            <a:pPr lvl="1"/>
            <a:r>
              <a:rPr lang="fr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42e3</a:t>
            </a:r>
            <a:r>
              <a:rPr lang="fr-CA" sz="2000" b="1" dirty="0"/>
              <a:t>	           </a:t>
            </a:r>
            <a:r>
              <a:rPr lang="fr-CA" sz="2000" dirty="0"/>
              <a:t>= 42 x 10</a:t>
            </a:r>
            <a:r>
              <a:rPr lang="fr-CA" sz="2000" baseline="30000" dirty="0"/>
              <a:t>3 </a:t>
            </a:r>
            <a:r>
              <a:rPr lang="fr-CA" sz="2000" dirty="0"/>
              <a:t>= 42000.0</a:t>
            </a:r>
          </a:p>
          <a:p>
            <a:pPr lvl="1"/>
            <a:r>
              <a:rPr lang="fr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.2e-1</a:t>
            </a:r>
            <a:r>
              <a:rPr lang="fr-CA" sz="2000" b="1" dirty="0"/>
              <a:t>	           </a:t>
            </a:r>
            <a:r>
              <a:rPr lang="fr-CA" sz="2000" dirty="0"/>
              <a:t>= 0.2 x 10</a:t>
            </a:r>
            <a:r>
              <a:rPr lang="fr-CA" sz="2000" baseline="30000" dirty="0"/>
              <a:t>-1</a:t>
            </a:r>
            <a:r>
              <a:rPr lang="fr-CA" sz="2000" dirty="0"/>
              <a:t> = 0.2 x 10</a:t>
            </a:r>
            <a:r>
              <a:rPr lang="fr-CA" sz="2000" baseline="30000" dirty="0"/>
              <a:t>1</a:t>
            </a:r>
            <a:r>
              <a:rPr lang="fr-CA" sz="2000" dirty="0"/>
              <a:t> = 0.02</a:t>
            </a:r>
          </a:p>
          <a:p>
            <a:pPr lvl="1"/>
            <a:r>
              <a:rPr lang="fr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1.030E+10</a:t>
            </a:r>
            <a:r>
              <a:rPr lang="fr-CA" sz="2000" b="1" dirty="0"/>
              <a:t>       </a:t>
            </a:r>
            <a:r>
              <a:rPr lang="fr-CA" sz="2000" dirty="0"/>
              <a:t>= 1.03 x 10</a:t>
            </a:r>
            <a:r>
              <a:rPr lang="fr-CA" sz="2000" baseline="30000" dirty="0"/>
              <a:t>10</a:t>
            </a:r>
            <a:r>
              <a:rPr lang="fr-CA" sz="2000" dirty="0"/>
              <a:t> = 10300000000.0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036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Les nombres en Python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/>
              <a:t>L’affichage d’un nombre qui n’a pas de partie fractionnaire ne contient </a:t>
            </a:r>
            <a:r>
              <a:rPr lang="fr-CA" sz="2400" b="1"/>
              <a:t>pas de décimales.</a:t>
            </a:r>
          </a:p>
          <a:p>
            <a:endParaRPr lang="fr-CA" sz="2400" b="1"/>
          </a:p>
          <a:p>
            <a:endParaRPr lang="fr-CA" sz="2400" b="1"/>
          </a:p>
          <a:p>
            <a:endParaRPr lang="fr-CA" sz="2400" b="1"/>
          </a:p>
          <a:p>
            <a:pPr marL="114300" indent="0">
              <a:buNone/>
            </a:pPr>
            <a:endParaRPr lang="fr-CA" sz="2400" b="1"/>
          </a:p>
          <a:p>
            <a:r>
              <a:rPr lang="fr-CA" sz="2400"/>
              <a:t>Pour les nombres ≥ 10</a:t>
            </a:r>
            <a:r>
              <a:rPr lang="fr-CA" sz="2400" baseline="30000"/>
              <a:t>15</a:t>
            </a:r>
            <a:r>
              <a:rPr lang="fr-CA" sz="2400"/>
              <a:t> , l’affichage se fait avec la </a:t>
            </a:r>
            <a:r>
              <a:rPr lang="fr-CA" sz="2400" b="1"/>
              <a:t>notation scientifique</a:t>
            </a:r>
            <a:r>
              <a:rPr lang="fr-CA" sz="240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981B6C-6D5E-43BB-A4C7-731772CC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40" y="2118325"/>
            <a:ext cx="2013208" cy="1886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A00E1E-CA8B-4734-A11B-E611B57D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34" y="4752538"/>
            <a:ext cx="3903154" cy="157023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904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0450" y="1807925"/>
            <a:ext cx="81231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Commentaires</a:t>
            </a:r>
            <a:endParaRPr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957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0450" y="1807925"/>
            <a:ext cx="81231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/>
              <a:t>Abstraction</a:t>
            </a:r>
            <a:endParaRPr b="1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10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Un 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800" dirty="0"/>
              <a:t>Examinons le texte suivant:</a:t>
            </a:r>
          </a:p>
          <a:p>
            <a:pPr marL="114300" indent="0">
              <a:buNone/>
            </a:pPr>
            <a:r>
              <a:rPr lang="fr-CA" sz="2000" i="1" dirty="0"/>
              <a:t>«Le fils de Rose-Anne </a:t>
            </a:r>
            <a:r>
              <a:rPr lang="fr-CA" sz="2000" i="1" dirty="0" err="1"/>
              <a:t>Monna</a:t>
            </a:r>
            <a:r>
              <a:rPr lang="fr-CA" sz="2000" i="1" dirty="0"/>
              <a:t> et de Legrand  </a:t>
            </a:r>
            <a:r>
              <a:rPr lang="fr-CA" sz="2000" i="1" dirty="0" err="1"/>
              <a:t>Feeley</a:t>
            </a:r>
            <a:r>
              <a:rPr lang="fr-CA" sz="2000" i="1" dirty="0"/>
              <a:t> qui réside à Montréal a acheté un télescope au troisième mois de 2012. Le fils de Rose-Anne </a:t>
            </a:r>
            <a:r>
              <a:rPr lang="fr-CA" sz="2000" i="1" dirty="0" err="1"/>
              <a:t>Monna</a:t>
            </a:r>
            <a:r>
              <a:rPr lang="fr-CA" sz="2000" i="1" dirty="0"/>
              <a:t> et de Legrand </a:t>
            </a:r>
            <a:r>
              <a:rPr lang="fr-CA" sz="2000" i="1" dirty="0" err="1"/>
              <a:t>Feeley</a:t>
            </a:r>
            <a:r>
              <a:rPr lang="fr-CA" sz="2000" i="1" dirty="0"/>
              <a:t> qui  réside à Montréal a observé la quatrième planète en orbite autour du Soleil.»</a:t>
            </a:r>
          </a:p>
          <a:p>
            <a:pPr marL="114300" indent="0">
              <a:buNone/>
            </a:pPr>
            <a:endParaRPr lang="fr-CA" sz="2400" dirty="0"/>
          </a:p>
          <a:p>
            <a:r>
              <a:rPr lang="fr-CA" sz="2800" dirty="0"/>
              <a:t>Ce texte est plutôt lourd…</a:t>
            </a:r>
          </a:p>
          <a:p>
            <a:endParaRPr lang="fr-CA" sz="2800" dirty="0"/>
          </a:p>
          <a:p>
            <a:r>
              <a:rPr lang="fr-CA" sz="2800" dirty="0"/>
              <a:t>Que peut-on faire pour l’alléger?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1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Abstraire en nommant 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dirty="0"/>
              <a:t>Utilisons les noms propres pour abstraire:</a:t>
            </a:r>
          </a:p>
          <a:p>
            <a:pPr marL="114300" indent="0">
              <a:buNone/>
            </a:pPr>
            <a:r>
              <a:rPr lang="fr-CA" sz="2000" dirty="0"/>
              <a:t>«</a:t>
            </a:r>
            <a:r>
              <a:rPr lang="fr-CA" sz="2000" b="1" dirty="0"/>
              <a:t>Marc</a:t>
            </a:r>
            <a:r>
              <a:rPr lang="fr-CA" sz="2000" dirty="0"/>
              <a:t> a acheté un  télescope en </a:t>
            </a:r>
            <a:r>
              <a:rPr lang="fr-CA" sz="2000" b="1" dirty="0"/>
              <a:t>Mars</a:t>
            </a:r>
            <a:r>
              <a:rPr lang="fr-CA" sz="2000" dirty="0"/>
              <a:t> 2012. </a:t>
            </a:r>
            <a:r>
              <a:rPr lang="fr-CA" sz="2000" b="1" dirty="0"/>
              <a:t>Marc</a:t>
            </a:r>
            <a:r>
              <a:rPr lang="fr-CA" sz="2000" dirty="0"/>
              <a:t> a observé </a:t>
            </a:r>
            <a:r>
              <a:rPr lang="fr-CA" sz="2000" b="1" dirty="0"/>
              <a:t>Mars</a:t>
            </a:r>
            <a:r>
              <a:rPr lang="fr-CA" sz="2000" dirty="0"/>
              <a:t>.»</a:t>
            </a:r>
          </a:p>
          <a:p>
            <a:endParaRPr lang="fr-CA" sz="2400" dirty="0"/>
          </a:p>
          <a:p>
            <a:r>
              <a:rPr lang="fr-CA" sz="2400" dirty="0"/>
              <a:t>Le texte est beaucoup plus court, agréable à lire et compréhensible</a:t>
            </a:r>
          </a:p>
          <a:p>
            <a:endParaRPr lang="fr-CA" sz="2400" dirty="0"/>
          </a:p>
          <a:p>
            <a:r>
              <a:rPr lang="fr-CA" sz="2400" dirty="0"/>
              <a:t>Les noms prennent le sens de leur définition (</a:t>
            </a:r>
            <a:r>
              <a:rPr lang="fr-CA" sz="2400" b="1" dirty="0"/>
              <a:t>p.ex. </a:t>
            </a:r>
            <a:r>
              <a:rPr lang="fr-CA" sz="2400" dirty="0"/>
              <a:t>Marc = «Le fils de </a:t>
            </a:r>
            <a:r>
              <a:rPr lang="fr-CA" sz="2400" i="1" dirty="0"/>
              <a:t>Rose-Anne </a:t>
            </a:r>
            <a:r>
              <a:rPr lang="fr-CA" sz="2400" i="1" dirty="0" err="1"/>
              <a:t>Monna</a:t>
            </a:r>
            <a:r>
              <a:rPr lang="fr-CA" sz="2400" i="1" dirty="0"/>
              <a:t> </a:t>
            </a:r>
            <a:r>
              <a:rPr lang="fr-CA" sz="2400" dirty="0"/>
              <a:t>et de </a:t>
            </a:r>
            <a:r>
              <a:rPr lang="fr-CA" sz="2400" i="1" dirty="0"/>
              <a:t>Legrand </a:t>
            </a:r>
            <a:r>
              <a:rPr lang="fr-CA" sz="2400" i="1" dirty="0" err="1"/>
              <a:t>Feeley</a:t>
            </a:r>
            <a:r>
              <a:rPr lang="fr-CA" sz="2400" i="1" dirty="0"/>
              <a:t> </a:t>
            </a:r>
            <a:r>
              <a:rPr lang="fr-CA" sz="2400" dirty="0"/>
              <a:t>qui réside à Montréal»)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4616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Abstraire en nommant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dirty="0"/>
              <a:t>En programmation, les noms sont des </a:t>
            </a:r>
            <a:r>
              <a:rPr lang="fr-CA" sz="2400" b="1" dirty="0"/>
              <a:t>identificateurs</a:t>
            </a:r>
            <a:r>
              <a:rPr lang="fr-CA" sz="2400" dirty="0"/>
              <a:t>, et on en donne la définition dans une </a:t>
            </a:r>
            <a:r>
              <a:rPr lang="fr-CA" sz="2400" b="1" dirty="0"/>
              <a:t>déclaration</a:t>
            </a:r>
          </a:p>
          <a:p>
            <a:endParaRPr lang="fr-CA" sz="2400" b="1" dirty="0"/>
          </a:p>
          <a:p>
            <a:r>
              <a:rPr lang="fr-CA" sz="2400" dirty="0"/>
              <a:t>Lorsqu’on </a:t>
            </a:r>
            <a:r>
              <a:rPr lang="fr-CA" sz="2400" b="1" dirty="0"/>
              <a:t>réfère</a:t>
            </a:r>
            <a:r>
              <a:rPr lang="fr-CA" sz="2400" dirty="0"/>
              <a:t> à un identificateur, c’est une </a:t>
            </a:r>
            <a:r>
              <a:rPr lang="fr-CA" sz="2400" b="1" dirty="0"/>
              <a:t>déclaration</a:t>
            </a:r>
            <a:r>
              <a:rPr lang="fr-CA" sz="2400" dirty="0"/>
              <a:t> </a:t>
            </a:r>
            <a:r>
              <a:rPr lang="fr-CA" sz="2400" b="1" dirty="0"/>
              <a:t>spécifique</a:t>
            </a:r>
            <a:r>
              <a:rPr lang="fr-CA" sz="2400" dirty="0"/>
              <a:t> à laquelle on fait référence.</a:t>
            </a:r>
          </a:p>
          <a:p>
            <a:endParaRPr lang="fr-CA" sz="2400" dirty="0"/>
          </a:p>
          <a:p>
            <a:r>
              <a:rPr lang="fr-CA" sz="2400" dirty="0"/>
              <a:t>Les ambiguïtés possibles, comme pour </a:t>
            </a:r>
            <a:r>
              <a:rPr lang="fr-CA" sz="2400" b="1" dirty="0"/>
              <a:t>Mars</a:t>
            </a:r>
            <a:r>
              <a:rPr lang="fr-CA" sz="2400" dirty="0"/>
              <a:t>, sont réglées par le </a:t>
            </a:r>
            <a:r>
              <a:rPr lang="fr-CA" sz="2400" b="1" dirty="0"/>
              <a:t>contexte de la référence </a:t>
            </a:r>
            <a:r>
              <a:rPr lang="fr-CA" sz="2400" dirty="0"/>
              <a:t>c’est-à-dire où et comment la référence est faite (</a:t>
            </a:r>
            <a:r>
              <a:rPr lang="fr-CA" sz="2400" b="1" dirty="0"/>
              <a:t>p.ex. </a:t>
            </a:r>
            <a:r>
              <a:rPr lang="fr-CA" sz="2400" dirty="0"/>
              <a:t>grâce </a:t>
            </a:r>
            <a:r>
              <a:rPr lang="fr-CA" sz="2400" b="1" dirty="0"/>
              <a:t>aux règles de portée</a:t>
            </a:r>
            <a:r>
              <a:rPr lang="fr-CA" sz="2400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280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Portée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i="1" dirty="0"/>
              <a:t>Portée des variables (anglais «variable scope»)</a:t>
            </a:r>
            <a:endParaRPr lang="fr-CA" sz="2400" b="1" dirty="0"/>
          </a:p>
          <a:p>
            <a:r>
              <a:rPr lang="fr-CA" sz="2400" dirty="0"/>
              <a:t>La portée définie quand et comment les variables sont-elles accessibles ? </a:t>
            </a:r>
          </a:p>
          <a:p>
            <a:r>
              <a:rPr lang="fr-CA" sz="2400" dirty="0"/>
              <a:t>La règle Python pour les évaluations de variables stipule que si une variable qui doit être évaluée qui n'existe pas dans la portée locale, alors il cherche dans la portée globale.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836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Syntaxe des identificateurs 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dirty="0"/>
              <a:t>En Python, les identificateurs sont des symboles composés de lettres (majuscules/minuscules), des chiffres (0-9), et le caractère _</a:t>
            </a:r>
          </a:p>
          <a:p>
            <a:pPr marL="114300" indent="0">
              <a:buNone/>
            </a:pPr>
            <a:r>
              <a:rPr lang="fr-CA" sz="2000" b="1" dirty="0"/>
              <a:t>Exemple</a:t>
            </a:r>
            <a:r>
              <a:rPr lang="fr-CA" sz="2000" dirty="0"/>
              <a:t>: </a:t>
            </a:r>
          </a:p>
          <a:p>
            <a:pPr marL="114300" indent="0">
              <a:buNone/>
            </a:pPr>
            <a:r>
              <a:rPr lang="fr-CA" sz="2000" dirty="0"/>
              <a:t> </a:t>
            </a:r>
            <a:r>
              <a:rPr lang="fr-CA" sz="2000" dirty="0">
                <a:highlight>
                  <a:srgbClr val="FFFF00"/>
                </a:highlight>
              </a:rPr>
              <a:t>_</a:t>
            </a:r>
            <a:r>
              <a:rPr lang="fr-CA" sz="2000" dirty="0" err="1"/>
              <a:t>julie</a:t>
            </a:r>
            <a:r>
              <a:rPr lang="fr-CA" sz="2000" dirty="0"/>
              <a:t>,  mars</a:t>
            </a:r>
            <a:r>
              <a:rPr lang="fr-CA" sz="2000" dirty="0">
                <a:highlight>
                  <a:srgbClr val="FFFF00"/>
                </a:highlight>
              </a:rPr>
              <a:t>1</a:t>
            </a:r>
            <a:r>
              <a:rPr lang="fr-CA" sz="2000" dirty="0"/>
              <a:t>,  M</a:t>
            </a:r>
            <a:r>
              <a:rPr lang="fr-CA" sz="2000" dirty="0">
                <a:highlight>
                  <a:srgbClr val="FFFF00"/>
                </a:highlight>
              </a:rPr>
              <a:t>0</a:t>
            </a:r>
            <a:r>
              <a:rPr lang="fr-CA" sz="2000" dirty="0"/>
              <a:t>nna, </a:t>
            </a:r>
            <a:r>
              <a:rPr lang="fr-CA" sz="2000" dirty="0" err="1"/>
              <a:t>legrand</a:t>
            </a:r>
            <a:r>
              <a:rPr lang="fr-CA" sz="2000" dirty="0" err="1">
                <a:highlight>
                  <a:srgbClr val="FFFF00"/>
                </a:highlight>
              </a:rPr>
              <a:t>_</a:t>
            </a:r>
            <a:r>
              <a:rPr lang="fr-CA" sz="2000" dirty="0" err="1"/>
              <a:t>Feeley</a:t>
            </a:r>
            <a:r>
              <a:rPr lang="fr-CA" sz="2000" dirty="0"/>
              <a:t> </a:t>
            </a:r>
            <a:r>
              <a:rPr lang="fr-CA" sz="2000" b="1" dirty="0">
                <a:sym typeface="Wingdings" panose="05000000000000000000" pitchFamily="2" charset="2"/>
              </a:rPr>
              <a:t> </a:t>
            </a:r>
            <a:r>
              <a:rPr lang="fr-CA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valides</a:t>
            </a:r>
            <a:r>
              <a:rPr lang="fr-CA" sz="2000" b="1" dirty="0">
                <a:sym typeface="Wingdings" panose="05000000000000000000" pitchFamily="2" charset="2"/>
              </a:rPr>
              <a:t>	</a:t>
            </a:r>
          </a:p>
          <a:p>
            <a:pPr marL="114300" indent="0">
              <a:buNone/>
            </a:pPr>
            <a:r>
              <a:rPr lang="fr-CA" sz="2000" dirty="0">
                <a:sym typeface="Wingdings" panose="05000000000000000000" pitchFamily="2" charset="2"/>
              </a:rPr>
              <a:t>gar</a:t>
            </a:r>
            <a:r>
              <a:rPr lang="fr-CA" sz="2000" dirty="0">
                <a:highlight>
                  <a:srgbClr val="FFFF00"/>
                </a:highlight>
                <a:sym typeface="Wingdings" panose="05000000000000000000" pitchFamily="2" charset="2"/>
              </a:rPr>
              <a:t>ç</a:t>
            </a:r>
            <a:r>
              <a:rPr lang="fr-CA" sz="2000" dirty="0">
                <a:sym typeface="Wingdings" panose="05000000000000000000" pitchFamily="2" charset="2"/>
              </a:rPr>
              <a:t>on, </a:t>
            </a:r>
            <a:r>
              <a:rPr lang="fr-CA" sz="2000" dirty="0" err="1">
                <a:sym typeface="Wingdings" panose="05000000000000000000" pitchFamily="2" charset="2"/>
              </a:rPr>
              <a:t>El</a:t>
            </a:r>
            <a:r>
              <a:rPr lang="fr-CA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è</a:t>
            </a:r>
            <a:r>
              <a:rPr lang="fr-CA" sz="2000" dirty="0" err="1">
                <a:sym typeface="Wingdings" panose="05000000000000000000" pitchFamily="2" charset="2"/>
              </a:rPr>
              <a:t>ve</a:t>
            </a:r>
            <a:r>
              <a:rPr lang="fr-CA" sz="2000" dirty="0">
                <a:sym typeface="Wingdings" panose="05000000000000000000" pitchFamily="2" charset="2"/>
              </a:rPr>
              <a:t>, bonjour</a:t>
            </a:r>
            <a:r>
              <a:rPr lang="fr-CA" sz="2000" dirty="0">
                <a:highlight>
                  <a:srgbClr val="FFFF00"/>
                </a:highlight>
                <a:sym typeface="Wingdings" panose="05000000000000000000" pitchFamily="2" charset="2"/>
              </a:rPr>
              <a:t>!</a:t>
            </a:r>
            <a:r>
              <a:rPr lang="fr-CA" sz="2000" dirty="0">
                <a:sym typeface="Wingdings" panose="05000000000000000000" pitchFamily="2" charset="2"/>
              </a:rPr>
              <a:t>, temps</a:t>
            </a:r>
            <a:r>
              <a:rPr lang="fr-CA" sz="2000" dirty="0">
                <a:highlight>
                  <a:srgbClr val="FFFF00"/>
                </a:highlight>
                <a:sym typeface="Wingdings" panose="05000000000000000000" pitchFamily="2" charset="2"/>
              </a:rPr>
              <a:t>-</a:t>
            </a:r>
            <a:r>
              <a:rPr lang="fr-CA" sz="2000" dirty="0">
                <a:sym typeface="Wingdings" panose="05000000000000000000" pitchFamily="2" charset="2"/>
              </a:rPr>
              <a:t>max   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invalides</a:t>
            </a:r>
            <a:endParaRPr lang="fr-CA" sz="2000" b="1" dirty="0">
              <a:solidFill>
                <a:srgbClr val="FF0000"/>
              </a:solidFill>
            </a:endParaRPr>
          </a:p>
          <a:p>
            <a:endParaRPr lang="fr-CA" sz="2400" dirty="0"/>
          </a:p>
          <a:p>
            <a:r>
              <a:rPr lang="fr-CA" sz="2400" dirty="0"/>
              <a:t>Les chiffres sont </a:t>
            </a:r>
            <a:r>
              <a:rPr lang="fr-CA" sz="2400" b="1" dirty="0"/>
              <a:t>interdits</a:t>
            </a:r>
            <a:r>
              <a:rPr lang="fr-CA" sz="2400" dirty="0"/>
              <a:t> au début d’un identificateur</a:t>
            </a:r>
          </a:p>
          <a:p>
            <a:pPr marL="114300" indent="0">
              <a:buNone/>
            </a:pPr>
            <a:r>
              <a:rPr lang="fr-CA" sz="2000" b="1" dirty="0"/>
              <a:t>Exemple</a:t>
            </a:r>
            <a:r>
              <a:rPr lang="fr-CA" sz="2000" dirty="0"/>
              <a:t>:  </a:t>
            </a:r>
          </a:p>
          <a:p>
            <a:pPr marL="114300" indent="0">
              <a:buNone/>
            </a:pPr>
            <a:r>
              <a:rPr lang="fr-CA" sz="2000" dirty="0">
                <a:highlight>
                  <a:srgbClr val="FFFF00"/>
                </a:highlight>
              </a:rPr>
              <a:t>0</a:t>
            </a:r>
            <a:r>
              <a:rPr lang="fr-CA" sz="2000" dirty="0"/>
              <a:t>Monna </a:t>
            </a:r>
            <a:r>
              <a:rPr lang="fr-CA" sz="2000" b="1" dirty="0">
                <a:sym typeface="Wingdings" panose="05000000000000000000" pitchFamily="2" charset="2"/>
              </a:rPr>
              <a:t> 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invalide</a:t>
            </a:r>
          </a:p>
          <a:p>
            <a:pPr marL="114300" indent="0">
              <a:buNone/>
            </a:pPr>
            <a:r>
              <a:rPr lang="fr-CA" sz="2000" dirty="0">
                <a:sym typeface="Wingdings" panose="05000000000000000000" pitchFamily="2" charset="2"/>
              </a:rPr>
              <a:t>M</a:t>
            </a:r>
            <a:r>
              <a:rPr lang="fr-CA" sz="2000" dirty="0">
                <a:highlight>
                  <a:srgbClr val="FFFF00"/>
                </a:highlight>
                <a:sym typeface="Wingdings" panose="05000000000000000000" pitchFamily="2" charset="2"/>
              </a:rPr>
              <a:t>0</a:t>
            </a:r>
            <a:r>
              <a:rPr lang="fr-CA" sz="2000" dirty="0">
                <a:sym typeface="Wingdings" panose="05000000000000000000" pitchFamily="2" charset="2"/>
              </a:rPr>
              <a:t>nna, monna</a:t>
            </a:r>
            <a:r>
              <a:rPr lang="fr-CA" sz="2000" dirty="0">
                <a:highlight>
                  <a:srgbClr val="FFFF00"/>
                </a:highlight>
                <a:sym typeface="Wingdings" panose="05000000000000000000" pitchFamily="2" charset="2"/>
              </a:rPr>
              <a:t>1</a:t>
            </a:r>
            <a:r>
              <a:rPr lang="fr-CA" sz="2000" dirty="0">
                <a:sym typeface="Wingdings" panose="05000000000000000000" pitchFamily="2" charset="2"/>
              </a:rPr>
              <a:t> </a:t>
            </a:r>
            <a:r>
              <a:rPr lang="fr-CA" sz="2000" b="1" dirty="0">
                <a:sym typeface="Wingdings" panose="05000000000000000000" pitchFamily="2" charset="2"/>
              </a:rPr>
              <a:t> </a:t>
            </a:r>
            <a:r>
              <a:rPr lang="fr-CA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valides</a:t>
            </a:r>
            <a:r>
              <a:rPr lang="fr-CA" sz="2000" b="1" dirty="0">
                <a:sym typeface="Wingdings" panose="05000000000000000000" pitchFamily="2" charset="2"/>
              </a:rPr>
              <a:t> </a:t>
            </a:r>
            <a:endParaRPr lang="fr-CA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074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Syntaxe des identificateurs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dirty="0"/>
              <a:t>La casse (majuscule/minuscule) est significative </a:t>
            </a:r>
          </a:p>
          <a:p>
            <a:pPr marL="114300" indent="0">
              <a:buNone/>
            </a:pPr>
            <a:r>
              <a:rPr lang="fr-CA" sz="2000" b="1" dirty="0"/>
              <a:t>Exemple:  </a:t>
            </a:r>
          </a:p>
          <a:p>
            <a:pPr marL="114300" indent="0">
              <a:buNone/>
            </a:pPr>
            <a:r>
              <a:rPr lang="fr-CA" sz="2000" i="1" dirty="0"/>
              <a:t>Marc, marc, </a:t>
            </a:r>
            <a:r>
              <a:rPr lang="fr-CA" sz="2000" i="1" dirty="0" err="1"/>
              <a:t>marC</a:t>
            </a:r>
            <a:r>
              <a:rPr lang="fr-CA" sz="2000" i="1" dirty="0"/>
              <a:t> </a:t>
            </a:r>
            <a:r>
              <a:rPr lang="fr-CA" sz="2000" dirty="0"/>
              <a:t>et </a:t>
            </a:r>
            <a:r>
              <a:rPr lang="fr-CA" sz="2000" i="1" dirty="0"/>
              <a:t>MARC</a:t>
            </a:r>
            <a:r>
              <a:rPr lang="fr-CA" sz="2000" dirty="0"/>
              <a:t> sont traités comme </a:t>
            </a:r>
            <a:r>
              <a:rPr lang="fr-CA" sz="2000" b="1" dirty="0">
                <a:solidFill>
                  <a:srgbClr val="0070C0"/>
                </a:solidFill>
              </a:rPr>
              <a:t>identificateurs différents</a:t>
            </a:r>
          </a:p>
          <a:p>
            <a:pPr marL="596900" lvl="1" indent="0">
              <a:buNone/>
            </a:pPr>
            <a:endParaRPr lang="fr-CA" sz="2000" dirty="0"/>
          </a:p>
          <a:p>
            <a:r>
              <a:rPr lang="fr-CA" sz="2400" dirty="0"/>
              <a:t>à l'exception du </a:t>
            </a:r>
            <a:r>
              <a:rPr lang="fr-CA" sz="2400" b="1" dirty="0"/>
              <a:t>caractère _ </a:t>
            </a:r>
            <a:r>
              <a:rPr lang="fr-CA" sz="2400" dirty="0"/>
              <a:t>Les lettres accentuées, les cédilles, les espaces, les caractères spéciaux tels que $, #, @, etc. sont interdits.</a:t>
            </a:r>
          </a:p>
          <a:p>
            <a:pPr marL="114300" indent="0">
              <a:buNone/>
            </a:pPr>
            <a:r>
              <a:rPr lang="fr-CA" sz="2000" b="1" dirty="0"/>
              <a:t>Exemple</a:t>
            </a:r>
            <a:r>
              <a:rPr lang="fr-CA" sz="2000" dirty="0"/>
              <a:t>:</a:t>
            </a:r>
            <a:r>
              <a:rPr lang="fr-CA" sz="2000" b="1" dirty="0">
                <a:sym typeface="Wingdings" panose="05000000000000000000" pitchFamily="2" charset="2"/>
              </a:rPr>
              <a:t> </a:t>
            </a:r>
          </a:p>
          <a:p>
            <a:pPr marL="114300" indent="0">
              <a:buNone/>
            </a:pPr>
            <a:r>
              <a:rPr lang="fr-CA" sz="2000" dirty="0">
                <a:sym typeface="Wingdings" panose="05000000000000000000" pitchFamily="2" charset="2"/>
              </a:rPr>
              <a:t>gar</a:t>
            </a:r>
            <a:r>
              <a:rPr lang="fr-CA" sz="2000" dirty="0">
                <a:highlight>
                  <a:srgbClr val="FFFF00"/>
                </a:highlight>
                <a:sym typeface="Wingdings" panose="05000000000000000000" pitchFamily="2" charset="2"/>
              </a:rPr>
              <a:t>ç</a:t>
            </a:r>
            <a:r>
              <a:rPr lang="fr-CA" sz="2000" dirty="0">
                <a:sym typeface="Wingdings" panose="05000000000000000000" pitchFamily="2" charset="2"/>
              </a:rPr>
              <a:t>on, </a:t>
            </a:r>
            <a:r>
              <a:rPr lang="fr-CA" sz="2000" dirty="0" err="1">
                <a:sym typeface="Wingdings" panose="05000000000000000000" pitchFamily="2" charset="2"/>
              </a:rPr>
              <a:t>El</a:t>
            </a:r>
            <a:r>
              <a:rPr lang="fr-CA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è</a:t>
            </a:r>
            <a:r>
              <a:rPr lang="fr-CA" sz="2000" dirty="0" err="1">
                <a:sym typeface="Wingdings" panose="05000000000000000000" pitchFamily="2" charset="2"/>
              </a:rPr>
              <a:t>ve</a:t>
            </a:r>
            <a:r>
              <a:rPr lang="fr-CA" sz="2000" dirty="0">
                <a:sym typeface="Wingdings" panose="05000000000000000000" pitchFamily="2" charset="2"/>
              </a:rPr>
              <a:t>, bonjour</a:t>
            </a:r>
            <a:r>
              <a:rPr lang="fr-CA" sz="2000" dirty="0">
                <a:highlight>
                  <a:srgbClr val="FFFF00"/>
                </a:highlight>
                <a:sym typeface="Wingdings" panose="05000000000000000000" pitchFamily="2" charset="2"/>
              </a:rPr>
              <a:t>!</a:t>
            </a:r>
            <a:r>
              <a:rPr lang="fr-CA" sz="2000" dirty="0">
                <a:sym typeface="Wingdings" panose="05000000000000000000" pitchFamily="2" charset="2"/>
              </a:rPr>
              <a:t>, temps</a:t>
            </a:r>
            <a:r>
              <a:rPr lang="fr-CA" sz="2000" dirty="0">
                <a:highlight>
                  <a:srgbClr val="FFFF00"/>
                </a:highlight>
                <a:sym typeface="Wingdings" panose="05000000000000000000" pitchFamily="2" charset="2"/>
              </a:rPr>
              <a:t>-</a:t>
            </a:r>
            <a:r>
              <a:rPr lang="fr-CA" sz="2000" dirty="0">
                <a:sym typeface="Wingdings" panose="05000000000000000000" pitchFamily="2" charset="2"/>
              </a:rPr>
              <a:t>max   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invalides</a:t>
            </a:r>
            <a:endParaRPr lang="fr-CA" sz="2000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fr-CA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681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Syntaxe des identificateurs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400" dirty="0"/>
              <a:t>En plus de ces règles, il faut encore ajouter que vous ne pouvez pas utiliser comme noms de variables les </a:t>
            </a:r>
            <a:r>
              <a:rPr lang="fr-CA" sz="2400" b="1" dirty="0"/>
              <a:t>29</a:t>
            </a:r>
            <a:r>
              <a:rPr lang="fr-CA" sz="2400" dirty="0"/>
              <a:t> «</a:t>
            </a:r>
            <a:r>
              <a:rPr lang="fr-CA" sz="2400" b="1" dirty="0"/>
              <a:t>mots réservés </a:t>
            </a:r>
            <a:r>
              <a:rPr lang="fr-CA" sz="2400" dirty="0"/>
              <a:t>» au langage ci-dessous :</a:t>
            </a:r>
          </a:p>
          <a:p>
            <a:pPr marL="114300" indent="0">
              <a:buNone/>
            </a:pPr>
            <a:endParaRPr lang="fr-CA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BA6E7F-954C-473E-9D14-629CAE50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1" y="3083765"/>
            <a:ext cx="8172073" cy="261894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4076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Choix de nom d'un identificateur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4956764"/>
          </a:xfrm>
        </p:spPr>
        <p:txBody>
          <a:bodyPr/>
          <a:lstStyle/>
          <a:p>
            <a:r>
              <a:rPr lang="fr-CA" sz="2400" dirty="0"/>
              <a:t>Un </a:t>
            </a:r>
            <a:r>
              <a:rPr lang="fr-CA" sz="2400" b="1" dirty="0"/>
              <a:t>bon</a:t>
            </a:r>
            <a:r>
              <a:rPr lang="fr-CA" sz="2400" dirty="0"/>
              <a:t> identificateur clarifie </a:t>
            </a:r>
            <a:r>
              <a:rPr lang="fr-CA" sz="2400" b="1" dirty="0"/>
              <a:t>ce à quoi il réfère </a:t>
            </a:r>
            <a:r>
              <a:rPr lang="fr-CA" sz="2400" dirty="0"/>
              <a:t>(il évite les ambiguïtés)</a:t>
            </a:r>
          </a:p>
          <a:p>
            <a:r>
              <a:rPr lang="fr-CA" sz="2400" dirty="0"/>
              <a:t>Si la déclaration peut être référée de partout dans un gros programme, il est mieux	 d’utiliser un identificateur le plus descriptif possible:</a:t>
            </a:r>
          </a:p>
          <a:p>
            <a:pPr marL="139700" indent="0">
              <a:buNone/>
            </a:pPr>
            <a:r>
              <a:rPr lang="fr-CA" sz="2000" b="1" dirty="0"/>
              <a:t>Exemple</a:t>
            </a:r>
            <a:r>
              <a:rPr lang="fr-CA" sz="2000" dirty="0"/>
              <a:t>: </a:t>
            </a:r>
          </a:p>
          <a:p>
            <a:pPr marL="139700" indent="0">
              <a:buNone/>
            </a:pPr>
            <a:r>
              <a:rPr lang="fr-CA" sz="2000" dirty="0" err="1"/>
              <a:t>temperature_congelation_hydrogen</a:t>
            </a:r>
            <a:r>
              <a:rPr lang="fr-CA" sz="2000" dirty="0"/>
              <a:t>, temp_cong_hydrogene</a:t>
            </a:r>
          </a:p>
          <a:p>
            <a:pPr marL="139700" indent="0">
              <a:buNone/>
            </a:pPr>
            <a:endParaRPr lang="fr-CA" sz="2000" dirty="0"/>
          </a:p>
          <a:p>
            <a:r>
              <a:rPr lang="fr-CA" sz="2400" dirty="0"/>
              <a:t>Si la portée est locale, il est mieux d’utiliser un identificateur court pour	 alléger le code :</a:t>
            </a:r>
          </a:p>
          <a:p>
            <a:pPr marL="139700" indent="0">
              <a:buNone/>
            </a:pPr>
            <a:r>
              <a:rPr lang="fr-CA" sz="2000" b="1" dirty="0"/>
              <a:t>Exemples</a:t>
            </a:r>
            <a:r>
              <a:rPr lang="fr-CA" sz="2000" dirty="0"/>
              <a:t>:   </a:t>
            </a:r>
          </a:p>
          <a:p>
            <a:pPr marL="139700" indent="0">
              <a:buNone/>
            </a:pPr>
            <a:r>
              <a:rPr lang="fr-CA" sz="2000" dirty="0"/>
              <a:t>x, var, longueur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8647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0450" y="1807925"/>
            <a:ext cx="81231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 dirty="0"/>
              <a:t>Affectation</a:t>
            </a:r>
            <a:endParaRPr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389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commentaires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000" dirty="0"/>
              <a:t>Les langages de programmation fournissent une méthode pour l’insertion de commentaires au seins du code afin de fournir des informations supplémentaires:</a:t>
            </a:r>
          </a:p>
          <a:p>
            <a:pPr lvl="1"/>
            <a:r>
              <a:rPr lang="fr-CA" sz="1600" b="1" dirty="0"/>
              <a:t>Métadonnées sur le code: </a:t>
            </a:r>
            <a:r>
              <a:rPr lang="fr-CA" sz="1600" dirty="0"/>
              <a:t>nom développeur, dernière date de modification, version…</a:t>
            </a:r>
          </a:p>
          <a:p>
            <a:pPr lvl="1"/>
            <a:r>
              <a:rPr lang="fr-CA" sz="1600" b="1" dirty="0"/>
              <a:t>Commenter/expliquer</a:t>
            </a:r>
            <a:r>
              <a:rPr lang="fr-CA" sz="1600" dirty="0"/>
              <a:t> une partie d’un programme pour faciliter sa compréhension aux autres développeurs ou pour une modification ultérieure plus aisée,</a:t>
            </a:r>
          </a:p>
          <a:p>
            <a:pPr lvl="1"/>
            <a:endParaRPr lang="fr-CA" sz="1600" dirty="0"/>
          </a:p>
          <a:p>
            <a:r>
              <a:rPr lang="fr-CA" sz="2000" dirty="0"/>
              <a:t>Un commentaire n’est autre qu’un texte qui sera ignoré lors de l’exécution du programme </a:t>
            </a:r>
            <a:r>
              <a:rPr lang="fr-CA" sz="2000" dirty="0">
                <a:sym typeface="Wingdings" panose="05000000000000000000" pitchFamily="2" charset="2"/>
              </a:rPr>
              <a:t> ils ont le même	effet que des espaces blancs</a:t>
            </a:r>
          </a:p>
          <a:p>
            <a:endParaRPr lang="fr-CA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3536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Affectation (1)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La programmation impérative est intimement  liée au concept d’état de la machine, et de  </a:t>
            </a:r>
            <a:r>
              <a:rPr lang="fr-CA" b="1" dirty="0"/>
              <a:t>modification d’état</a:t>
            </a:r>
          </a:p>
          <a:p>
            <a:endParaRPr lang="fr-CA" b="1" dirty="0"/>
          </a:p>
          <a:p>
            <a:r>
              <a:rPr lang="fr-CA" b="1" dirty="0"/>
              <a:t>L’affectation (assignement) </a:t>
            </a:r>
            <a:r>
              <a:rPr lang="fr-CA" dirty="0"/>
              <a:t>est une opération qui  change la valeur contenue dans une cellule  mémoire, comme celle associée à une variable</a:t>
            </a:r>
          </a:p>
          <a:p>
            <a:endParaRPr lang="fr-CA" dirty="0"/>
          </a:p>
          <a:p>
            <a:pPr marL="114300" indent="0">
              <a:buNone/>
            </a:pPr>
            <a:r>
              <a:rPr lang="fr-CA" b="1" dirty="0"/>
              <a:t>Syntaxe: </a:t>
            </a:r>
            <a:r>
              <a:rPr lang="fr-CA" i="1" dirty="0">
                <a:solidFill>
                  <a:schemeClr val="bg1">
                    <a:lumMod val="50000"/>
                  </a:schemeClr>
                </a:solidFill>
              </a:rPr>
              <a:t>‹identificateur›  </a:t>
            </a:r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CA" i="1" dirty="0">
                <a:solidFill>
                  <a:schemeClr val="bg1">
                    <a:lumMod val="50000"/>
                  </a:schemeClr>
                </a:solidFill>
              </a:rPr>
              <a:t>‹expression›</a:t>
            </a:r>
          </a:p>
          <a:p>
            <a:pPr marL="114300" indent="0">
              <a:buNone/>
            </a:pPr>
            <a:r>
              <a:rPr lang="fr-CA" b="1" dirty="0"/>
              <a:t>	</a:t>
            </a:r>
            <a:r>
              <a:rPr lang="fr-CA" i="1" dirty="0">
                <a:solidFill>
                  <a:schemeClr val="bg1">
                    <a:lumMod val="50000"/>
                  </a:schemeClr>
                </a:solidFill>
              </a:rPr>
              <a:t>‹identificateur› </a:t>
            </a:r>
            <a:r>
              <a:rPr lang="fr-CA" dirty="0"/>
              <a:t>est le nom de la variable créée</a:t>
            </a:r>
          </a:p>
          <a:p>
            <a:endParaRPr lang="fr-CA" dirty="0"/>
          </a:p>
          <a:p>
            <a:r>
              <a:rPr lang="fr-CA" dirty="0"/>
              <a:t>La valeur de ‹expression› vient remplacer la valeur dans la cellule associée à ‹identificateur›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138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Affectation (2)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Exemple:</a:t>
            </a:r>
          </a:p>
          <a:p>
            <a:endParaRPr lang="fr-CA" b="1" dirty="0"/>
          </a:p>
          <a:p>
            <a:pPr marL="114300" indent="0">
              <a:buNone/>
            </a:pPr>
            <a:endParaRPr lang="fr-CA" b="1" dirty="0"/>
          </a:p>
          <a:p>
            <a:pPr marL="114300" indent="0">
              <a:buNone/>
            </a:pPr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9" y="2314046"/>
            <a:ext cx="8639175" cy="142875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95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Affectation (2)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Exemple:</a:t>
            </a:r>
          </a:p>
          <a:p>
            <a:endParaRPr lang="fr-CA" b="1" dirty="0"/>
          </a:p>
          <a:p>
            <a:pPr marL="114300" indent="0">
              <a:buNone/>
            </a:pPr>
            <a:endParaRPr lang="fr-CA" b="1" dirty="0"/>
          </a:p>
          <a:p>
            <a:pPr marL="114300" indent="0">
              <a:buNone/>
            </a:pP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709862"/>
            <a:ext cx="8496300" cy="143827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4754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Affectation (3)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Exemple:</a:t>
            </a:r>
          </a:p>
          <a:p>
            <a:endParaRPr lang="fr-CA" b="1" dirty="0"/>
          </a:p>
          <a:p>
            <a:pPr marL="114300" indent="0">
              <a:buNone/>
            </a:pPr>
            <a:endParaRPr lang="fr-CA" b="1" dirty="0"/>
          </a:p>
          <a:p>
            <a:pPr marL="114300" indent="0">
              <a:buNone/>
            </a:pP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319087" y="4794628"/>
            <a:ext cx="6252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= "+</a:t>
            </a:r>
            <a:r>
              <a:rPr lang="fr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(x))=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x = 1</a:t>
            </a:r>
          </a:p>
          <a:p>
            <a:r>
              <a:rPr lang="fr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 = "+</a:t>
            </a:r>
            <a:r>
              <a:rPr lang="fr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(n))=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 = 1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319337"/>
            <a:ext cx="7019925" cy="229552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4399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Affectation (4)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Exemple:</a:t>
            </a:r>
          </a:p>
          <a:p>
            <a:endParaRPr lang="fr-CA" b="1" dirty="0"/>
          </a:p>
          <a:p>
            <a:pPr marL="114300" indent="0">
              <a:buNone/>
            </a:pPr>
            <a:endParaRPr lang="fr-CA" b="1" dirty="0"/>
          </a:p>
          <a:p>
            <a:pPr marL="114300" indent="0">
              <a:buNone/>
            </a:pP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19337"/>
            <a:ext cx="7010400" cy="2219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4718428"/>
            <a:ext cx="6252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= ", x )=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x = 9</a:t>
            </a:r>
          </a:p>
          <a:p>
            <a:r>
              <a:rPr lang="fr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 = "+</a:t>
            </a:r>
            <a:r>
              <a:rPr lang="fr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(n))=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 = 1</a:t>
            </a:r>
          </a:p>
          <a:p>
            <a:r>
              <a:rPr lang="fr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 = "+</a:t>
            </a:r>
            <a:r>
              <a:rPr lang="fr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(t))=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 = 9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4172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Affectations multiples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4956764"/>
          </a:xfrm>
        </p:spPr>
        <p:txBody>
          <a:bodyPr/>
          <a:lstStyle/>
          <a:p>
            <a:r>
              <a:rPr lang="fr-CA" sz="2400" dirty="0"/>
              <a:t>Pour affecter la même valeur à deux variable x et y</a:t>
            </a:r>
          </a:p>
          <a:p>
            <a:pPr marL="114300" indent="0">
              <a:buNone/>
            </a:pPr>
            <a:endParaRPr lang="fr-CA" sz="2400" dirty="0"/>
          </a:p>
          <a:p>
            <a:pPr marL="114300" indent="0">
              <a:buNone/>
            </a:pPr>
            <a:endParaRPr lang="fr-CA" sz="2400" dirty="0"/>
          </a:p>
          <a:p>
            <a:pPr marL="114300" indent="0">
              <a:buNone/>
            </a:pPr>
            <a:endParaRPr lang="fr-CA" sz="2400" dirty="0"/>
          </a:p>
          <a:p>
            <a:r>
              <a:rPr lang="fr-CA" sz="2400" dirty="0"/>
              <a:t>On peut aussi effectuer des </a:t>
            </a:r>
            <a:r>
              <a:rPr lang="fr-CA" sz="2400" b="1" dirty="0"/>
              <a:t>affectations parallèles </a:t>
            </a:r>
            <a:r>
              <a:rPr lang="fr-CA" sz="2400" dirty="0"/>
              <a:t>à l'aide d'un seul opérateur</a:t>
            </a:r>
          </a:p>
          <a:p>
            <a:endParaRPr lang="fr-CA" sz="2000" b="1" dirty="0"/>
          </a:p>
          <a:p>
            <a:endParaRPr lang="fr-CA" sz="2000" b="1" dirty="0"/>
          </a:p>
          <a:p>
            <a:pPr marL="114300" indent="0">
              <a:buNone/>
            </a:pPr>
            <a:endParaRPr lang="fr-CA" sz="2000" b="1" dirty="0"/>
          </a:p>
          <a:p>
            <a:pPr lvl="1"/>
            <a:r>
              <a:rPr lang="fr-CA" sz="2000" dirty="0"/>
              <a:t>Dans cet exemple </a:t>
            </a:r>
            <a:r>
              <a:rPr lang="fr-CA" sz="2000" b="1" dirty="0"/>
              <a:t>a</a:t>
            </a:r>
            <a:r>
              <a:rPr lang="fr-CA" sz="2000" dirty="0"/>
              <a:t> et </a:t>
            </a:r>
            <a:r>
              <a:rPr lang="fr-CA" sz="2000" b="1" dirty="0"/>
              <a:t>b </a:t>
            </a:r>
            <a:r>
              <a:rPr lang="fr-CA" sz="2000" dirty="0"/>
              <a:t>prennent</a:t>
            </a:r>
            <a:r>
              <a:rPr lang="fr-CA" sz="2000" b="1" dirty="0"/>
              <a:t> </a:t>
            </a:r>
            <a:r>
              <a:rPr lang="fr-CA" sz="2000" dirty="0"/>
              <a:t>simultanément les nouvelles valeurs </a:t>
            </a:r>
            <a:r>
              <a:rPr lang="fr-CA" sz="2000" b="1" dirty="0"/>
              <a:t>4</a:t>
            </a:r>
            <a:r>
              <a:rPr lang="fr-CA" sz="2000" dirty="0"/>
              <a:t> et </a:t>
            </a:r>
            <a:r>
              <a:rPr lang="fr-CA" sz="2000" b="1" dirty="0"/>
              <a:t>8.33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6CE885-C597-4F1A-946F-8F0025AC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54" y="2114516"/>
            <a:ext cx="3412593" cy="11989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E5D6DD5-3EBA-4FC2-998E-4903CEF4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13" y="3884696"/>
            <a:ext cx="3555890" cy="134606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4310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Affectation de variable – Exemple 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693" y="1536633"/>
            <a:ext cx="8520600" cy="4956764"/>
          </a:xfrm>
        </p:spPr>
        <p:txBody>
          <a:bodyPr/>
          <a:lstStyle/>
          <a:p>
            <a:r>
              <a:rPr lang="fr-CA" sz="2400" dirty="0"/>
              <a:t>Problème: calcul	de la circonférence et de la surface d’un cercle de rayon 5</a:t>
            </a:r>
          </a:p>
          <a:p>
            <a:pPr marL="114300" indent="0">
              <a:buNone/>
            </a:pPr>
            <a:r>
              <a:rPr lang="fr-CA" sz="2400" b="1" dirty="0"/>
              <a:t>Rappel: </a:t>
            </a:r>
          </a:p>
          <a:p>
            <a:pPr marL="114300" indent="0">
              <a:buNone/>
            </a:pPr>
            <a:r>
              <a:rPr lang="fr-CA" sz="2400" dirty="0"/>
              <a:t>circonférence = 2*Pi*r,  surface = Pi * r *r</a:t>
            </a:r>
            <a:endParaRPr lang="fr-CA" sz="2400" b="1" i="1" dirty="0"/>
          </a:p>
          <a:p>
            <a:pPr marL="114300" indent="0">
              <a:buNone/>
            </a:pPr>
            <a:r>
              <a:rPr lang="fr-CA" sz="2400" b="1" i="1" dirty="0"/>
              <a:t>Solution: </a:t>
            </a:r>
            <a:r>
              <a:rPr lang="fr-CA" sz="2400" dirty="0"/>
              <a:t>sans variables</a:t>
            </a:r>
          </a:p>
          <a:p>
            <a:pPr marL="114300" indent="0">
              <a:buNone/>
            </a:pPr>
            <a:endParaRPr lang="fr-CA"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DDB25-15B9-4832-85E6-90292952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82" y="3956105"/>
            <a:ext cx="6645167" cy="140920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8664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Affectation de variable – Exemple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603" y="1506488"/>
            <a:ext cx="8520600" cy="4956764"/>
          </a:xfrm>
        </p:spPr>
        <p:txBody>
          <a:bodyPr/>
          <a:lstStyle/>
          <a:p>
            <a:r>
              <a:rPr lang="fr-CA" sz="2200" b="1" i="1" dirty="0"/>
              <a:t>Solution: </a:t>
            </a:r>
            <a:r>
              <a:rPr lang="fr-CA" sz="2200" dirty="0"/>
              <a:t>en utilisant des variables / constantes</a:t>
            </a:r>
          </a:p>
          <a:p>
            <a:pPr marL="114300" indent="0">
              <a:buNone/>
            </a:pPr>
            <a:endParaRPr lang="fr-CA"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 dirty="0"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400" dirty="0"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000" dirty="0">
              <a:latin typeface="Calibri"/>
              <a:cs typeface="Calibri"/>
              <a:sym typeface="Calibri"/>
            </a:endParaRPr>
          </a:p>
          <a:p>
            <a:pPr marL="285750" indent="-285750"/>
            <a:r>
              <a:rPr lang="fr-CA" sz="2200" dirty="0">
                <a:latin typeface="Calibri"/>
                <a:cs typeface="Calibri"/>
                <a:sym typeface="Calibri"/>
              </a:rPr>
              <a:t>En utilisant les variables, la solution devient:</a:t>
            </a:r>
          </a:p>
          <a:p>
            <a:pPr marL="742950" lvl="1" indent="-285750"/>
            <a:r>
              <a:rPr lang="fr-CA" sz="1800" dirty="0">
                <a:latin typeface="Calibri"/>
                <a:cs typeface="Calibri"/>
                <a:sym typeface="Calibri"/>
              </a:rPr>
              <a:t>Plus lisible</a:t>
            </a:r>
          </a:p>
          <a:p>
            <a:pPr marL="742950" lvl="1" indent="-285750"/>
            <a:r>
              <a:rPr lang="fr-CA" sz="1800" dirty="0">
                <a:latin typeface="Calibri"/>
                <a:cs typeface="Calibri"/>
                <a:sym typeface="Calibri"/>
              </a:rPr>
              <a:t>Plus facile à comprendre</a:t>
            </a:r>
          </a:p>
          <a:p>
            <a:pPr marL="742950" lvl="1" indent="-285750"/>
            <a:r>
              <a:rPr lang="fr-CA" sz="1800" dirty="0">
                <a:latin typeface="Calibri"/>
                <a:cs typeface="Calibri"/>
                <a:sym typeface="Calibri"/>
              </a:rPr>
              <a:t>Plus facile à maintenir (change le rayon ou la précision de Pi)</a:t>
            </a:r>
          </a:p>
          <a:p>
            <a:pPr marL="742950" lvl="1" indent="-285750"/>
            <a:r>
              <a:rPr lang="fr-CA" sz="1800" dirty="0">
                <a:latin typeface="Calibri"/>
                <a:cs typeface="Calibri"/>
                <a:sym typeface="Calibri"/>
              </a:rPr>
              <a:t>Correcte (la première solution a un bogue à cause de la duplication de code)</a:t>
            </a:r>
            <a:endParaRPr lang="fr-CA" dirty="0">
              <a:latin typeface="Calibri"/>
              <a:cs typeface="Calibri"/>
              <a:sym typeface="Calibri"/>
            </a:endParaRPr>
          </a:p>
          <a:p>
            <a:pPr marL="285750" indent="-285750"/>
            <a:r>
              <a:rPr lang="fr-CA" sz="2200" b="1" dirty="0">
                <a:latin typeface="Calibri"/>
                <a:cs typeface="Calibri"/>
                <a:sym typeface="Calibri"/>
              </a:rPr>
              <a:t>Principe</a:t>
            </a:r>
            <a:r>
              <a:rPr lang="fr-CA" sz="2200" dirty="0">
                <a:latin typeface="Calibri"/>
                <a:cs typeface="Calibri"/>
                <a:sym typeface="Calibri"/>
              </a:rPr>
              <a:t>: </a:t>
            </a:r>
            <a:r>
              <a:rPr lang="fr-CA" sz="22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éviter la duplication de code</a:t>
            </a:r>
            <a:endParaRPr lang="fr-CA" sz="2200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DC520F-EEEC-458D-B339-1164CCFF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" y="1992957"/>
            <a:ext cx="5978172" cy="154436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8490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 opérateurs d’affectation (1)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 txBox="1">
            <a:spLocks/>
          </p:cNvSpPr>
          <p:nvPr/>
        </p:nvSpPr>
        <p:spPr>
          <a:xfrm>
            <a:off x="311700" y="1114602"/>
            <a:ext cx="8520600" cy="495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fr-CA" dirty="0">
                <a:solidFill>
                  <a:schemeClr val="tx1"/>
                </a:solidFill>
              </a:rPr>
              <a:t>En Python, les opérateurs arithmétiques ont une version travaillant "en-place": +=, -=, *=, /=, **=, %=, //=</a:t>
            </a:r>
          </a:p>
          <a:p>
            <a:pPr marL="114300" indent="0">
              <a:buFont typeface="Proxima Nova"/>
              <a:buNone/>
            </a:pPr>
            <a:endParaRPr lang="fr-CA" dirty="0">
              <a:solidFill>
                <a:schemeClr val="tx1"/>
              </a:solidFill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**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CA" sz="2000" dirty="0">
              <a:solidFill>
                <a:schemeClr val="tx1"/>
              </a:solidFill>
            </a:endParaRPr>
          </a:p>
          <a:p>
            <a:pPr lvl="1"/>
            <a:endParaRPr lang="fr-CA" sz="2000" dirty="0">
              <a:solidFill>
                <a:schemeClr val="tx1"/>
              </a:solidFill>
            </a:endParaRPr>
          </a:p>
          <a:p>
            <a:pPr lvl="1"/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2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 opérateurs d’affectation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603" y="1506488"/>
            <a:ext cx="8520600" cy="4956764"/>
          </a:xfrm>
        </p:spPr>
        <p:txBody>
          <a:bodyPr/>
          <a:lstStyle/>
          <a:p>
            <a:r>
              <a:rPr lang="fr-CA" dirty="0">
                <a:solidFill>
                  <a:schemeClr val="tx1"/>
                </a:solidFill>
              </a:rPr>
              <a:t>En Python, les opérateurs arithmétiques ont une version travaillant "en-place": +=, -=, *=, /=, **=, %=, //=</a:t>
            </a:r>
          </a:p>
          <a:p>
            <a:pPr marL="114300" indent="0">
              <a:buNone/>
            </a:pPr>
            <a:endParaRPr lang="fr-CA" dirty="0">
              <a:solidFill>
                <a:schemeClr val="tx1"/>
              </a:solidFill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fr-CA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**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</a:p>
          <a:p>
            <a:pPr lvl="1"/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 </a:t>
            </a:r>
            <a:r>
              <a:rPr lang="fr-CA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</a:t>
            </a:r>
            <a:r>
              <a:rPr lang="fr-CA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fr-CA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CA" sz="2000" dirty="0">
              <a:solidFill>
                <a:schemeClr val="tx1"/>
              </a:solidFill>
            </a:endParaRPr>
          </a:p>
          <a:p>
            <a:pPr lvl="1"/>
            <a:endParaRPr lang="fr-CA" sz="2000" dirty="0">
              <a:solidFill>
                <a:schemeClr val="tx1"/>
              </a:solidFill>
            </a:endParaRPr>
          </a:p>
          <a:p>
            <a:pPr lvl="1"/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193931" y="2145324"/>
            <a:ext cx="442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b="1" dirty="0">
                <a:solidFill>
                  <a:srgbClr val="FF0000"/>
                </a:solidFill>
                <a:latin typeface="Proxima Nova" panose="020B0604020202020204" charset="0"/>
              </a:rPr>
              <a:t>Exemple: </a:t>
            </a:r>
            <a:r>
              <a:rPr lang="fr-CA" sz="1600" b="1" dirty="0">
                <a:solidFill>
                  <a:srgbClr val="FF0000"/>
                </a:solidFill>
              </a:rPr>
              <a:t>b=2, a=9 </a:t>
            </a:r>
            <a:r>
              <a:rPr lang="fr-CA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nouvelle valeur de a?</a:t>
            </a:r>
            <a:endParaRPr lang="fr-CA" sz="1600" b="1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92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Deux types de commentaires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000" b="1" dirty="0"/>
              <a:t>En une seule ligne</a:t>
            </a:r>
            <a:r>
              <a:rPr lang="fr-CA" sz="2000" dirty="0"/>
              <a:t>: précédé par </a:t>
            </a:r>
            <a:r>
              <a:rPr lang="fr-CA" sz="2000" b="1" dirty="0"/>
              <a:t>dièse # </a:t>
            </a:r>
          </a:p>
          <a:p>
            <a:endParaRPr lang="fr-CA" sz="2000" b="1" dirty="0"/>
          </a:p>
          <a:p>
            <a:endParaRPr lang="fr-CA" sz="2000" b="1" dirty="0"/>
          </a:p>
          <a:p>
            <a:endParaRPr lang="fr-CA" sz="2000" b="1" dirty="0"/>
          </a:p>
          <a:p>
            <a:endParaRPr lang="fr-CA" sz="2000" b="1" dirty="0"/>
          </a:p>
          <a:p>
            <a:pPr marL="114300" indent="0">
              <a:buNone/>
            </a:pPr>
            <a:endParaRPr lang="fr-CA" sz="2000" b="1" dirty="0"/>
          </a:p>
          <a:p>
            <a:r>
              <a:rPr lang="fr-CA" sz="2000" b="1" dirty="0"/>
              <a:t>Sur plusieurs lignes: </a:t>
            </a:r>
            <a:r>
              <a:rPr lang="fr-CA" sz="2000" dirty="0"/>
              <a:t>commence et se termine par </a:t>
            </a:r>
            <a:r>
              <a:rPr lang="fr-CA" sz="2000" b="1" dirty="0"/>
              <a:t>'''</a:t>
            </a:r>
            <a:r>
              <a:rPr lang="fr-CA" sz="2000" dirty="0"/>
              <a:t> </a:t>
            </a:r>
            <a:r>
              <a:rPr lang="fr-CA" sz="2000" b="1" dirty="0"/>
              <a:t>(3 apostrophes)</a:t>
            </a:r>
          </a:p>
          <a:p>
            <a:endParaRPr lang="fr-CA" sz="2000" b="1" dirty="0"/>
          </a:p>
          <a:p>
            <a:pPr marL="114300" indent="0">
              <a:buNone/>
            </a:pPr>
            <a:endParaRPr lang="fr-CA" sz="20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50" y="2207539"/>
            <a:ext cx="5611008" cy="102803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</a:t>
            </a:fld>
            <a:endParaRPr lang="fr-CA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8B5ECAB-1B58-4226-89C9-6374D5358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694" y="4602885"/>
            <a:ext cx="278029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Bonjour tout le monde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Version:1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Date: 14/01/2022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91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Autres opérateurs d’affectation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65525"/>
            <a:ext cx="8520600" cy="4956764"/>
          </a:xfrm>
        </p:spPr>
        <p:txBody>
          <a:bodyPr/>
          <a:lstStyle/>
          <a:p>
            <a:r>
              <a:rPr lang="fr-CA" dirty="0">
                <a:solidFill>
                  <a:schemeClr val="tx1"/>
                </a:solidFill>
              </a:rPr>
              <a:t>En Python, les opérateurs arithmétiques ont une version travaillant "en-place": +=, -=, *=, /=, **=, %=, //=</a:t>
            </a:r>
          </a:p>
          <a:p>
            <a:pPr marL="114300" indent="0">
              <a:buNone/>
            </a:pPr>
            <a:endParaRPr lang="fr-CA" dirty="0">
              <a:solidFill>
                <a:schemeClr val="tx1"/>
              </a:solidFill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</a:rPr>
              <a:t>a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b="1" dirty="0">
                <a:solidFill>
                  <a:srgbClr val="FF0000"/>
                </a:solidFill>
              </a:rPr>
              <a:t>+=</a:t>
            </a:r>
            <a:r>
              <a:rPr lang="fr-CA" sz="2000" dirty="0">
                <a:solidFill>
                  <a:schemeClr val="tx1"/>
                </a:solidFill>
              </a:rPr>
              <a:t> b 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+ 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b			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endParaRPr lang="fr-CA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</a:rPr>
              <a:t>a</a:t>
            </a:r>
            <a:r>
              <a:rPr lang="fr-CA" sz="2000" b="1" dirty="0">
                <a:solidFill>
                  <a:srgbClr val="FF0000"/>
                </a:solidFill>
              </a:rPr>
              <a:t> -= </a:t>
            </a:r>
            <a:r>
              <a:rPr lang="fr-CA" sz="2000" dirty="0">
                <a:solidFill>
                  <a:schemeClr val="tx1"/>
                </a:solidFill>
              </a:rPr>
              <a:t>b 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– 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b			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fr-CA" sz="2000" b="1" dirty="0">
              <a:solidFill>
                <a:srgbClr val="FF0000"/>
              </a:solidFill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</a:rPr>
              <a:t>a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b="1" dirty="0">
                <a:solidFill>
                  <a:srgbClr val="FF0000"/>
                </a:solidFill>
              </a:rPr>
              <a:t>*=</a:t>
            </a:r>
            <a:r>
              <a:rPr lang="fr-CA" sz="2000" dirty="0">
                <a:solidFill>
                  <a:schemeClr val="tx1"/>
                </a:solidFill>
              </a:rPr>
              <a:t> b 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* 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b			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18</a:t>
            </a:r>
            <a:endParaRPr lang="fr-CA" sz="2000" b="1" dirty="0">
              <a:solidFill>
                <a:srgbClr val="FF0000"/>
              </a:solidFill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</a:rPr>
              <a:t>a</a:t>
            </a:r>
            <a:r>
              <a:rPr lang="fr-CA" sz="2000" dirty="0">
                <a:solidFill>
                  <a:srgbClr val="FF0000"/>
                </a:solidFill>
              </a:rPr>
              <a:t> </a:t>
            </a:r>
            <a:r>
              <a:rPr lang="fr-CA" sz="2000" b="1" dirty="0">
                <a:solidFill>
                  <a:srgbClr val="FF0000"/>
                </a:solidFill>
              </a:rPr>
              <a:t>/=</a:t>
            </a:r>
            <a:r>
              <a:rPr lang="fr-CA" sz="2000" dirty="0">
                <a:solidFill>
                  <a:srgbClr val="FF0000"/>
                </a:solidFill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b 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/ 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b			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4.5</a:t>
            </a:r>
            <a:endParaRPr lang="fr-CA" sz="2000" b="1" dirty="0">
              <a:solidFill>
                <a:srgbClr val="FF0000"/>
              </a:solidFill>
            </a:endParaRPr>
          </a:p>
          <a:p>
            <a:pPr lvl="1"/>
            <a:r>
              <a:rPr lang="fr-CA" sz="2000" b="1" dirty="0">
                <a:solidFill>
                  <a:schemeClr val="bg2"/>
                </a:solidFill>
              </a:rPr>
              <a:t>a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b="1" dirty="0">
                <a:solidFill>
                  <a:srgbClr val="FF0000"/>
                </a:solidFill>
              </a:rPr>
              <a:t>**=</a:t>
            </a:r>
            <a:r>
              <a:rPr lang="fr-CA" sz="2000" dirty="0">
                <a:solidFill>
                  <a:schemeClr val="tx1"/>
                </a:solidFill>
              </a:rPr>
              <a:t> b 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** 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b		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81</a:t>
            </a:r>
          </a:p>
          <a:p>
            <a:pPr lvl="1"/>
            <a:r>
              <a:rPr lang="fr-CA" sz="2000" b="1" dirty="0">
                <a:solidFill>
                  <a:schemeClr val="bg2"/>
                </a:solidFill>
              </a:rPr>
              <a:t>a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b="1" dirty="0">
                <a:solidFill>
                  <a:srgbClr val="FF0000"/>
                </a:solidFill>
              </a:rPr>
              <a:t>%=</a:t>
            </a:r>
            <a:r>
              <a:rPr lang="fr-CA" sz="2000" dirty="0">
                <a:solidFill>
                  <a:schemeClr val="tx1"/>
                </a:solidFill>
              </a:rPr>
              <a:t> b 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% 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b		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fr-CA" sz="2000" b="1" dirty="0">
                <a:solidFill>
                  <a:schemeClr val="bg2"/>
                </a:solidFill>
              </a:rPr>
              <a:t>a</a:t>
            </a:r>
            <a:r>
              <a:rPr lang="fr-CA" sz="2000" dirty="0">
                <a:solidFill>
                  <a:srgbClr val="FF0000"/>
                </a:solidFill>
              </a:rPr>
              <a:t> </a:t>
            </a:r>
            <a:r>
              <a:rPr lang="fr-CA" sz="2000" b="1" dirty="0">
                <a:solidFill>
                  <a:srgbClr val="FF0000"/>
                </a:solidFill>
              </a:rPr>
              <a:t>//=</a:t>
            </a:r>
            <a:r>
              <a:rPr lang="fr-CA" sz="2000" dirty="0">
                <a:solidFill>
                  <a:srgbClr val="FF0000"/>
                </a:solidFill>
              </a:rPr>
              <a:t> </a:t>
            </a:r>
            <a:r>
              <a:rPr lang="fr-CA" sz="2000" dirty="0">
                <a:solidFill>
                  <a:schemeClr val="tx1"/>
                </a:solidFill>
              </a:rPr>
              <a:t>b 		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	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=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bg2"/>
                </a:solidFill>
                <a:sym typeface="Wingdings" panose="05000000000000000000" pitchFamily="2" charset="2"/>
              </a:rPr>
              <a:t>a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sz="2000" b="1" dirty="0">
                <a:solidFill>
                  <a:schemeClr val="tx1"/>
                </a:solidFill>
                <a:sym typeface="Wingdings" panose="05000000000000000000" pitchFamily="2" charset="2"/>
              </a:rPr>
              <a:t>// </a:t>
            </a:r>
            <a:r>
              <a:rPr lang="fr-CA" sz="2000" dirty="0">
                <a:solidFill>
                  <a:schemeClr val="tx1"/>
                </a:solidFill>
                <a:sym typeface="Wingdings" panose="05000000000000000000" pitchFamily="2" charset="2"/>
              </a:rPr>
              <a:t>b		</a:t>
            </a:r>
            <a:r>
              <a:rPr lang="fr-CA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</a:p>
          <a:p>
            <a:r>
              <a:rPr lang="fr-CA" sz="2400" dirty="0"/>
              <a:t>Il ne faut pas confondre </a:t>
            </a:r>
            <a:r>
              <a:rPr lang="fr-CA" sz="2400" b="1" dirty="0">
                <a:solidFill>
                  <a:srgbClr val="0070C0"/>
                </a:solidFill>
              </a:rPr>
              <a:t>x = y</a:t>
            </a:r>
            <a:r>
              <a:rPr lang="fr-CA" sz="2400" dirty="0">
                <a:solidFill>
                  <a:srgbClr val="0070C0"/>
                </a:solidFill>
              </a:rPr>
              <a:t> </a:t>
            </a:r>
            <a:r>
              <a:rPr lang="fr-CA" sz="2400" dirty="0"/>
              <a:t>et </a:t>
            </a:r>
            <a:r>
              <a:rPr lang="fr-CA" sz="2400" b="1" dirty="0">
                <a:solidFill>
                  <a:srgbClr val="0070C0"/>
                </a:solidFill>
              </a:rPr>
              <a:t>x == y</a:t>
            </a:r>
          </a:p>
          <a:p>
            <a:pPr lvl="1"/>
            <a:endParaRPr lang="fr-CA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fr-CA" sz="2000" b="1" dirty="0">
              <a:solidFill>
                <a:srgbClr val="FF0000"/>
              </a:solidFill>
            </a:endParaRPr>
          </a:p>
          <a:p>
            <a:pPr lvl="1"/>
            <a:endParaRPr lang="fr-CA" sz="2000" dirty="0">
              <a:solidFill>
                <a:schemeClr val="tx1"/>
              </a:solidFill>
            </a:endParaRPr>
          </a:p>
          <a:p>
            <a:pPr lvl="1"/>
            <a:endParaRPr lang="fr-CA" sz="2000" dirty="0">
              <a:solidFill>
                <a:schemeClr val="tx1"/>
              </a:solidFill>
            </a:endParaRPr>
          </a:p>
          <a:p>
            <a:pPr lvl="1"/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193931" y="1929025"/>
            <a:ext cx="442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b="1" dirty="0">
                <a:solidFill>
                  <a:srgbClr val="FF0000"/>
                </a:solidFill>
                <a:latin typeface="Proxima Nova" panose="020B0604020202020204" charset="0"/>
              </a:rPr>
              <a:t>Exemple: </a:t>
            </a:r>
            <a:r>
              <a:rPr lang="fr-CA" sz="1600" b="1" dirty="0">
                <a:solidFill>
                  <a:srgbClr val="FF0000"/>
                </a:solidFill>
              </a:rPr>
              <a:t>b=2, a=9 </a:t>
            </a:r>
            <a:r>
              <a:rPr lang="fr-CA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nouvelle valeur de a?</a:t>
            </a:r>
            <a:endParaRPr lang="fr-CA" sz="1600" b="1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551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0450" y="1807925"/>
            <a:ext cx="81231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Calculs	numériques</a:t>
            </a:r>
            <a:endParaRPr lang="fr-CA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4755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8933"/>
            <a:ext cx="8520600" cy="763500"/>
          </a:xfrm>
        </p:spPr>
        <p:txBody>
          <a:bodyPr/>
          <a:lstStyle/>
          <a:p>
            <a:r>
              <a:rPr lang="fr-CA" dirty="0"/>
              <a:t>Fonctions mathématiques 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84" y="1178585"/>
            <a:ext cx="8639949" cy="5452523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fr-CA" sz="2300" dirty="0">
                <a:solidFill>
                  <a:schemeClr val="dk1"/>
                </a:solidFill>
                <a:latin typeface="Proxima Nova" panose="020B0604020202020204" charset="0"/>
              </a:rPr>
              <a:t>Python possède des </a:t>
            </a:r>
            <a:r>
              <a:rPr lang="fr-CA" sz="2300" b="1" dirty="0">
                <a:solidFill>
                  <a:schemeClr val="dk1"/>
                </a:solidFill>
                <a:latin typeface="Proxima Nova" panose="020B0604020202020204" charset="0"/>
              </a:rPr>
              <a:t>fonctions prédéfinies </a:t>
            </a:r>
            <a:r>
              <a:rPr lang="fr-CA" sz="2300" dirty="0">
                <a:solidFill>
                  <a:schemeClr val="dk1"/>
                </a:solidFill>
                <a:latin typeface="Proxima Nova" panose="020B0604020202020204" charset="0"/>
              </a:rPr>
              <a:t>qui correspondent à des fonctions mathématiques  bien connues</a:t>
            </a:r>
            <a:endParaRPr lang="fr-CA" sz="2300" b="1" dirty="0">
              <a:solidFill>
                <a:schemeClr val="dk1"/>
              </a:solidFill>
              <a:latin typeface="Proxima Nova" panose="020B0604020202020204" charset="0"/>
            </a:endParaRPr>
          </a:p>
          <a:p>
            <a:pPr algn="just">
              <a:lnSpc>
                <a:spcPct val="114999"/>
              </a:lnSpc>
            </a:pPr>
            <a:endParaRPr lang="fr-CA" sz="2300" dirty="0">
              <a:solidFill>
                <a:schemeClr val="dk1"/>
              </a:solidFill>
              <a:latin typeface="Proxima Nova" panose="020B0604020202020204" charset="0"/>
            </a:endParaRPr>
          </a:p>
          <a:p>
            <a:pPr algn="just">
              <a:lnSpc>
                <a:spcPct val="114999"/>
              </a:lnSpc>
            </a:pPr>
            <a:r>
              <a:rPr lang="fr-CA" sz="2300" dirty="0">
                <a:solidFill>
                  <a:schemeClr val="dk1"/>
                </a:solidFill>
                <a:latin typeface="Proxima Nova" panose="020B0604020202020204" charset="0"/>
              </a:rPr>
              <a:t>Il faut faire</a:t>
            </a:r>
            <a:r>
              <a:rPr lang="fr-CA" sz="2300" dirty="0">
                <a:solidFill>
                  <a:srgbClr val="0070C0"/>
                </a:solidFill>
                <a:latin typeface="Proxima Nova" panose="020B0604020202020204" charset="0"/>
              </a:rPr>
              <a:t> </a:t>
            </a:r>
            <a:r>
              <a:rPr lang="fr-CA" sz="2300" b="1" dirty="0">
                <a:solidFill>
                  <a:srgbClr val="0070C0"/>
                </a:solidFill>
                <a:latin typeface="Proxima Nova" panose="020B0604020202020204" charset="0"/>
              </a:rPr>
              <a:t>import math </a:t>
            </a:r>
            <a:r>
              <a:rPr lang="fr-CA" sz="2300" dirty="0">
                <a:solidFill>
                  <a:schemeClr val="dk1"/>
                </a:solidFill>
                <a:latin typeface="Proxima Nova" panose="020B0604020202020204" charset="0"/>
              </a:rPr>
              <a:t>tout d'abord</a:t>
            </a:r>
          </a:p>
          <a:p>
            <a:pPr algn="just">
              <a:lnSpc>
                <a:spcPct val="114999"/>
              </a:lnSpc>
            </a:pPr>
            <a:endParaRPr lang="fr-CA" sz="2300" dirty="0">
              <a:solidFill>
                <a:schemeClr val="dk1"/>
              </a:solidFill>
              <a:latin typeface="Proxima Nova" panose="020B0604020202020204" charset="0"/>
            </a:endParaRPr>
          </a:p>
          <a:p>
            <a:pPr algn="just">
              <a:lnSpc>
                <a:spcPct val="114999"/>
              </a:lnSpc>
            </a:pPr>
            <a:r>
              <a:rPr lang="fr-CA" sz="2300" dirty="0">
                <a:solidFill>
                  <a:schemeClr val="dk1"/>
                </a:solidFill>
                <a:latin typeface="Proxima Nova" panose="020B0604020202020204" charset="0"/>
              </a:rPr>
              <a:t>Ensuite utiliser </a:t>
            </a:r>
            <a:r>
              <a:rPr lang="fr-CA" sz="2300" b="1" dirty="0" err="1">
                <a:solidFill>
                  <a:schemeClr val="dk1"/>
                </a:solidFill>
                <a:latin typeface="Proxima Nova" panose="020B0604020202020204" charset="0"/>
              </a:rPr>
              <a:t>math.nom_fonction</a:t>
            </a:r>
            <a:r>
              <a:rPr lang="fr-CA" sz="2300" b="1" dirty="0">
                <a:solidFill>
                  <a:schemeClr val="dk1"/>
                </a:solidFill>
                <a:latin typeface="Proxima Nova" panose="020B0604020202020204" charset="0"/>
              </a:rPr>
              <a:t>() </a:t>
            </a:r>
            <a:r>
              <a:rPr lang="fr-CA" sz="2300" dirty="0">
                <a:solidFill>
                  <a:schemeClr val="dk1"/>
                </a:solidFill>
                <a:latin typeface="Proxima Nova" panose="020B0604020202020204" charset="0"/>
              </a:rPr>
              <a:t>par exemple</a:t>
            </a:r>
          </a:p>
          <a:p>
            <a:pPr lvl="1">
              <a:lnSpc>
                <a:spcPct val="114999"/>
              </a:lnSpc>
            </a:pPr>
            <a:endParaRPr lang="fr-CA" sz="2000" dirty="0">
              <a:solidFill>
                <a:schemeClr val="dk1"/>
              </a:solidFill>
              <a:latin typeface="Book Antiqua"/>
            </a:endParaRPr>
          </a:p>
          <a:p>
            <a:pPr>
              <a:lnSpc>
                <a:spcPct val="114999"/>
              </a:lnSpc>
            </a:pPr>
            <a:endParaRPr lang="fr-CA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6A4FB4-8CB4-4527-9357-8B9C1036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68" y="3942327"/>
            <a:ext cx="4307675" cy="223075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8207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F874A-03D4-42D3-9475-FEF0B94A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mathématiques (2)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79FCAE7-EAE0-4D7F-85D9-EAE210A6FC8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14999"/>
                  </a:lnSpc>
                </a:pPr>
                <a:r>
                  <a:rPr lang="fr-CA" b="1" dirty="0">
                    <a:solidFill>
                      <a:srgbClr val="FF0000"/>
                    </a:solidFill>
                    <a:latin typeface="Consolas"/>
                  </a:rPr>
                  <a:t>math.floor</a:t>
                </a:r>
                <a:r>
                  <a:rPr lang="fr-CA" dirty="0">
                    <a:solidFill>
                      <a:srgbClr val="FF0000"/>
                    </a:solidFill>
                    <a:latin typeface="Consolas"/>
                  </a:rPr>
                  <a:t>(-7.6)     </a:t>
                </a:r>
                <a:r>
                  <a:rPr lang="fr-CA" dirty="0">
                    <a:latin typeface="Consolas"/>
                    <a:sym typeface="Wingdings" panose="05000000000000000000" pitchFamily="2" charset="2"/>
                  </a:rPr>
                  <a:t></a:t>
                </a:r>
                <a:r>
                  <a:rPr lang="fr-CA" dirty="0"/>
                  <a:t> partie entière, plancher, donne ici -8.0.</a:t>
                </a:r>
              </a:p>
              <a:p>
                <a:pPr>
                  <a:lnSpc>
                    <a:spcPct val="114999"/>
                  </a:lnSpc>
                </a:pPr>
                <a:endParaRPr lang="fr-CA" dirty="0"/>
              </a:p>
              <a:p>
                <a:pPr>
                  <a:lnSpc>
                    <a:spcPct val="114999"/>
                  </a:lnSpc>
                </a:pPr>
                <a:r>
                  <a:rPr lang="fr-CA" b="1" dirty="0" err="1">
                    <a:solidFill>
                      <a:srgbClr val="FF0000"/>
                    </a:solidFill>
                    <a:latin typeface="Consolas"/>
                  </a:rPr>
                  <a:t>int</a:t>
                </a:r>
                <a:r>
                  <a:rPr lang="fr-CA" dirty="0">
                    <a:solidFill>
                      <a:srgbClr val="FF0000"/>
                    </a:solidFill>
                    <a:latin typeface="Consolas"/>
                  </a:rPr>
                  <a:t>(</a:t>
                </a:r>
                <a:r>
                  <a:rPr lang="fr-CA" dirty="0" err="1">
                    <a:solidFill>
                      <a:srgbClr val="FF0000"/>
                    </a:solidFill>
                    <a:latin typeface="Consolas"/>
                  </a:rPr>
                  <a:t>math.floor</a:t>
                </a:r>
                <a:r>
                  <a:rPr lang="fr-CA" dirty="0">
                    <a:solidFill>
                      <a:srgbClr val="FF0000"/>
                    </a:solidFill>
                    <a:latin typeface="Consolas"/>
                  </a:rPr>
                  <a:t>(4.5)) </a:t>
                </a:r>
                <a:r>
                  <a:rPr lang="fr-CA" dirty="0">
                    <a:latin typeface="Consolas"/>
                    <a:sym typeface="Wingdings" panose="05000000000000000000" pitchFamily="2" charset="2"/>
                  </a:rPr>
                  <a:t></a:t>
                </a:r>
                <a:r>
                  <a:rPr lang="fr-CA" dirty="0"/>
                  <a:t> pour avoir l'entier 4.</a:t>
                </a:r>
              </a:p>
              <a:p>
                <a:pPr>
                  <a:lnSpc>
                    <a:spcPct val="114999"/>
                  </a:lnSpc>
                </a:pPr>
                <a:endParaRPr lang="fr-CA" dirty="0"/>
              </a:p>
              <a:p>
                <a:pPr>
                  <a:lnSpc>
                    <a:spcPct val="114999"/>
                  </a:lnSpc>
                </a:pPr>
                <a:r>
                  <a:rPr lang="fr-CA" b="1" dirty="0" err="1">
                    <a:solidFill>
                      <a:srgbClr val="FF0000"/>
                    </a:solidFill>
                    <a:latin typeface="Consolas"/>
                  </a:rPr>
                  <a:t>math.ceil</a:t>
                </a:r>
                <a:r>
                  <a:rPr lang="fr-CA" dirty="0">
                    <a:solidFill>
                      <a:srgbClr val="FF0000"/>
                    </a:solidFill>
                    <a:latin typeface="Consolas"/>
                  </a:rPr>
                  <a:t>(-7.6)      </a:t>
                </a:r>
                <a:r>
                  <a:rPr lang="fr-CA" dirty="0">
                    <a:latin typeface="Consolas"/>
                    <a:sym typeface="Wingdings" panose="05000000000000000000" pitchFamily="2" charset="2"/>
                  </a:rPr>
                  <a:t> </a:t>
                </a:r>
                <a:r>
                  <a:rPr lang="fr-CA" dirty="0"/>
                  <a:t> entier immédiatement supérieur, plafond, donne ici -7.</a:t>
                </a:r>
              </a:p>
              <a:p>
                <a:pPr>
                  <a:lnSpc>
                    <a:spcPct val="114999"/>
                  </a:lnSpc>
                </a:pPr>
                <a:endParaRPr lang="fr-CA" dirty="0"/>
              </a:p>
              <a:p>
                <a:pPr>
                  <a:lnSpc>
                    <a:spcPct val="114999"/>
                  </a:lnSpc>
                </a:pPr>
                <a:r>
                  <a:rPr lang="fr-CA" b="1" dirty="0" err="1">
                    <a:solidFill>
                      <a:srgbClr val="FF0000"/>
                    </a:solidFill>
                    <a:latin typeface="Consolas"/>
                  </a:rPr>
                  <a:t>math.exp</a:t>
                </a:r>
                <a:r>
                  <a:rPr lang="fr-CA" dirty="0">
                    <a:solidFill>
                      <a:srgbClr val="FF0000"/>
                    </a:solidFill>
                    <a:latin typeface="Consolas"/>
                  </a:rPr>
                  <a:t>(2) </a:t>
                </a:r>
                <a:r>
                  <a:rPr lang="fr-CA" dirty="0">
                    <a:sym typeface="Wingdings" panose="05000000000000000000" pitchFamily="2" charset="2"/>
                  </a:rPr>
                  <a:t> </a:t>
                </a:r>
                <a:r>
                  <a:rPr lang="fr-CA" dirty="0"/>
                  <a:t>exponentielle,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CA" dirty="0"/>
              </a:p>
              <a:p>
                <a:pPr>
                  <a:lnSpc>
                    <a:spcPct val="114999"/>
                  </a:lnSpc>
                </a:pPr>
                <a:endParaRPr lang="fr-CA" dirty="0"/>
              </a:p>
              <a:p>
                <a:pPr>
                  <a:lnSpc>
                    <a:spcPct val="114999"/>
                  </a:lnSpc>
                </a:pPr>
                <a:r>
                  <a:rPr lang="fr-CA" b="1" dirty="0">
                    <a:solidFill>
                      <a:srgbClr val="FF0000"/>
                    </a:solidFill>
                    <a:latin typeface="Consolas"/>
                  </a:rPr>
                  <a:t>math.log</a:t>
                </a:r>
                <a:r>
                  <a:rPr lang="fr-CA" dirty="0">
                    <a:solidFill>
                      <a:srgbClr val="FF0000"/>
                    </a:solidFill>
                    <a:latin typeface="Consolas"/>
                  </a:rPr>
                  <a:t>(2) </a:t>
                </a:r>
                <a:r>
                  <a:rPr lang="fr-CA" dirty="0">
                    <a:sym typeface="Wingdings" panose="05000000000000000000" pitchFamily="2" charset="2"/>
                  </a:rPr>
                  <a:t> </a:t>
                </a:r>
                <a:r>
                  <a:rPr lang="fr-CA" dirty="0"/>
                  <a:t>logarithme en base naturelle.</a:t>
                </a:r>
              </a:p>
              <a:p>
                <a:pPr>
                  <a:lnSpc>
                    <a:spcPct val="114999"/>
                  </a:lnSpc>
                </a:pPr>
                <a:endParaRPr lang="fr-CA" dirty="0"/>
              </a:p>
              <a:p>
                <a:pPr>
                  <a:lnSpc>
                    <a:spcPct val="114999"/>
                  </a:lnSpc>
                </a:pPr>
                <a:r>
                  <a:rPr lang="fr-CA" b="1" dirty="0">
                    <a:solidFill>
                      <a:srgbClr val="FF0000"/>
                    </a:solidFill>
                    <a:latin typeface="Consolas"/>
                  </a:rPr>
                  <a:t>math.log10</a:t>
                </a:r>
                <a:r>
                  <a:rPr lang="fr-CA" dirty="0">
                    <a:solidFill>
                      <a:srgbClr val="FF0000"/>
                    </a:solidFill>
                    <a:latin typeface="Consolas"/>
                  </a:rPr>
                  <a:t>(2)  </a:t>
                </a:r>
                <a:r>
                  <a:rPr lang="fr-CA" dirty="0">
                    <a:sym typeface="Wingdings" panose="05000000000000000000" pitchFamily="2" charset="2"/>
                  </a:rPr>
                  <a:t> </a:t>
                </a:r>
                <a:r>
                  <a:rPr lang="fr-CA" dirty="0"/>
                  <a:t>logarithme en base 10.</a:t>
                </a:r>
              </a:p>
              <a:p>
                <a:pPr>
                  <a:lnSpc>
                    <a:spcPct val="114999"/>
                  </a:lnSpc>
                </a:pPr>
                <a:endParaRPr lang="fr-CA" dirty="0"/>
              </a:p>
              <a:p>
                <a:pPr>
                  <a:lnSpc>
                    <a:spcPct val="114999"/>
                  </a:lnSpc>
                </a:pPr>
                <a:r>
                  <a:rPr lang="fr-CA" b="1" dirty="0">
                    <a:solidFill>
                      <a:srgbClr val="FF0000"/>
                    </a:solidFill>
                    <a:latin typeface="Consolas"/>
                  </a:rPr>
                  <a:t>math.log</a:t>
                </a:r>
                <a:r>
                  <a:rPr lang="fr-CA" dirty="0">
                    <a:solidFill>
                      <a:srgbClr val="FF0000"/>
                    </a:solidFill>
                    <a:latin typeface="Consolas"/>
                  </a:rPr>
                  <a:t>(8, 2) </a:t>
                </a:r>
                <a:r>
                  <a:rPr lang="fr-CA" dirty="0">
                    <a:sym typeface="Wingdings" panose="05000000000000000000" pitchFamily="2" charset="2"/>
                  </a:rPr>
                  <a:t> </a:t>
                </a:r>
                <a:r>
                  <a:rPr lang="fr-CA" dirty="0"/>
                  <a:t>log de 8 en base 2.</a:t>
                </a:r>
              </a:p>
              <a:p>
                <a:pPr>
                  <a:lnSpc>
                    <a:spcPct val="114999"/>
                  </a:lnSpc>
                </a:pPr>
                <a:endParaRPr lang="fr-CA" dirty="0"/>
              </a:p>
              <a:p>
                <a:pPr>
                  <a:lnSpc>
                    <a:spcPct val="114999"/>
                  </a:lnSpc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="" xmlns:a16="http://schemas.microsoft.com/office/drawing/2014/main" id="{779FCAE7-EAE0-4D7F-85D9-EAE210A6F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r="-1001" b="-200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3CAD7FB2-9465-44F1-97E6-075C5153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2" y="3856362"/>
            <a:ext cx="2870971" cy="128216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76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4BDE5-5765-4E03-9066-949C9913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mathématiques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46A5A-6759-488E-9991-BD0369D0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3890" y="1288753"/>
            <a:ext cx="8520600" cy="5092381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Consolas"/>
              </a:rPr>
              <a:t>math.sqrt</a:t>
            </a:r>
            <a:r>
              <a:rPr lang="fr-CA" dirty="0">
                <a:solidFill>
                  <a:srgbClr val="FF0000"/>
                </a:solidFill>
                <a:latin typeface="Consolas"/>
              </a:rPr>
              <a:t>(9)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CA" dirty="0"/>
              <a:t>racine carrée.</a:t>
            </a:r>
            <a:endParaRPr lang="en-US" dirty="0"/>
          </a:p>
          <a:p>
            <a:pPr>
              <a:lnSpc>
                <a:spcPct val="114999"/>
              </a:lnSpc>
            </a:pPr>
            <a:endParaRPr lang="fr-CA" b="1" dirty="0"/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Consolas"/>
              </a:rPr>
              <a:t>math.pow</a:t>
            </a:r>
            <a:r>
              <a:rPr lang="fr-CA" dirty="0">
                <a:solidFill>
                  <a:srgbClr val="FF0000"/>
                </a:solidFill>
                <a:latin typeface="Consolas"/>
              </a:rPr>
              <a:t>(4, 5)</a:t>
            </a:r>
            <a:r>
              <a:rPr lang="fr-CA" dirty="0">
                <a:solidFill>
                  <a:srgbClr val="FF0000"/>
                </a:solidFill>
              </a:rPr>
              <a:t> </a:t>
            </a:r>
            <a:r>
              <a:rPr lang="fr-CA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CA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CA" dirty="0"/>
              <a:t>4 puissance 5.</a:t>
            </a:r>
          </a:p>
          <a:p>
            <a:pPr>
              <a:lnSpc>
                <a:spcPct val="114999"/>
              </a:lnSpc>
            </a:pPr>
            <a:endParaRPr lang="fr-CA" dirty="0"/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Consolas"/>
              </a:rPr>
              <a:t>math.fmod</a:t>
            </a:r>
            <a:r>
              <a:rPr lang="fr-CA" dirty="0">
                <a:solidFill>
                  <a:srgbClr val="FF0000"/>
                </a:solidFill>
                <a:latin typeface="Consolas"/>
              </a:rPr>
              <a:t>(4.7, 1.5) </a:t>
            </a:r>
            <a:r>
              <a:rPr lang="fr-CA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CA" dirty="0"/>
              <a:t>modulo, ici 0.2.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fr-CA" dirty="0"/>
              <a:t> Préférer cette fonction à </a:t>
            </a:r>
            <a:r>
              <a:rPr lang="fr-CA" dirty="0">
                <a:latin typeface="Consolas"/>
              </a:rPr>
              <a:t>%</a:t>
            </a:r>
            <a:r>
              <a:rPr lang="fr-CA" dirty="0"/>
              <a:t> pour les flottants.</a:t>
            </a:r>
            <a:endParaRPr lang="en-US" dirty="0"/>
          </a:p>
          <a:p>
            <a:pPr>
              <a:lnSpc>
                <a:spcPct val="114999"/>
              </a:lnSpc>
            </a:pPr>
            <a:endParaRPr lang="fr-CA" dirty="0"/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Consolas"/>
              </a:rPr>
              <a:t>math.factorial</a:t>
            </a:r>
            <a:r>
              <a:rPr lang="fr-CA" b="1" dirty="0">
                <a:solidFill>
                  <a:srgbClr val="FF0000"/>
                </a:solidFill>
                <a:latin typeface="Consolas"/>
              </a:rPr>
              <a:t>(4)</a:t>
            </a:r>
            <a:r>
              <a:rPr lang="fr-CA" dirty="0">
                <a:solidFill>
                  <a:srgbClr val="FF0000"/>
                </a:solidFill>
              </a:rPr>
              <a:t> </a:t>
            </a:r>
            <a:r>
              <a:rPr lang="fr-CA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CA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CA" dirty="0"/>
              <a:t>factorielle 4, donc 24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fr-CA" dirty="0"/>
              <a:t>(uniquement pour les entiers positifs).</a:t>
            </a:r>
            <a:endParaRPr lang="en-US" dirty="0"/>
          </a:p>
          <a:p>
            <a:pPr>
              <a:lnSpc>
                <a:spcPct val="114999"/>
              </a:lnSpc>
            </a:pPr>
            <a:endParaRPr lang="fr-CA" dirty="0"/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</a:rPr>
              <a:t>math.fsum</a:t>
            </a:r>
            <a:r>
              <a:rPr lang="fr-CA" b="1" dirty="0">
                <a:solidFill>
                  <a:srgbClr val="FF0000"/>
                </a:solidFill>
              </a:rPr>
              <a:t>([2 for i in range(3)])</a:t>
            </a:r>
            <a:r>
              <a:rPr lang="fr-CA" dirty="0">
                <a:solidFill>
                  <a:srgbClr val="FF0000"/>
                </a:solidFill>
              </a:rPr>
              <a:t> </a:t>
            </a:r>
            <a:r>
              <a:rPr lang="fr-CA" dirty="0"/>
              <a:t>: 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fr-CA" b="1" dirty="0">
                <a:sym typeface="Wingdings" panose="05000000000000000000" pitchFamily="2" charset="2"/>
              </a:rPr>
              <a:t>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dirty="0"/>
              <a:t>fait la somme de l'élément 2 trois fois</a:t>
            </a:r>
          </a:p>
          <a:p>
            <a:pPr>
              <a:lnSpc>
                <a:spcPct val="114999"/>
              </a:lnSpc>
            </a:pPr>
            <a:endParaRPr lang="fr-CA" dirty="0"/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</a:rPr>
              <a:t>math.fsum</a:t>
            </a:r>
            <a:r>
              <a:rPr lang="fr-CA" b="1" dirty="0">
                <a:solidFill>
                  <a:srgbClr val="FF0000"/>
                </a:solidFill>
              </a:rPr>
              <a:t>([ 2,3,4]) </a:t>
            </a:r>
            <a:r>
              <a:rPr lang="fr-CA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CA" b="1" dirty="0">
                <a:solidFill>
                  <a:srgbClr val="FF0000"/>
                </a:solidFill>
              </a:rPr>
              <a:t> </a:t>
            </a:r>
            <a:r>
              <a:rPr lang="fr-CA" dirty="0"/>
              <a:t>fait la somme des éléments 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3689E7D-029F-494B-B242-7003D399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29" y="1260972"/>
            <a:ext cx="2358809" cy="620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A7A869-ED92-4C28-9DDD-0D1D1B12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909" y="2533145"/>
            <a:ext cx="3008082" cy="5640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B16FB0-D019-4FBD-AC56-E1AE3D19B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912" y="4111715"/>
            <a:ext cx="4856061" cy="5881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711ECEF-3BCA-41B2-B7C1-2ECA7A36C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576" y="5455537"/>
            <a:ext cx="3010798" cy="68962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7356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1023A-8F53-4490-A6D1-692EE665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mathématiques (4)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C60FC-C06A-453A-85FF-8ABC0023E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5014236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math.isinf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(x)</a:t>
            </a:r>
            <a:r>
              <a:rPr lang="fr-CA" dirty="0">
                <a:solidFill>
                  <a:srgbClr val="FF0000"/>
                </a:solidFill>
                <a:latin typeface="Proxima Nova" panose="020B0604020202020204" charset="0"/>
              </a:rPr>
              <a:t> </a:t>
            </a:r>
            <a:r>
              <a:rPr lang="fr-CA" b="1" dirty="0">
                <a:latin typeface="Proxima Nova" panose="020B0604020202020204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Proxima Nova" panose="020B0604020202020204" charset="0"/>
                <a:sym typeface="Wingdings" panose="05000000000000000000" pitchFamily="2" charset="2"/>
              </a:rPr>
              <a:t> </a:t>
            </a:r>
            <a:r>
              <a:rPr lang="fr-CA" dirty="0">
                <a:latin typeface="Proxima Nova" panose="020B0604020202020204" charset="0"/>
              </a:rPr>
              <a:t> teste si x est infini (</a:t>
            </a:r>
            <a:r>
              <a:rPr lang="fr-CA" b="1" dirty="0" err="1">
                <a:latin typeface="Proxima Nova" panose="020B0604020202020204" charset="0"/>
              </a:rPr>
              <a:t>inf</a:t>
            </a:r>
            <a:r>
              <a:rPr lang="fr-CA" dirty="0">
                <a:latin typeface="Proxima Nova" panose="020B0604020202020204" charset="0"/>
              </a:rPr>
              <a:t>) et renvoie True si c'est le cas.</a:t>
            </a:r>
            <a:endParaRPr lang="en-US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endParaRPr lang="fr-CA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math.isnan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(x)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  <a:sym typeface="Wingdings" panose="05000000000000000000" pitchFamily="2" charset="2"/>
              </a:rPr>
              <a:t> </a:t>
            </a:r>
            <a:r>
              <a:rPr lang="fr-CA" b="1" dirty="0">
                <a:latin typeface="Proxima Nova" panose="020B0604020202020204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Proxima Nova" panose="020B0604020202020204" charset="0"/>
              </a:rPr>
              <a:t> teste si x est nan (</a:t>
            </a:r>
            <a:r>
              <a:rPr lang="fr-CA" b="1" dirty="0">
                <a:latin typeface="Proxima Nova" panose="020B0604020202020204" charset="0"/>
              </a:rPr>
              <a:t>Not a </a:t>
            </a:r>
            <a:r>
              <a:rPr lang="fr-CA" b="1" dirty="0" err="1">
                <a:latin typeface="Proxima Nova" panose="020B0604020202020204" charset="0"/>
              </a:rPr>
              <a:t>Number</a:t>
            </a:r>
            <a:r>
              <a:rPr lang="fr-CA" dirty="0">
                <a:latin typeface="Proxima Nova" panose="020B0604020202020204" charset="0"/>
              </a:rPr>
              <a:t>) et renvoie </a:t>
            </a:r>
            <a:r>
              <a:rPr lang="fr-CA" b="1" dirty="0">
                <a:latin typeface="Proxima Nova" panose="020B0604020202020204" charset="0"/>
              </a:rPr>
              <a:t>True</a:t>
            </a:r>
            <a:r>
              <a:rPr lang="fr-CA" dirty="0">
                <a:latin typeface="Proxima Nova" panose="020B0604020202020204" charset="0"/>
              </a:rPr>
              <a:t> si c'est le cas. (</a:t>
            </a:r>
            <a:r>
              <a:rPr lang="fr-CA" b="1" dirty="0">
                <a:latin typeface="Proxima Nova" panose="020B0604020202020204" charset="0"/>
              </a:rPr>
              <a:t>N.B</a:t>
            </a:r>
            <a:r>
              <a:rPr lang="fr-CA" dirty="0">
                <a:latin typeface="Proxima Nova" panose="020B0604020202020204" charset="0"/>
              </a:rPr>
              <a:t>: True ou Vrai est une valeur Booléenne, à voir dans un prochain cours)</a:t>
            </a:r>
            <a:endParaRPr lang="en-US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endParaRPr lang="en-US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r>
              <a:rPr lang="fr-CA" b="1" dirty="0">
                <a:latin typeface="Proxima Nova" panose="020B0604020202020204" charset="0"/>
              </a:rPr>
              <a:t>fonctions trigonométriques </a:t>
            </a:r>
            <a:r>
              <a:rPr lang="fr-CA" dirty="0">
                <a:latin typeface="Proxima Nova" panose="020B0604020202020204" charset="0"/>
                <a:sym typeface="Wingdings" panose="05000000000000000000" pitchFamily="2" charset="2"/>
              </a:rPr>
              <a:t>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math.sin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math.cos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math.tan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math.asin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math.acos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math.atan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 </a:t>
            </a:r>
            <a:r>
              <a:rPr lang="fr-CA" dirty="0">
                <a:latin typeface="Proxima Nova" panose="020B0604020202020204" charset="0"/>
              </a:rPr>
              <a:t>(l'argument est en radians).</a:t>
            </a:r>
            <a:endParaRPr lang="en-US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endParaRPr lang="fr-CA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r>
              <a:rPr lang="fr-CA" b="1" dirty="0">
                <a:latin typeface="Proxima Nova" panose="020B0604020202020204" charset="0"/>
              </a:rPr>
              <a:t>fonctions hyperboliques</a:t>
            </a:r>
            <a:r>
              <a:rPr lang="fr-CA" dirty="0">
                <a:latin typeface="Proxima Nova" panose="020B0604020202020204" charset="0"/>
              </a:rPr>
              <a:t> </a:t>
            </a:r>
            <a:r>
              <a:rPr lang="fr-CA" dirty="0">
                <a:latin typeface="Proxima Nova" panose="020B0604020202020204" charset="0"/>
                <a:sym typeface="Wingdings" panose="05000000000000000000" pitchFamily="2" charset="2"/>
              </a:rPr>
              <a:t> 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 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math.sinh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math.cosh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math.tanh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math.asinh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math.acosh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math.tanh</a:t>
            </a:r>
            <a:endParaRPr lang="fr-CA" b="1" dirty="0">
              <a:solidFill>
                <a:srgbClr val="FF0000"/>
              </a:solidFill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endParaRPr lang="fr-CA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math.degrees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(x)</a:t>
            </a:r>
            <a:r>
              <a:rPr lang="fr-CA" dirty="0">
                <a:solidFill>
                  <a:srgbClr val="FF0000"/>
                </a:solidFill>
                <a:latin typeface="Proxima Nova" panose="020B0604020202020204" charset="0"/>
              </a:rPr>
              <a:t> 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  <a:sym typeface="Wingdings" panose="05000000000000000000" pitchFamily="2" charset="2"/>
              </a:rPr>
              <a:t> </a:t>
            </a:r>
            <a:r>
              <a:rPr lang="fr-CA" b="1" dirty="0">
                <a:latin typeface="Proxima Nova" panose="020B0604020202020204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Proxima Nova" panose="020B0604020202020204" charset="0"/>
              </a:rPr>
              <a:t> convertit de radians en degrés (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math.radians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(x) </a:t>
            </a:r>
            <a:r>
              <a:rPr lang="fr-CA" dirty="0">
                <a:latin typeface="Proxima Nova" panose="020B0604020202020204" charset="0"/>
              </a:rPr>
              <a:t>pour l'inverse).</a:t>
            </a:r>
          </a:p>
          <a:p>
            <a:pPr>
              <a:lnSpc>
                <a:spcPct val="114999"/>
              </a:lnSpc>
            </a:pPr>
            <a:endParaRPr lang="fr-CA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math.pi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, </a:t>
            </a:r>
            <a:r>
              <a:rPr lang="fr-CA" b="1" dirty="0" err="1">
                <a:solidFill>
                  <a:srgbClr val="FF0000"/>
                </a:solidFill>
                <a:latin typeface="Proxima Nova" panose="020B0604020202020204" charset="0"/>
              </a:rPr>
              <a:t>math.e</a:t>
            </a:r>
            <a:r>
              <a:rPr lang="fr-CA" b="1" dirty="0">
                <a:solidFill>
                  <a:srgbClr val="FF0000"/>
                </a:solidFill>
                <a:latin typeface="Proxima Nova" panose="020B0604020202020204" charset="0"/>
              </a:rPr>
              <a:t> </a:t>
            </a:r>
            <a:r>
              <a:rPr lang="fr-CA" dirty="0">
                <a:latin typeface="Proxima Nova" panose="020B0604020202020204" charset="0"/>
                <a:sym typeface="Wingdings" panose="05000000000000000000" pitchFamily="2" charset="2"/>
              </a:rPr>
              <a:t></a:t>
            </a:r>
            <a:r>
              <a:rPr lang="fr-CA" dirty="0">
                <a:latin typeface="Proxima Nova" panose="020B0604020202020204" charset="0"/>
              </a:rPr>
              <a:t> les constantes..</a:t>
            </a:r>
            <a:endParaRPr lang="en-US" dirty="0">
              <a:latin typeface="Proxima Nova" panose="020B060402020202020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6344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99597-2294-41E5-AC9A-DFBEEAD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mathématiques (5)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12836C-CA60-4F97-88E8-FD5F512B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06127"/>
            <a:ext cx="8520600" cy="4885706"/>
          </a:xfrm>
        </p:spPr>
        <p:txBody>
          <a:bodyPr/>
          <a:lstStyle/>
          <a:p>
            <a:r>
              <a:rPr lang="fr-FR" sz="2000" b="1" dirty="0" err="1">
                <a:latin typeface="Proxima Nova" panose="020B0604020202020204" charset="0"/>
              </a:rPr>
              <a:t>Random</a:t>
            </a:r>
            <a:r>
              <a:rPr lang="fr-FR" sz="2000" b="1" dirty="0">
                <a:latin typeface="Proxima Nova" panose="020B0604020202020204" charset="0"/>
              </a:rPr>
              <a:t> </a:t>
            </a:r>
            <a:r>
              <a:rPr lang="fr-FR" sz="2000" dirty="0">
                <a:latin typeface="Proxima Nova" panose="020B0604020202020204" charset="0"/>
              </a:rPr>
              <a:t>permet la génération de nombres aléatoires.</a:t>
            </a:r>
          </a:p>
          <a:p>
            <a:r>
              <a:rPr lang="fr-FR" sz="2000" dirty="0">
                <a:latin typeface="Proxima Nova" panose="020B0604020202020204" charset="0"/>
              </a:rPr>
              <a:t>Pour pourvoir l'utiliser, on doit commencer par l'importer</a:t>
            </a:r>
          </a:p>
          <a:p>
            <a:pPr marL="114300" indent="0">
              <a:buNone/>
            </a:pPr>
            <a:r>
              <a:rPr lang="fr-FR" sz="2000" b="1" dirty="0">
                <a:latin typeface="Proxima Nova" panose="020B0604020202020204" charset="0"/>
              </a:rPr>
              <a:t>import </a:t>
            </a:r>
            <a:r>
              <a:rPr lang="fr-FR" sz="2000" b="1" dirty="0" err="1">
                <a:latin typeface="Proxima Nova" panose="020B0604020202020204" charset="0"/>
              </a:rPr>
              <a:t>random</a:t>
            </a:r>
            <a:endParaRPr lang="fr-FR" sz="2000" dirty="0">
              <a:latin typeface="Proxima Nov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fr-FR" sz="2000" b="1" dirty="0">
                <a:latin typeface="Proxima Nova" panose="020B0604020202020204" charset="0"/>
              </a:rPr>
              <a:t>Exemples</a:t>
            </a:r>
            <a:r>
              <a:rPr lang="fr-FR" sz="2000" dirty="0">
                <a:latin typeface="Proxima Nova" panose="020B0604020202020204" charset="0"/>
              </a:rPr>
              <a:t>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fr-FR" sz="2000" i="1" dirty="0">
                <a:latin typeface="Proxima Nova" panose="020B0604020202020204" charset="0"/>
              </a:rPr>
              <a:t>import </a:t>
            </a:r>
            <a:r>
              <a:rPr lang="fr-FR" sz="2000" i="1" dirty="0" err="1">
                <a:latin typeface="Proxima Nova" panose="020B0604020202020204" charset="0"/>
              </a:rPr>
              <a:t>random</a:t>
            </a:r>
            <a:endParaRPr lang="fr-FR" sz="2000" i="1" dirty="0">
              <a:latin typeface="Proxima Nova" panose="020B0604020202020204" charset="0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fr-FR" sz="2000" i="1" dirty="0" err="1">
                <a:latin typeface="Proxima Nova" panose="020B0604020202020204" charset="0"/>
              </a:rPr>
              <a:t>rnd</a:t>
            </a:r>
            <a:r>
              <a:rPr lang="fr-FR" sz="2000" i="1" dirty="0">
                <a:latin typeface="Proxima Nova" panose="020B0604020202020204" charset="0"/>
              </a:rPr>
              <a:t> = </a:t>
            </a:r>
            <a:r>
              <a:rPr lang="fr-FR" sz="2000" i="1" dirty="0" err="1">
                <a:latin typeface="Proxima Nova" panose="020B0604020202020204" charset="0"/>
              </a:rPr>
              <a:t>random.Random</a:t>
            </a:r>
            <a:r>
              <a:rPr lang="fr-FR" sz="2000" i="1" dirty="0">
                <a:latin typeface="Proxima Nova" panose="020B0604020202020204" charset="0"/>
              </a:rPr>
              <a:t>()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fr-FR" sz="2000" i="1" dirty="0" err="1">
                <a:latin typeface="Proxima Nova" panose="020B0604020202020204" charset="0"/>
              </a:rPr>
              <a:t>rnd.choice</a:t>
            </a:r>
            <a:r>
              <a:rPr lang="fr-FR" sz="2000" i="1" dirty="0">
                <a:latin typeface="Proxima Nova" panose="020B0604020202020204" charset="0"/>
              </a:rPr>
              <a:t>(['a', 'b', 'c'])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fr-FR" sz="2000" i="1" dirty="0" err="1">
                <a:latin typeface="Proxima Nova" panose="020B0604020202020204" charset="0"/>
              </a:rPr>
              <a:t>rnd.choice</a:t>
            </a:r>
            <a:r>
              <a:rPr lang="fr-FR" sz="2000" i="1" dirty="0">
                <a:latin typeface="Proxima Nova" panose="020B0604020202020204" charset="0"/>
              </a:rPr>
              <a:t>([9, 18, 1])</a:t>
            </a:r>
          </a:p>
          <a:p>
            <a:pPr marL="114300" indent="0">
              <a:lnSpc>
                <a:spcPct val="114999"/>
              </a:lnSpc>
              <a:buNone/>
            </a:pPr>
            <a:endParaRPr lang="fr-FR" sz="2000" i="1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r>
              <a:rPr lang="fr-FR" sz="2000" dirty="0">
                <a:latin typeface="Proxima Nova" panose="020B0604020202020204" charset="0"/>
              </a:rPr>
              <a:t>Valeurs aléatoires :</a:t>
            </a:r>
          </a:p>
          <a:p>
            <a:pPr lvl="1">
              <a:lnSpc>
                <a:spcPct val="114999"/>
              </a:lnSpc>
            </a:pPr>
            <a:r>
              <a:rPr lang="fr-FR" sz="1800" b="1" dirty="0" err="1">
                <a:latin typeface="Proxima Nova" panose="020B0604020202020204" charset="0"/>
              </a:rPr>
              <a:t>random.</a:t>
            </a:r>
            <a:r>
              <a:rPr lang="fr-FR" sz="1800" b="1" dirty="0" err="1">
                <a:highlight>
                  <a:srgbClr val="FFFF00"/>
                </a:highlight>
                <a:latin typeface="Proxima Nova" panose="020B0604020202020204" charset="0"/>
              </a:rPr>
              <a:t>r</a:t>
            </a:r>
            <a:r>
              <a:rPr lang="fr-FR" sz="1800" b="1" dirty="0" err="1">
                <a:latin typeface="Proxima Nova" panose="020B0604020202020204" charset="0"/>
              </a:rPr>
              <a:t>andom</a:t>
            </a:r>
            <a:r>
              <a:rPr lang="fr-FR" sz="1800" b="1" dirty="0">
                <a:latin typeface="Proxima Nova" panose="020B0604020202020204" charset="0"/>
              </a:rPr>
              <a:t>() </a:t>
            </a:r>
            <a:r>
              <a:rPr lang="fr-FR" sz="1800" dirty="0">
                <a:latin typeface="Proxima Nova" panose="020B0604020202020204" charset="0"/>
              </a:rPr>
              <a:t>: valeur entre 0 et 1, 1 exclus.</a:t>
            </a:r>
          </a:p>
          <a:p>
            <a:pPr lvl="1">
              <a:lnSpc>
                <a:spcPct val="114999"/>
              </a:lnSpc>
            </a:pPr>
            <a:r>
              <a:rPr lang="fr-FR" sz="1800" b="1" dirty="0" err="1">
                <a:latin typeface="Proxima Nova" panose="020B0604020202020204" charset="0"/>
              </a:rPr>
              <a:t>random.</a:t>
            </a:r>
            <a:r>
              <a:rPr lang="fr-FR" sz="1800" b="1" dirty="0" err="1">
                <a:highlight>
                  <a:srgbClr val="FFFF00"/>
                </a:highlight>
                <a:latin typeface="Proxima Nova" panose="020B0604020202020204" charset="0"/>
              </a:rPr>
              <a:t>r</a:t>
            </a:r>
            <a:r>
              <a:rPr lang="fr-FR" sz="1800" b="1" dirty="0" err="1">
                <a:latin typeface="Proxima Nova" panose="020B0604020202020204" charset="0"/>
              </a:rPr>
              <a:t>andint</a:t>
            </a:r>
            <a:r>
              <a:rPr lang="fr-FR" sz="1800" b="1" dirty="0">
                <a:latin typeface="Proxima Nova" panose="020B0604020202020204" charset="0"/>
              </a:rPr>
              <a:t>(0, 3) : </a:t>
            </a:r>
            <a:r>
              <a:rPr lang="fr-FR" sz="1800" dirty="0">
                <a:latin typeface="Proxima Nova" panose="020B0604020202020204" charset="0"/>
              </a:rPr>
              <a:t>entier entre 0 et 3 inclus.</a:t>
            </a:r>
          </a:p>
          <a:p>
            <a:pPr>
              <a:lnSpc>
                <a:spcPct val="114999"/>
              </a:lnSpc>
            </a:pPr>
            <a:endParaRPr lang="fr-FR" sz="2000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endParaRPr lang="fr-FR" sz="2000" dirty="0">
              <a:latin typeface="Proxima Nova" panose="020B0604020202020204" charset="0"/>
            </a:endParaRPr>
          </a:p>
          <a:p>
            <a:pPr>
              <a:lnSpc>
                <a:spcPct val="114999"/>
              </a:lnSpc>
            </a:pPr>
            <a:endParaRPr lang="fr-FR" sz="2000" dirty="0">
              <a:latin typeface="Proxima Nova" panose="020B060402020202020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56795A-8C4F-404B-80FC-F93FD2F5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46" y="2480608"/>
            <a:ext cx="3997767" cy="15130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D2B5D0-D168-4B27-A66A-D686010E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53" y="4835538"/>
            <a:ext cx="2419582" cy="5150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EDA91F2-01BE-40C7-AF1B-3445BA23A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269" y="5538898"/>
            <a:ext cx="2422106" cy="50409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784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0450" y="1807925"/>
            <a:ext cx="81231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Exercices</a:t>
            </a:r>
            <a:endParaRPr b="1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5283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618CE-083D-4B96-9B12-361A91B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Exercices 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09B77-21C4-4B3B-8057-8036E901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2"/>
            <a:ext cx="8520600" cy="4933741"/>
          </a:xfrm>
        </p:spPr>
        <p:txBody>
          <a:bodyPr/>
          <a:lstStyle/>
          <a:p>
            <a:r>
              <a:rPr lang="fr-CA" sz="2400" b="1" dirty="0"/>
              <a:t>Exercice 1:</a:t>
            </a:r>
          </a:p>
          <a:p>
            <a:pPr marL="596900" lvl="1" indent="0">
              <a:buNone/>
            </a:pPr>
            <a:r>
              <a:rPr lang="fr-CA" sz="2400" dirty="0"/>
              <a:t>Décrivez le plus clairement et le plus complètement possible ce qui se passe à chacune des trois lignes de l'exemple ci-dessous :</a:t>
            </a:r>
          </a:p>
          <a:p>
            <a:pPr marL="596900" lvl="1" indent="0">
              <a:buNone/>
            </a:pPr>
            <a:r>
              <a:rPr lang="fr-CA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largeur = 20</a:t>
            </a:r>
          </a:p>
          <a:p>
            <a:pPr marL="596900" lvl="1" indent="0">
              <a:buNone/>
            </a:pPr>
            <a:r>
              <a:rPr lang="fr-CA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hauteur = 5 * 9.3</a:t>
            </a:r>
          </a:p>
          <a:p>
            <a:pPr marL="596900" lvl="1" indent="0">
              <a:buNone/>
            </a:pPr>
            <a:r>
              <a:rPr lang="fr-CA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largeur * hauteur</a:t>
            </a:r>
          </a:p>
          <a:p>
            <a:pPr marL="596900" lvl="1" indent="0">
              <a:buNone/>
            </a:pPr>
            <a:r>
              <a:rPr lang="fr-CA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930</a:t>
            </a:r>
          </a:p>
          <a:p>
            <a:pPr marL="596900" lvl="1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4929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618CE-083D-4B96-9B12-361A91B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Exercices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09B77-21C4-4B3B-8057-8036E901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38" y="1310491"/>
            <a:ext cx="8520600" cy="4805174"/>
          </a:xfrm>
        </p:spPr>
        <p:txBody>
          <a:bodyPr/>
          <a:lstStyle/>
          <a:p>
            <a:r>
              <a:rPr lang="fr-CA" sz="2400" b="1" dirty="0"/>
              <a:t>Exercice 2:</a:t>
            </a:r>
          </a:p>
          <a:p>
            <a:pPr marL="596900" lvl="1" indent="0">
              <a:buNone/>
            </a:pPr>
            <a:r>
              <a:rPr lang="fr-CA" sz="2400" dirty="0"/>
              <a:t>Assignez les valeurs respectives 3, 5, 7 à trois variables a, b, c.</a:t>
            </a:r>
          </a:p>
          <a:p>
            <a:pPr marL="596900" lvl="1" indent="0">
              <a:buNone/>
            </a:pPr>
            <a:r>
              <a:rPr lang="fr-CA" sz="2400" dirty="0"/>
              <a:t>Effectuez l'opération a - b/c. </a:t>
            </a:r>
          </a:p>
          <a:p>
            <a:endParaRPr lang="fr-CA" sz="2400" dirty="0"/>
          </a:p>
          <a:p>
            <a:r>
              <a:rPr lang="fr-CA" sz="2400" b="1" dirty="0"/>
              <a:t>Exercice 3:</a:t>
            </a:r>
          </a:p>
          <a:p>
            <a:pPr marL="596900" lvl="1" indent="0">
              <a:buNone/>
            </a:pPr>
            <a:r>
              <a:rPr lang="fr-CA" sz="2400" dirty="0"/>
              <a:t>Mettez dans une variable votre taille en pouce, Affichez ensuite cette mesure convertie en cm</a:t>
            </a:r>
          </a:p>
          <a:p>
            <a:pPr marL="596900" lvl="1" indent="0">
              <a:buNone/>
            </a:pPr>
            <a:r>
              <a:rPr lang="fr-CA" sz="2400" b="1" dirty="0"/>
              <a:t>1 pouce =2,54cm</a:t>
            </a:r>
          </a:p>
          <a:p>
            <a:pPr marL="596900" lvl="1" indent="0">
              <a:buNone/>
            </a:pPr>
            <a:endParaRPr lang="fr-CA" dirty="0"/>
          </a:p>
          <a:p>
            <a:pPr marL="596900" lvl="1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49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028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10450" y="1807925"/>
            <a:ext cx="81231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Syntaxe et expression</a:t>
            </a:r>
            <a:endParaRPr b="1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7233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618CE-083D-4B96-9B12-361A91B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Exercices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C09B77-21C4-4B3B-8057-8036E901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38" y="1310491"/>
            <a:ext cx="8520600" cy="4805174"/>
          </a:xfrm>
        </p:spPr>
        <p:txBody>
          <a:bodyPr/>
          <a:lstStyle/>
          <a:p>
            <a:pPr marL="596900" lvl="1" indent="0">
              <a:buNone/>
            </a:pPr>
            <a:endParaRPr lang="fr-CA" dirty="0"/>
          </a:p>
          <a:p>
            <a:r>
              <a:rPr lang="fr-CA" dirty="0"/>
              <a:t>Exercice 4:</a:t>
            </a:r>
          </a:p>
          <a:p>
            <a:pPr marL="596900" lvl="1" indent="0">
              <a:buNone/>
            </a:pPr>
            <a:r>
              <a:rPr lang="fr-CA" dirty="0"/>
              <a:t>Le médecin préinscrit 500 mg de </a:t>
            </a:r>
            <a:r>
              <a:rPr lang="fr-CA" dirty="0" err="1"/>
              <a:t>NaCl</a:t>
            </a:r>
            <a:r>
              <a:rPr lang="fr-CA" dirty="0"/>
              <a:t>, On dispose d’ampoule de </a:t>
            </a:r>
            <a:r>
              <a:rPr lang="fr-CA" dirty="0" err="1"/>
              <a:t>NaCl</a:t>
            </a:r>
            <a:r>
              <a:rPr lang="fr-CA" dirty="0"/>
              <a:t>  de 20ml dosés à 10%</a:t>
            </a:r>
          </a:p>
          <a:p>
            <a:pPr marL="596900" lvl="1" indent="0">
              <a:buNone/>
            </a:pPr>
            <a:r>
              <a:rPr lang="fr-CA" dirty="0"/>
              <a:t>Combien de ml doit-on prélever?</a:t>
            </a:r>
          </a:p>
          <a:p>
            <a:pPr marL="596900" lvl="1" indent="0">
              <a:buNone/>
            </a:pPr>
            <a:r>
              <a:rPr lang="fr-CA" dirty="0"/>
              <a:t>Démarche:</a:t>
            </a:r>
          </a:p>
          <a:p>
            <a:pPr marL="1397000" lvl="2" indent="-342900">
              <a:buFont typeface="+mj-lt"/>
              <a:buAutoNum type="alphaLcPeriod"/>
            </a:pPr>
            <a:r>
              <a:rPr lang="fr-CA" b="1" dirty="0"/>
              <a:t>Convertir le %: </a:t>
            </a:r>
            <a:r>
              <a:rPr lang="fr-CA" dirty="0"/>
              <a:t>10% signifie: 10g pour 100ml donc 1g pour 10ml</a:t>
            </a:r>
          </a:p>
          <a:p>
            <a:pPr marL="1397000" lvl="2" indent="-342900">
              <a:buFont typeface="+mj-lt"/>
              <a:buAutoNum type="alphaLcPeriod"/>
            </a:pPr>
            <a:r>
              <a:rPr lang="fr-CA" b="1" dirty="0"/>
              <a:t>Convertir les g en mg: </a:t>
            </a:r>
            <a:r>
              <a:rPr lang="fr-CA" dirty="0"/>
              <a:t>1g=1000mg, on a donc 1000mg de  </a:t>
            </a:r>
            <a:r>
              <a:rPr lang="fr-CA" dirty="0" err="1"/>
              <a:t>NaCl</a:t>
            </a:r>
            <a:r>
              <a:rPr lang="fr-CA" dirty="0"/>
              <a:t> pour 10ml de solution</a:t>
            </a:r>
          </a:p>
          <a:p>
            <a:pPr marL="1397000" lvl="2" indent="-342900">
              <a:buFont typeface="+mj-lt"/>
              <a:buAutoNum type="alphaLcPeriod"/>
            </a:pPr>
            <a:r>
              <a:rPr lang="fr-CA" b="1" dirty="0"/>
              <a:t>Effectuer la règle du produit en croix </a:t>
            </a:r>
          </a:p>
          <a:p>
            <a:pPr marL="596900" lvl="1" indent="0">
              <a:buNone/>
            </a:pP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3306BA-207D-4483-AB67-FC181534F208}"/>
              </a:ext>
            </a:extLst>
          </p:cNvPr>
          <p:cNvSpPr txBox="1"/>
          <p:nvPr/>
        </p:nvSpPr>
        <p:spPr>
          <a:xfrm>
            <a:off x="2286000" y="32775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fr-CA"/>
              <a:t>Effectuez l'opération a - b/c.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805783-2DBC-4D51-9A04-F7BF9BF9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89" y="5084603"/>
            <a:ext cx="2172875" cy="82132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50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50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Syntaxe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000" b="1"/>
              <a:t>Syntaxe d’un langage </a:t>
            </a:r>
            <a:r>
              <a:rPr lang="fr-CA" sz="2000"/>
              <a:t>: forme textuelle que peuvent prendre les programmes valides</a:t>
            </a:r>
          </a:p>
          <a:p>
            <a:endParaRPr lang="fr-CA" sz="2000"/>
          </a:p>
          <a:p>
            <a:r>
              <a:rPr lang="fr-CA" sz="2000"/>
              <a:t>Tout comme pour les langages naturels (français,  anglais, …),	la syntaxe est normalement définie par une </a:t>
            </a:r>
            <a:r>
              <a:rPr lang="fr-CA" sz="2000" b="1"/>
              <a:t>grammaire</a:t>
            </a:r>
          </a:p>
          <a:p>
            <a:endParaRPr lang="fr-CA" sz="2000" b="1"/>
          </a:p>
          <a:p>
            <a:r>
              <a:rPr lang="fr-CA" sz="2000" b="1"/>
              <a:t>Grammaire</a:t>
            </a:r>
            <a:r>
              <a:rPr lang="fr-CA" sz="2000"/>
              <a:t> : ensemble de règles pour former des programmes valides syntaxiquement à partir  de fragments de programme valides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84188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Expressions 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000" dirty="0"/>
              <a:t>Tous les langages de programmation offrent la possibilité de faire des calculs numériques</a:t>
            </a:r>
          </a:p>
          <a:p>
            <a:endParaRPr lang="fr-CA" sz="2000" dirty="0"/>
          </a:p>
          <a:p>
            <a:r>
              <a:rPr lang="fr-CA" sz="2000" dirty="0"/>
              <a:t>Ces calculs s’expriment par des expressions</a:t>
            </a:r>
          </a:p>
          <a:p>
            <a:endParaRPr lang="fr-CA" sz="2000" dirty="0"/>
          </a:p>
          <a:p>
            <a:pPr marL="114300" indent="0">
              <a:buNone/>
            </a:pPr>
            <a:r>
              <a:rPr lang="fr-CA" sz="2000" b="1" dirty="0"/>
              <a:t>Exemple</a:t>
            </a:r>
            <a:r>
              <a:rPr lang="fr-CA" sz="2000" dirty="0"/>
              <a:t>:</a:t>
            </a:r>
          </a:p>
          <a:p>
            <a:pPr marL="457200"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fr-CA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fr-CA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+ 3 * 5  </a:t>
            </a:r>
          </a:p>
          <a:p>
            <a:pPr marL="457200"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fr-CA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+ 3) * 5</a:t>
            </a:r>
          </a:p>
          <a:p>
            <a:endParaRPr lang="fr-CA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703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Expressions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2000" dirty="0"/>
              <a:t>Toute expression a une valeur, qui est le résultat du calcul exprimé par l’expression</a:t>
            </a:r>
          </a:p>
          <a:p>
            <a:endParaRPr lang="fr-CA" sz="2000" dirty="0"/>
          </a:p>
          <a:p>
            <a:r>
              <a:rPr lang="fr-CA" sz="2000" dirty="0"/>
              <a:t>En Python, </a:t>
            </a:r>
            <a:r>
              <a:rPr lang="fr-CA" sz="2000" b="1" dirty="0">
                <a:solidFill>
                  <a:srgbClr val="0070C0"/>
                </a:solidFill>
              </a:rPr>
              <a:t>25</a:t>
            </a:r>
            <a:r>
              <a:rPr lang="fr-CA" sz="2000" dirty="0"/>
              <a:t> est la	valeur de l’expression </a:t>
            </a:r>
            <a:r>
              <a:rPr lang="fr-CA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 + 3) * 5</a:t>
            </a:r>
          </a:p>
          <a:p>
            <a:endParaRPr lang="fr-CA" sz="2000" dirty="0"/>
          </a:p>
          <a:p>
            <a:r>
              <a:rPr lang="fr-CA" sz="2000" dirty="0"/>
              <a:t>Dans presque tous les langages, un nombre décimal non-négatif est une </a:t>
            </a:r>
            <a:r>
              <a:rPr lang="fr-CA" sz="2000" b="1" dirty="0"/>
              <a:t>expression simple  </a:t>
            </a:r>
            <a:r>
              <a:rPr lang="fr-CA" sz="2000" dirty="0"/>
              <a:t>(une constante littérale), dont la valeur est le  nombre en question</a:t>
            </a:r>
          </a:p>
          <a:p>
            <a:endParaRPr lang="fr-CA" sz="2000" dirty="0"/>
          </a:p>
          <a:p>
            <a:r>
              <a:rPr lang="fr-CA" sz="2000" dirty="0"/>
              <a:t>En Python, </a:t>
            </a:r>
            <a:r>
              <a:rPr lang="fr-CA" sz="2000" dirty="0">
                <a:solidFill>
                  <a:srgbClr val="0070C0"/>
                </a:solidFill>
              </a:rPr>
              <a:t>123</a:t>
            </a:r>
            <a:r>
              <a:rPr lang="fr-CA" sz="2000" dirty="0"/>
              <a:t> est la valeur de l’expression </a:t>
            </a:r>
            <a:r>
              <a:rPr lang="fr-CA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endParaRPr lang="fr-CA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84789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B3B7-2494-4A1C-A5C6-01EB49A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Expressions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E9E79-FF10-451B-A173-89C624CE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2"/>
            <a:ext cx="8520600" cy="5101559"/>
          </a:xfrm>
        </p:spPr>
        <p:txBody>
          <a:bodyPr/>
          <a:lstStyle/>
          <a:p>
            <a:r>
              <a:rPr lang="fr-CA" sz="2000" dirty="0"/>
              <a:t>Des expressions plus complexes sont bâties à l’aide d’opérateurs et d’expressions plus simples (les opérandes)</a:t>
            </a:r>
          </a:p>
          <a:p>
            <a:pPr marL="114300" indent="0">
              <a:buNone/>
            </a:pPr>
            <a:endParaRPr lang="fr-CA" sz="2000" dirty="0"/>
          </a:p>
          <a:p>
            <a:r>
              <a:rPr lang="fr-CA" sz="2000" dirty="0"/>
              <a:t>Les opérateurs de base en </a:t>
            </a:r>
            <a:r>
              <a:rPr lang="fr-CA" sz="2000" b="1" dirty="0"/>
              <a:t>Python</a:t>
            </a:r>
            <a:r>
              <a:rPr lang="fr-CA" sz="2000" dirty="0"/>
              <a:t>:</a:t>
            </a:r>
          </a:p>
          <a:p>
            <a:pPr lvl="1"/>
            <a:r>
              <a:rPr lang="fr-CA" sz="1600" b="1" dirty="0">
                <a:solidFill>
                  <a:srgbClr val="FF0000"/>
                </a:solidFill>
              </a:rPr>
              <a:t>+</a:t>
            </a:r>
            <a:r>
              <a:rPr lang="fr-CA" sz="1600" dirty="0"/>
              <a:t>	</a:t>
            </a:r>
            <a:r>
              <a:rPr lang="fr-CA" sz="1600" b="1" dirty="0"/>
              <a:t>addition</a:t>
            </a:r>
          </a:p>
          <a:p>
            <a:pPr lvl="1"/>
            <a:r>
              <a:rPr lang="fr-CA" sz="1600" b="1" dirty="0">
                <a:solidFill>
                  <a:srgbClr val="FF0000"/>
                </a:solidFill>
              </a:rPr>
              <a:t>-</a:t>
            </a:r>
            <a:r>
              <a:rPr lang="fr-CA" sz="1600" dirty="0"/>
              <a:t>	</a:t>
            </a:r>
            <a:r>
              <a:rPr lang="fr-CA" sz="1600" b="1" dirty="0"/>
              <a:t>soustraction</a:t>
            </a:r>
          </a:p>
          <a:p>
            <a:pPr lvl="1"/>
            <a:r>
              <a:rPr lang="fr-CA" sz="1600" b="1" dirty="0">
                <a:solidFill>
                  <a:srgbClr val="FF0000"/>
                </a:solidFill>
              </a:rPr>
              <a:t>*</a:t>
            </a:r>
            <a:r>
              <a:rPr lang="fr-CA" sz="1600" dirty="0"/>
              <a:t>	</a:t>
            </a:r>
            <a:r>
              <a:rPr lang="fr-CA" sz="1600" b="1" dirty="0"/>
              <a:t>multiplication</a:t>
            </a:r>
          </a:p>
          <a:p>
            <a:pPr lvl="1"/>
            <a:r>
              <a:rPr lang="fr-CA" sz="1600" b="1" dirty="0">
                <a:solidFill>
                  <a:srgbClr val="FF0000"/>
                </a:solidFill>
              </a:rPr>
              <a:t>/</a:t>
            </a:r>
            <a:r>
              <a:rPr lang="fr-CA" sz="1600" dirty="0"/>
              <a:t>	</a:t>
            </a:r>
            <a:r>
              <a:rPr lang="fr-CA" sz="1600" b="1" dirty="0"/>
              <a:t>division</a:t>
            </a:r>
          </a:p>
          <a:p>
            <a:pPr lvl="1"/>
            <a:r>
              <a:rPr lang="fr-CA" sz="1600" b="1" dirty="0">
                <a:solidFill>
                  <a:srgbClr val="FF0000"/>
                </a:solidFill>
              </a:rPr>
              <a:t>** </a:t>
            </a:r>
            <a:r>
              <a:rPr lang="fr-CA" sz="1600" dirty="0"/>
              <a:t>	</a:t>
            </a:r>
            <a:r>
              <a:rPr lang="fr-CA" sz="1600" b="1" dirty="0"/>
              <a:t>exponentiation (puissance)</a:t>
            </a:r>
          </a:p>
          <a:p>
            <a:pPr lvl="1"/>
            <a:r>
              <a:rPr lang="fr-CA" sz="1600" b="1" dirty="0">
                <a:solidFill>
                  <a:srgbClr val="FF0000"/>
                </a:solidFill>
              </a:rPr>
              <a:t>%</a:t>
            </a:r>
            <a:r>
              <a:rPr lang="fr-CA" sz="1600" dirty="0"/>
              <a:t> 	</a:t>
            </a:r>
            <a:r>
              <a:rPr lang="fr-CA" sz="1600" b="1" dirty="0"/>
              <a:t>reste de divisons euclidiennes</a:t>
            </a:r>
          </a:p>
          <a:p>
            <a:pPr lvl="1"/>
            <a:r>
              <a:rPr lang="fr-CA" sz="1600" b="1" dirty="0">
                <a:solidFill>
                  <a:srgbClr val="FF0000"/>
                </a:solidFill>
              </a:rPr>
              <a:t>//</a:t>
            </a:r>
            <a:r>
              <a:rPr lang="fr-CA" sz="1600" dirty="0"/>
              <a:t>	</a:t>
            </a:r>
            <a:r>
              <a:rPr lang="fr-CA" sz="1600" b="1" dirty="0"/>
              <a:t>division entière</a:t>
            </a:r>
          </a:p>
          <a:p>
            <a:pPr marL="596900" lvl="1" indent="0">
              <a:buNone/>
            </a:pPr>
            <a:endParaRPr lang="fr-CA" sz="1800" dirty="0"/>
          </a:p>
          <a:p>
            <a:endParaRPr lang="fr-CA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942635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pearmint">
    <a:dk1>
      <a:srgbClr val="202729"/>
    </a:dk1>
    <a:lt1>
      <a:srgbClr val="FFFFFF"/>
    </a:lt1>
    <a:dk2>
      <a:srgbClr val="4BA173"/>
    </a:dk2>
    <a:lt2>
      <a:srgbClr val="63D297"/>
    </a:lt2>
    <a:accent1>
      <a:srgbClr val="353744"/>
    </a:accent1>
    <a:accent2>
      <a:srgbClr val="424242"/>
    </a:accent2>
    <a:accent3>
      <a:srgbClr val="616161"/>
    </a:accent3>
    <a:accent4>
      <a:srgbClr val="999999"/>
    </a:accent4>
    <a:accent5>
      <a:srgbClr val="FF5252"/>
    </a:accent5>
    <a:accent6>
      <a:srgbClr val="FFF176"/>
    </a:accent6>
    <a:hlink>
      <a:srgbClr val="FF5252"/>
    </a:hlink>
    <a:folHlink>
      <a:srgbClr val="FF5252"/>
    </a:folHlink>
  </a:clrScheme>
</a:themeOverride>
</file>

<file path=ppt/theme/themeOverride2.xml><?xml version="1.0" encoding="utf-8"?>
<a:themeOverride xmlns:a="http://schemas.openxmlformats.org/drawingml/2006/main">
  <a:clrScheme name="Spearmint">
    <a:dk1>
      <a:srgbClr val="202729"/>
    </a:dk1>
    <a:lt1>
      <a:srgbClr val="FFFFFF"/>
    </a:lt1>
    <a:dk2>
      <a:srgbClr val="4BA173"/>
    </a:dk2>
    <a:lt2>
      <a:srgbClr val="63D297"/>
    </a:lt2>
    <a:accent1>
      <a:srgbClr val="353744"/>
    </a:accent1>
    <a:accent2>
      <a:srgbClr val="424242"/>
    </a:accent2>
    <a:accent3>
      <a:srgbClr val="616161"/>
    </a:accent3>
    <a:accent4>
      <a:srgbClr val="999999"/>
    </a:accent4>
    <a:accent5>
      <a:srgbClr val="FF5252"/>
    </a:accent5>
    <a:accent6>
      <a:srgbClr val="FFF176"/>
    </a:accent6>
    <a:hlink>
      <a:srgbClr val="FF5252"/>
    </a:hlink>
    <a:folHlink>
      <a:srgbClr val="FF525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716D1269AED64CA57264AAA467C4F5" ma:contentTypeVersion="10" ma:contentTypeDescription="Crée un document." ma:contentTypeScope="" ma:versionID="0fef8349300a73901e8d9e716462e023">
  <xsd:schema xmlns:xsd="http://www.w3.org/2001/XMLSchema" xmlns:xs="http://www.w3.org/2001/XMLSchema" xmlns:p="http://schemas.microsoft.com/office/2006/metadata/properties" xmlns:ns3="30a71f24-848e-4170-bd41-9aae06c636b2" targetNamespace="http://schemas.microsoft.com/office/2006/metadata/properties" ma:root="true" ma:fieldsID="4532faaf5a269ac14f3e43f5516b5296" ns3:_="">
    <xsd:import namespace="30a71f24-848e-4170-bd41-9aae06c636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71f24-848e-4170-bd41-9aae06c636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CD944E-5C5C-447E-BD63-31E44DAFAE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71f24-848e-4170-bd41-9aae06c636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5250FA-FEA5-4B82-8A12-5A5EE152FD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B54AF6-CD0C-4CC1-994D-CC9FC490807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0a71f24-848e-4170-bd41-9aae06c636b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2981</Words>
  <Application>Microsoft Office PowerPoint</Application>
  <PresentationFormat>Affichage à l'écran (4:3)</PresentationFormat>
  <Paragraphs>412</Paragraphs>
  <Slides>50</Slides>
  <Notes>9</Notes>
  <HiddenSlides>2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9" baseType="lpstr">
      <vt:lpstr>JetBrains Mono</vt:lpstr>
      <vt:lpstr>Courier New</vt:lpstr>
      <vt:lpstr>Calibri</vt:lpstr>
      <vt:lpstr>Book Antiqua</vt:lpstr>
      <vt:lpstr>Arial</vt:lpstr>
      <vt:lpstr>Proxima Nova</vt:lpstr>
      <vt:lpstr>Cambria Math</vt:lpstr>
      <vt:lpstr>Consolas</vt:lpstr>
      <vt:lpstr>Spearmint</vt:lpstr>
      <vt:lpstr>INF1035 Expressions et variables numériques</vt:lpstr>
      <vt:lpstr>Commentaires</vt:lpstr>
      <vt:lpstr>Les commentaires</vt:lpstr>
      <vt:lpstr>Deux types de commentaires</vt:lpstr>
      <vt:lpstr>Syntaxe et expression</vt:lpstr>
      <vt:lpstr>Syntaxe</vt:lpstr>
      <vt:lpstr>Expressions (1)</vt:lpstr>
      <vt:lpstr>Expressions (2)</vt:lpstr>
      <vt:lpstr>Expressions (3)</vt:lpstr>
      <vt:lpstr>Opérateurs binaires</vt:lpstr>
      <vt:lpstr>Opérateurs unaires</vt:lpstr>
      <vt:lpstr>Préséance des opérateurs (1)</vt:lpstr>
      <vt:lpstr>Préséance des opérateurs (2)</vt:lpstr>
      <vt:lpstr>Associativité des opérateurs (1)</vt:lpstr>
      <vt:lpstr>Associativité des opérateurs (2)</vt:lpstr>
      <vt:lpstr>Erreurs de syntaxe</vt:lpstr>
      <vt:lpstr>Les nombres</vt:lpstr>
      <vt:lpstr>Les nombres en Python (1)</vt:lpstr>
      <vt:lpstr>Les nombres en Python (2)</vt:lpstr>
      <vt:lpstr>Abstraction</vt:lpstr>
      <vt:lpstr>Un texte</vt:lpstr>
      <vt:lpstr>Abstraire en nommant (1)</vt:lpstr>
      <vt:lpstr>Abstraire en nommant (2)</vt:lpstr>
      <vt:lpstr>Portée</vt:lpstr>
      <vt:lpstr>Syntaxe des identificateurs (1)</vt:lpstr>
      <vt:lpstr>Syntaxe des identificateurs (2)</vt:lpstr>
      <vt:lpstr>Syntaxe des identificateurs (3)</vt:lpstr>
      <vt:lpstr>Choix de nom d'un identificateur</vt:lpstr>
      <vt:lpstr>Affectation</vt:lpstr>
      <vt:lpstr>Affectation (1)</vt:lpstr>
      <vt:lpstr>Affectation (2)</vt:lpstr>
      <vt:lpstr>Affectation (2)</vt:lpstr>
      <vt:lpstr>Affectation (3)</vt:lpstr>
      <vt:lpstr>Affectation (4)</vt:lpstr>
      <vt:lpstr>Affectations multiples</vt:lpstr>
      <vt:lpstr>Affectation de variable – Exemple (1)</vt:lpstr>
      <vt:lpstr>Affectation de variable – Exemple (2)</vt:lpstr>
      <vt:lpstr>Autres opérateurs d’affectation (1)</vt:lpstr>
      <vt:lpstr>Autres opérateurs d’affectation (2)</vt:lpstr>
      <vt:lpstr>Autres opérateurs d’affectation (2)</vt:lpstr>
      <vt:lpstr>Calculs numériques</vt:lpstr>
      <vt:lpstr>Fonctions mathématiques (1)</vt:lpstr>
      <vt:lpstr>Fonctions mathématiques (2)</vt:lpstr>
      <vt:lpstr>Fonctions mathématiques (3)</vt:lpstr>
      <vt:lpstr>Fonctions mathématiques (4)</vt:lpstr>
      <vt:lpstr>Fonctions mathématiques (5) </vt:lpstr>
      <vt:lpstr>Exercices</vt:lpstr>
      <vt:lpstr>Exercices (1)</vt:lpstr>
      <vt:lpstr>Exercices (2)</vt:lpstr>
      <vt:lpstr>Exercices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420-1C3 Introduction à la programmation Automne 2020</dc:title>
  <dc:creator>Rezgui, Jihene</dc:creator>
  <cp:lastModifiedBy>Taoufiki, Manal</cp:lastModifiedBy>
  <cp:revision>61</cp:revision>
  <dcterms:modified xsi:type="dcterms:W3CDTF">2022-01-17T19:51:42Z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0x01010068716D1269AED64CA57264AAA467C4F5</vt:lpwstr>
  </property>
</Properties>
</file>