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BC956-FA2C-2C13-4B68-B958EED3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de-DE" dirty="0"/>
              <a:t>Connect4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29782-0AAA-968F-372C-B8B7C4EF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de-DE" dirty="0"/>
              <a:t>4 Gewinnt</a:t>
            </a:r>
            <a:endParaRPr lang="de-AT" dirty="0"/>
          </a:p>
        </p:txBody>
      </p:sp>
      <p:pic>
        <p:nvPicPr>
          <p:cNvPr id="4" name="Picture 3" descr="Abstraktes Design mit Blumenblättern in Pastellfarben">
            <a:extLst>
              <a:ext uri="{FF2B5EF4-FFF2-40B4-BE49-F238E27FC236}">
                <a16:creationId xmlns:a16="http://schemas.microsoft.com/office/drawing/2014/main" id="{8EF1BE11-3D0E-D6FC-A345-547C50E9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8" r="15298" b="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C2B1E-AF7F-58BA-4CCD-06B03BF3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Spaltenanzahl reduzieren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2F026-91DE-3CEB-B769-D83791A2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2155"/>
            <a:ext cx="5412858" cy="2556387"/>
          </a:xfrm>
        </p:spPr>
        <p:txBody>
          <a:bodyPr/>
          <a:lstStyle/>
          <a:p>
            <a:r>
              <a:rPr lang="de-DE" dirty="0"/>
              <a:t>Es existiert ein Vektor der </a:t>
            </a:r>
            <a:r>
              <a:rPr lang="de-DE" dirty="0" err="1"/>
              <a:t>größe</a:t>
            </a:r>
            <a:r>
              <a:rPr lang="de-DE" dirty="0"/>
              <a:t> 84 (</a:t>
            </a:r>
            <a:r>
              <a:rPr lang="de-DE" dirty="0" err="1"/>
              <a:t>hardcoded</a:t>
            </a:r>
            <a:r>
              <a:rPr lang="de-DE" dirty="0"/>
              <a:t>)</a:t>
            </a:r>
          </a:p>
          <a:p>
            <a:r>
              <a:rPr lang="de-DE" dirty="0"/>
              <a:t>Warum 84?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BD3249-7405-DEF4-5E9C-C31C496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80" y="1422666"/>
            <a:ext cx="5000320" cy="2556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8B9542-A57F-DE4B-8E89-CAB5B72F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16" y="3829050"/>
            <a:ext cx="5230645" cy="2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BC48-04B2-50D1-2CB6-E28C5DF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(1/3)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AB567-2911-2219-0CC7-86CA787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Variablen mit Gewichtung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sz="1200" dirty="0"/>
          </a:p>
          <a:p>
            <a:r>
              <a:rPr lang="de-AT" dirty="0"/>
              <a:t>Gewichtung per </a:t>
            </a:r>
            <a:r>
              <a:rPr lang="de-AT" dirty="0" err="1"/>
              <a:t>Bitshift</a:t>
            </a:r>
            <a:r>
              <a:rPr lang="de-AT" dirty="0"/>
              <a:t> (p1_1 * 1 + p1_2 * 4 + p1_3 * 32)</a:t>
            </a:r>
            <a:endParaRPr lang="en-15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6582C0-EB5B-DA16-F5DB-4547E19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48" y="2629208"/>
            <a:ext cx="7122622" cy="191835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9D1940-83CB-4AE6-2925-45214970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48" y="5108505"/>
            <a:ext cx="4800290" cy="9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DF9C-2FC3-6BFC-B5F7-7464FD9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(2/3)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FBB1-D136-A34F-7D89-5C025C42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37638" cy="4155265"/>
          </a:xfrm>
        </p:spPr>
        <p:txBody>
          <a:bodyPr>
            <a:normAutofit fontScale="92500"/>
          </a:bodyPr>
          <a:lstStyle/>
          <a:p>
            <a:r>
              <a:rPr lang="de-AT" dirty="0"/>
              <a:t>Variablen zeigen, wie viele unangefochtene Steine pro C4Row</a:t>
            </a:r>
          </a:p>
          <a:p>
            <a:endParaRPr lang="de-AT" dirty="0"/>
          </a:p>
          <a:p>
            <a:endParaRPr lang="de-AT" sz="4300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Erstes Bild =&gt; 1 Stein für Schwarz; Zweites Bild =&gt; 0 Steine für Schwarz</a:t>
            </a:r>
          </a:p>
          <a:p>
            <a:r>
              <a:rPr lang="de-AT" dirty="0"/>
              <a:t>Daher: Ein Zug beeinflusst viele C4Rows. Position der Steine innerhalb C4Row egal.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BE4560-0E58-2A08-93D2-72DD09FC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22" y="2733246"/>
            <a:ext cx="2860364" cy="25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B62F7-249F-F5D7-652B-4AE6B297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55" y="2733246"/>
            <a:ext cx="286036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B498-64C6-3B80-6B8E-955C35CA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(3/3)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D1F2D-186C-9A42-D455-9E818AE3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C4Row hat Event </a:t>
            </a:r>
            <a:r>
              <a:rPr lang="de-AT" dirty="0" err="1"/>
              <a:t>Listener</a:t>
            </a:r>
            <a:r>
              <a:rPr lang="de-AT" dirty="0"/>
              <a:t> pro Slot</a:t>
            </a:r>
          </a:p>
          <a:p>
            <a:r>
              <a:rPr lang="de-AT" dirty="0"/>
              <a:t>C4Row erfährt, wenn ein Spieler Zug </a:t>
            </a:r>
            <a:br>
              <a:rPr lang="de-AT" dirty="0"/>
            </a:br>
            <a:r>
              <a:rPr lang="de-AT" dirty="0"/>
              <a:t>bei einem der vier Slots gemacht hat</a:t>
            </a:r>
          </a:p>
          <a:p>
            <a:r>
              <a:rPr lang="de-AT" dirty="0"/>
              <a:t>Je nachdem welcher Spieler =&gt; Update</a:t>
            </a:r>
            <a:br>
              <a:rPr lang="de-AT" dirty="0"/>
            </a:br>
            <a:r>
              <a:rPr lang="de-AT" dirty="0"/>
              <a:t>in globalem </a:t>
            </a:r>
            <a:r>
              <a:rPr lang="de-AT" dirty="0" err="1"/>
              <a:t>Stats</a:t>
            </a:r>
            <a:r>
              <a:rPr lang="de-AT" dirty="0"/>
              <a:t> Objekt</a:t>
            </a:r>
          </a:p>
          <a:p>
            <a:r>
              <a:rPr lang="de-AT" dirty="0"/>
              <a:t>NULL-Player, wenn Spielzug zurückgenommen wird</a:t>
            </a:r>
          </a:p>
          <a:p>
            <a:r>
              <a:rPr lang="de-AT" dirty="0"/>
              <a:t>Daher: Board wird tatsächlich verändert während </a:t>
            </a:r>
            <a:br>
              <a:rPr lang="de-AT" dirty="0"/>
            </a:br>
            <a:r>
              <a:rPr lang="de-AT" dirty="0"/>
              <a:t>Min-Max-Algorithmus</a:t>
            </a:r>
          </a:p>
          <a:p>
            <a:endParaRPr lang="en-15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CEF1A3-6C8D-A5AC-4D00-C4A32947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19" y="1530437"/>
            <a:ext cx="4473248" cy="23605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5F26C5-4127-807E-A329-2703B29C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44" y="4111010"/>
            <a:ext cx="6278926" cy="3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A3DA4-1A70-FC9A-0896-839B31C3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AI </a:t>
            </a:r>
            <a:r>
              <a:rPr lang="de-AT" dirty="0" err="1"/>
              <a:t>plays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food</a:t>
            </a:r>
            <a:r>
              <a:rPr lang="de-AT" dirty="0"/>
              <a:t>…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71BFD-6B86-C6A0-D832-AAFE45AC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Gegeben sei folgende Position (links). Der rote Spieler ist am Zug: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Die KI könnte in einem Zug gewinnen. Tut sie aber nicht (rechtes Bild) </a:t>
            </a:r>
          </a:p>
          <a:p>
            <a:endParaRPr lang="en-150" dirty="0"/>
          </a:p>
        </p:txBody>
      </p:sp>
      <p:pic>
        <p:nvPicPr>
          <p:cNvPr id="4" name="Grafik 3" descr="Ein Bild, das Screenshot, Kreis, Rechteck, Design enthält.&#10;&#10;Automatisch generierte Beschreibung">
            <a:extLst>
              <a:ext uri="{FF2B5EF4-FFF2-40B4-BE49-F238E27FC236}">
                <a16:creationId xmlns:a16="http://schemas.microsoft.com/office/drawing/2014/main" id="{AA7FC1D8-BB4F-D80B-0DE6-069E7D3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78" y="2638219"/>
            <a:ext cx="3181680" cy="2769240"/>
          </a:xfrm>
          <a:prstGeom prst="rect">
            <a:avLst/>
          </a:prstGeom>
        </p:spPr>
      </p:pic>
      <p:pic>
        <p:nvPicPr>
          <p:cNvPr id="5" name="Grafik 4" descr="Ein Bild, das Screenshot, Kreis, Rechteck, Farbigkeit enthält.&#10;&#10;Automatisch generierte Beschreibung">
            <a:extLst>
              <a:ext uri="{FF2B5EF4-FFF2-40B4-BE49-F238E27FC236}">
                <a16:creationId xmlns:a16="http://schemas.microsoft.com/office/drawing/2014/main" id="{FF24063B-3491-6FB2-5EE3-4A73E517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26" y="2638219"/>
            <a:ext cx="3181680" cy="27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52D02-9FDE-8F68-CEC0-153A43EC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AI </a:t>
            </a:r>
            <a:r>
              <a:rPr lang="de-AT" dirty="0" err="1"/>
              <a:t>plays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food</a:t>
            </a:r>
            <a:r>
              <a:rPr lang="de-AT" dirty="0"/>
              <a:t>…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AD48-62A2-BB84-04DC-5578F7FF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Als nächstes blockiert der schwarze Spieler eine Kette: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Jetzt kann der rote Spieler immer noch gewinnen</a:t>
            </a:r>
          </a:p>
          <a:p>
            <a:r>
              <a:rPr lang="de-AT" dirty="0"/>
              <a:t>Daher: Letzter Spielzug spielte nicht wirklich eine Rolle</a:t>
            </a:r>
          </a:p>
          <a:p>
            <a:endParaRPr lang="en-150" dirty="0"/>
          </a:p>
        </p:txBody>
      </p:sp>
      <p:pic>
        <p:nvPicPr>
          <p:cNvPr id="4" name="Grafik 3" descr="Ein Bild, das Screenshot, Kreis, Farbigkeit, Rechteck enthält.&#10;&#10;Automatisch generierte Beschreibung">
            <a:extLst>
              <a:ext uri="{FF2B5EF4-FFF2-40B4-BE49-F238E27FC236}">
                <a16:creationId xmlns:a16="http://schemas.microsoft.com/office/drawing/2014/main" id="{2F248E5B-678A-71B5-0860-AC5DC018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01" y="2664534"/>
            <a:ext cx="2750327" cy="2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FF040-C1E2-1DEB-491E-8C4FDDE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EFB83-5879-137D-4260-A34AD7CF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Bestehenden Java-Code analysieren und Verbesserungen einbauen</a:t>
            </a:r>
          </a:p>
          <a:p>
            <a:r>
              <a:rPr lang="de-DE" dirty="0"/>
              <a:t>(</a:t>
            </a:r>
            <a:r>
              <a:rPr lang="de-DE" dirty="0" err="1"/>
              <a:t>deep</a:t>
            </a:r>
            <a:r>
              <a:rPr lang="de-DE" dirty="0"/>
              <a:t>) Alpha-beta </a:t>
            </a:r>
            <a:r>
              <a:rPr lang="de-DE" dirty="0" err="1"/>
              <a:t>pruning</a:t>
            </a:r>
            <a:r>
              <a:rPr lang="de-DE" dirty="0"/>
              <a:t> einbauen</a:t>
            </a:r>
          </a:p>
          <a:p>
            <a:r>
              <a:rPr lang="de-DE" dirty="0"/>
              <a:t>Diverse Formeln entwickeln</a:t>
            </a:r>
          </a:p>
        </p:txBody>
      </p:sp>
    </p:spTree>
    <p:extLst>
      <p:ext uri="{BB962C8B-B14F-4D97-AF65-F5344CB8AC3E}">
        <p14:creationId xmlns:p14="http://schemas.microsoft.com/office/powerpoint/2010/main" val="30456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F8C21-5F09-9904-5001-7A0AF65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A1C2-11ED-5FDD-425C-885D2944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E1E42-BD7A-600F-F2D6-4ABD72D8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44" y="1391592"/>
            <a:ext cx="7370421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EBA11-E847-098E-9437-81A9E1F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de-DE" dirty="0"/>
              <a:t>Anzahl ausgewerteter Züge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A8CBA3-253B-B041-E82D-E3BC03B50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30829"/>
              </p:ext>
            </p:extLst>
          </p:nvPr>
        </p:nvGraphicFramePr>
        <p:xfrm>
          <a:off x="1124456" y="2256583"/>
          <a:ext cx="9528586" cy="377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67">
                  <a:extLst>
                    <a:ext uri="{9D8B030D-6E8A-4147-A177-3AD203B41FA5}">
                      <a16:colId xmlns:a16="http://schemas.microsoft.com/office/drawing/2014/main" val="377525847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4229947486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712919378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59741149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816008826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3554565635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184778422"/>
                    </a:ext>
                  </a:extLst>
                </a:gridCol>
              </a:tblGrid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Question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5a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5b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97248458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1426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1208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1665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87838060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2: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813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1419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22844216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3: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1535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40724991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4: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664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1563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31379727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5: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1158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2208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1386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4489332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6: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2459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4056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2007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2367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1692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6834188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7: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429232119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8: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760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370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142916045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9: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4240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1936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5630174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10: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3972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1189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74224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245A-3C41-7EDF-C8FE-8B41BC49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1B4680E-198B-3486-4AF5-AC0711E1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12950"/>
              </p:ext>
            </p:extLst>
          </p:nvPr>
        </p:nvGraphicFramePr>
        <p:xfrm>
          <a:off x="6096000" y="4345858"/>
          <a:ext cx="5427401" cy="205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343">
                  <a:extLst>
                    <a:ext uri="{9D8B030D-6E8A-4147-A177-3AD203B41FA5}">
                      <a16:colId xmlns:a16="http://schemas.microsoft.com/office/drawing/2014/main" val="3977611175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4050861614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587167556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165869059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162699775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9503369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097690960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Question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5b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52499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1426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1665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1228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39525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2: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813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1122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3: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574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1535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81828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4: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664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1563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8404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5: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1158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1386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55766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6: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2459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4056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2007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2367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1692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60710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7: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2209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8: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760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370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19750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9: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4240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1936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68106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10: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3972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1189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59878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8FD3031-5A6C-E375-096B-50545DD59673}"/>
              </a:ext>
            </a:extLst>
          </p:cNvPr>
          <p:cNvSpPr txBox="1"/>
          <p:nvPr/>
        </p:nvSpPr>
        <p:spPr>
          <a:xfrm>
            <a:off x="1268361" y="2281084"/>
            <a:ext cx="6154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Originale Version (benutzt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Pruning</a:t>
            </a:r>
            <a:r>
              <a:rPr lang="de-DE" dirty="0"/>
              <a:t> komplett deaktivieren</a:t>
            </a:r>
          </a:p>
          <a:p>
            <a:pPr marL="342900" indent="-342900">
              <a:buAutoNum type="arabicPeriod"/>
            </a:pPr>
            <a:r>
              <a:rPr lang="de-DE" dirty="0"/>
              <a:t>Bugfix vom </a:t>
            </a:r>
            <a:r>
              <a:rPr lang="de-DE" dirty="0" err="1"/>
              <a:t>pruning</a:t>
            </a:r>
            <a:r>
              <a:rPr lang="de-DE" dirty="0"/>
              <a:t> check (&lt;=)</a:t>
            </a:r>
          </a:p>
          <a:p>
            <a:pPr marL="342900" indent="-342900">
              <a:buAutoNum type="arabicPeriod"/>
            </a:pPr>
            <a:r>
              <a:rPr lang="de-DE" dirty="0"/>
              <a:t>Deep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5a. Neuordnung mit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5b. Neuordnung ohne </a:t>
            </a:r>
            <a:r>
              <a:rPr lang="de-DE" dirty="0" err="1"/>
              <a:t>pruning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895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2D6CC-0100-BBE0-61C7-2252158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r>
              <a:rPr lang="de-DE" dirty="0"/>
              <a:t> komplett deaktivieren</a:t>
            </a:r>
            <a:endParaRPr lang="de-AT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38AA64-9617-0D19-2500-CA1D3E08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89" y="1377566"/>
            <a:ext cx="4221908" cy="5161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41EC0-4517-BD18-721E-EEBEF5A4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62" y="1478908"/>
            <a:ext cx="3214302" cy="10537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DDBF004-0F74-3E60-E8CC-C6AEFE067FE7}"/>
              </a:ext>
            </a:extLst>
          </p:cNvPr>
          <p:cNvSpPr txBox="1"/>
          <p:nvPr/>
        </p:nvSpPr>
        <p:spPr>
          <a:xfrm>
            <a:off x="1381991" y="2919845"/>
            <a:ext cx="4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Warum 4680?</a:t>
            </a:r>
          </a:p>
          <a:p>
            <a:endParaRPr lang="de-DE" dirty="0"/>
          </a:p>
          <a:p>
            <a:r>
              <a:rPr lang="de-DE" dirty="0"/>
              <a:t>Es wird jede </a:t>
            </a:r>
            <a:r>
              <a:rPr lang="de-DE" dirty="0" err="1"/>
              <a:t>mgl</a:t>
            </a:r>
            <a:r>
              <a:rPr lang="de-DE" dirty="0"/>
              <a:t>. Lösung angesehen.</a:t>
            </a:r>
          </a:p>
          <a:p>
            <a:r>
              <a:rPr lang="de-DE" dirty="0"/>
              <a:t>Hängt von der Tiefe ab.</a:t>
            </a:r>
          </a:p>
          <a:p>
            <a:endParaRPr lang="de-DE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Formel: 8^1 + 8^2 + 8^3 … + 8^n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(8^(n+1) – 8) / 7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CB6FC8-0AEE-5194-8593-5769C2D4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64" y="4635480"/>
            <a:ext cx="2513197" cy="19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C48-AF4C-7D51-9D68-78F28F0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Bugfix der </a:t>
            </a:r>
            <a:r>
              <a:rPr lang="de-DE" dirty="0" err="1"/>
              <a:t>Pruning</a:t>
            </a:r>
            <a:r>
              <a:rPr lang="de-DE" dirty="0"/>
              <a:t>-Bedingung</a:t>
            </a:r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4833C-3679-66A9-A6DD-EB9B820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82" y="1707074"/>
            <a:ext cx="3473058" cy="43201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35B14F-CE17-E4A8-004E-F22A270D91CE}"/>
              </a:ext>
            </a:extLst>
          </p:cNvPr>
          <p:cNvSpPr txBox="1"/>
          <p:nvPr/>
        </p:nvSpPr>
        <p:spPr>
          <a:xfrm>
            <a:off x="1307690" y="1543665"/>
            <a:ext cx="6293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Größer-Symbol durch Größer-Gleich ersetzen</a:t>
            </a:r>
          </a:p>
          <a:p>
            <a:r>
              <a:rPr lang="de-DE" dirty="0"/>
              <a:t>Das Kleiner-Symbol durch Kleiner-Gleich ersetzen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Erklärung:</a:t>
            </a:r>
          </a:p>
          <a:p>
            <a:endParaRPr lang="de-DE" dirty="0"/>
          </a:p>
          <a:p>
            <a:r>
              <a:rPr lang="de-AT" dirty="0"/>
              <a:t>Verbessert die Performance, weil bei einer bereits vorhandenen Lösung nicht weiter gegangen wird.</a:t>
            </a:r>
          </a:p>
          <a:p>
            <a:r>
              <a:rPr lang="de-AT" dirty="0"/>
              <a:t>Weiteres Suchen würde nichts bringen.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690B5C-D392-6D65-420F-E632154C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9" y="4693489"/>
            <a:ext cx="5334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6383-68BF-0D16-EEB5-DC0932CD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 4 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F8CA1-B877-F421-4095-C0B6D13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97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B6356-6E54-6666-59C4-96147D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Neuordnung der Züge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D65-3442-F92E-FB2D-8D8D232C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14168"/>
            <a:ext cx="6337090" cy="2196267"/>
          </a:xfrm>
        </p:spPr>
        <p:txBody>
          <a:bodyPr/>
          <a:lstStyle/>
          <a:p>
            <a:r>
              <a:rPr lang="de-DE" dirty="0"/>
              <a:t>Es wird mit den Zügen in der Mitte begonnen</a:t>
            </a:r>
          </a:p>
          <a:p>
            <a:r>
              <a:rPr lang="de-DE" dirty="0"/>
              <a:t>Mittige Züge sind meistens besser, weil es mehr mögliche Wege gibt</a:t>
            </a:r>
          </a:p>
          <a:p>
            <a:r>
              <a:rPr lang="de-DE" dirty="0"/>
              <a:t>Analyse jeweils ohne und mit </a:t>
            </a:r>
            <a:r>
              <a:rPr lang="de-DE" dirty="0" err="1"/>
              <a:t>pruning</a:t>
            </a:r>
            <a:endParaRPr lang="de-DE" dirty="0"/>
          </a:p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6BC47A-7887-C5A3-8E08-13F6E1B4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26" y="333633"/>
            <a:ext cx="4287536" cy="25373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B85783-3E1C-99D8-36E2-42C97E7A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22" y="4204429"/>
            <a:ext cx="92500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467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233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InterweaveVTI</vt:lpstr>
      <vt:lpstr>Connect4</vt:lpstr>
      <vt:lpstr>Aufgabenstellung</vt:lpstr>
      <vt:lpstr>Das Spiel</vt:lpstr>
      <vt:lpstr>Anzahl ausgewerteter Züge</vt:lpstr>
      <vt:lpstr>PowerPoint-Präsentation</vt:lpstr>
      <vt:lpstr>Pruning komplett deaktivieren</vt:lpstr>
      <vt:lpstr>Bugfix der Pruning-Bedingung</vt:lpstr>
      <vt:lpstr>Punkt 4 TODO</vt:lpstr>
      <vt:lpstr>Neuordnung der Züge</vt:lpstr>
      <vt:lpstr>Spaltenanzahl reduzieren</vt:lpstr>
      <vt:lpstr>Heuristische Funktion (1/3)</vt:lpstr>
      <vt:lpstr>Heuristische Funktion (2/3)</vt:lpstr>
      <vt:lpstr>Heuristische Funktion (3/3)</vt:lpstr>
      <vt:lpstr>When the AI plays with its food…</vt:lpstr>
      <vt:lpstr>When the AI plays with its food…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Rammerstorfer Lukas - s2210454016</dc:creator>
  <cp:lastModifiedBy>Fabian Hirschmann</cp:lastModifiedBy>
  <cp:revision>7</cp:revision>
  <dcterms:created xsi:type="dcterms:W3CDTF">2023-05-02T16:25:16Z</dcterms:created>
  <dcterms:modified xsi:type="dcterms:W3CDTF">2023-05-04T17:28:27Z</dcterms:modified>
</cp:coreProperties>
</file>