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2"/>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61A4-F6A3-DCEC-55EE-DFB786FCAF6F}"/>
              </a:ext>
            </a:extLst>
          </p:cNvPr>
          <p:cNvSpPr>
            <a:spLocks noGrp="1"/>
          </p:cNvSpPr>
          <p:nvPr>
            <p:ph type="ctrTitle"/>
          </p:nvPr>
        </p:nvSpPr>
        <p:spPr/>
        <p:txBody>
          <a:bodyPr/>
          <a:lstStyle/>
          <a:p>
            <a:r>
              <a:rPr lang="en-US" dirty="0"/>
              <a:t>EDD vs LDF</a:t>
            </a:r>
          </a:p>
        </p:txBody>
      </p:sp>
      <p:sp>
        <p:nvSpPr>
          <p:cNvPr id="3" name="Subtitle 2">
            <a:extLst>
              <a:ext uri="{FF2B5EF4-FFF2-40B4-BE49-F238E27FC236}">
                <a16:creationId xmlns:a16="http://schemas.microsoft.com/office/drawing/2014/main" id="{F6DB39CD-D201-B984-A092-32C21F3852B8}"/>
              </a:ext>
            </a:extLst>
          </p:cNvPr>
          <p:cNvSpPr>
            <a:spLocks noGrp="1"/>
          </p:cNvSpPr>
          <p:nvPr>
            <p:ph type="subTitle" idx="1"/>
          </p:nvPr>
        </p:nvSpPr>
        <p:spPr/>
        <p:txBody>
          <a:bodyPr/>
          <a:lstStyle/>
          <a:p>
            <a:r>
              <a:rPr lang="en-US" dirty="0"/>
              <a:t>A discussion of implementation and performance</a:t>
            </a:r>
          </a:p>
          <a:p>
            <a:r>
              <a:rPr lang="en-US" dirty="0"/>
              <a:t>A presentation by Fahim Ahmed</a:t>
            </a:r>
          </a:p>
        </p:txBody>
      </p:sp>
    </p:spTree>
    <p:extLst>
      <p:ext uri="{BB962C8B-B14F-4D97-AF65-F5344CB8AC3E}">
        <p14:creationId xmlns:p14="http://schemas.microsoft.com/office/powerpoint/2010/main" val="313954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73F-F38A-1B4E-A83C-635823680A76}"/>
              </a:ext>
            </a:extLst>
          </p:cNvPr>
          <p:cNvSpPr>
            <a:spLocks noGrp="1"/>
          </p:cNvSpPr>
          <p:nvPr>
            <p:ph type="title"/>
          </p:nvPr>
        </p:nvSpPr>
        <p:spPr>
          <a:xfrm>
            <a:off x="1371600" y="685800"/>
            <a:ext cx="9601200" cy="1063978"/>
          </a:xfrm>
        </p:spPr>
        <p:txBody>
          <a:bodyPr>
            <a:normAutofit fontScale="90000"/>
          </a:bodyPr>
          <a:lstStyle/>
          <a:p>
            <a:r>
              <a:rPr lang="en-US" dirty="0"/>
              <a:t>What is the Earliest Due Date Algorithm?</a:t>
            </a:r>
          </a:p>
        </p:txBody>
      </p:sp>
      <p:sp>
        <p:nvSpPr>
          <p:cNvPr id="3" name="Content Placeholder 2">
            <a:extLst>
              <a:ext uri="{FF2B5EF4-FFF2-40B4-BE49-F238E27FC236}">
                <a16:creationId xmlns:a16="http://schemas.microsoft.com/office/drawing/2014/main" id="{6F69869B-9AD0-A1C6-BFAF-50273A839CEB}"/>
              </a:ext>
            </a:extLst>
          </p:cNvPr>
          <p:cNvSpPr>
            <a:spLocks noGrp="1"/>
          </p:cNvSpPr>
          <p:nvPr>
            <p:ph idx="1"/>
          </p:nvPr>
        </p:nvSpPr>
        <p:spPr>
          <a:xfrm>
            <a:off x="1371600" y="1638300"/>
            <a:ext cx="9601200" cy="3581400"/>
          </a:xfrm>
        </p:spPr>
        <p:txBody>
          <a:bodyPr/>
          <a:lstStyle/>
          <a:p>
            <a:r>
              <a:rPr lang="en-US" dirty="0"/>
              <a:t>The Earliest Due Date is an algorithm where we concentrate our priorities on having the system (generally a processor), complete tasks based on the earliest deadline (di). </a:t>
            </a:r>
          </a:p>
          <a:p>
            <a:r>
              <a:rPr lang="en-US" dirty="0"/>
              <a:t>This does not factor in the completion time (ci) for other tasks, which can consequently cause no deadline being met.</a:t>
            </a:r>
          </a:p>
          <a:p>
            <a:r>
              <a:rPr lang="en-US" dirty="0"/>
              <a:t>Also known as Jackson’s Algorithm, and this also presumes that the tasks provided are provided synchronously. </a:t>
            </a:r>
          </a:p>
          <a:p>
            <a:r>
              <a:rPr lang="en-US" dirty="0"/>
              <a:t>Performance: O(</a:t>
            </a:r>
            <a:r>
              <a:rPr lang="en-US" dirty="0" err="1"/>
              <a:t>nlogn</a:t>
            </a:r>
            <a:r>
              <a:rPr lang="en-US" dirty="0"/>
              <a:t>)</a:t>
            </a:r>
          </a:p>
        </p:txBody>
      </p:sp>
    </p:spTree>
    <p:extLst>
      <p:ext uri="{BB962C8B-B14F-4D97-AF65-F5344CB8AC3E}">
        <p14:creationId xmlns:p14="http://schemas.microsoft.com/office/powerpoint/2010/main" val="306653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73F-F38A-1B4E-A83C-635823680A76}"/>
              </a:ext>
            </a:extLst>
          </p:cNvPr>
          <p:cNvSpPr>
            <a:spLocks noGrp="1"/>
          </p:cNvSpPr>
          <p:nvPr>
            <p:ph type="title"/>
          </p:nvPr>
        </p:nvSpPr>
        <p:spPr>
          <a:xfrm>
            <a:off x="1371600" y="685800"/>
            <a:ext cx="9601200" cy="1063978"/>
          </a:xfrm>
        </p:spPr>
        <p:txBody>
          <a:bodyPr>
            <a:normAutofit fontScale="90000"/>
          </a:bodyPr>
          <a:lstStyle/>
          <a:p>
            <a:r>
              <a:rPr lang="en-US" dirty="0"/>
              <a:t>What is the Latest Deadline First Algorithm?</a:t>
            </a:r>
          </a:p>
        </p:txBody>
      </p:sp>
      <p:sp>
        <p:nvSpPr>
          <p:cNvPr id="3" name="Content Placeholder 2">
            <a:extLst>
              <a:ext uri="{FF2B5EF4-FFF2-40B4-BE49-F238E27FC236}">
                <a16:creationId xmlns:a16="http://schemas.microsoft.com/office/drawing/2014/main" id="{6F69869B-9AD0-A1C6-BFAF-50273A839CEB}"/>
              </a:ext>
            </a:extLst>
          </p:cNvPr>
          <p:cNvSpPr>
            <a:spLocks noGrp="1"/>
          </p:cNvSpPr>
          <p:nvPr>
            <p:ph idx="1"/>
          </p:nvPr>
        </p:nvSpPr>
        <p:spPr>
          <a:xfrm>
            <a:off x="1371600" y="1638300"/>
            <a:ext cx="9601200" cy="3581400"/>
          </a:xfrm>
        </p:spPr>
        <p:txBody>
          <a:bodyPr/>
          <a:lstStyle/>
          <a:p>
            <a:r>
              <a:rPr lang="en-US" dirty="0"/>
              <a:t>The Latest Deadline First is an algorithm where we concentrate our priorities on having the system (generally a processor), complete tasks based on the latest deadline (di). A given reciprocal of the previous EDD. </a:t>
            </a:r>
          </a:p>
          <a:p>
            <a:r>
              <a:rPr lang="en-US" dirty="0"/>
              <a:t>This does not factor in the completion time (ci) for other tasks, which can consequently cause no deadline like EDD.</a:t>
            </a:r>
          </a:p>
          <a:p>
            <a:r>
              <a:rPr lang="en-US" dirty="0"/>
              <a:t>Also presumes that the tasks provided are provided synchronously.</a:t>
            </a:r>
          </a:p>
          <a:p>
            <a:r>
              <a:rPr lang="en-US" dirty="0"/>
              <a:t>Performance: O(n^2) </a:t>
            </a:r>
          </a:p>
        </p:txBody>
      </p:sp>
    </p:spTree>
    <p:extLst>
      <p:ext uri="{BB962C8B-B14F-4D97-AF65-F5344CB8AC3E}">
        <p14:creationId xmlns:p14="http://schemas.microsoft.com/office/powerpoint/2010/main" val="200828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3522-D85D-93F9-6018-2B55C1DC6967}"/>
              </a:ext>
            </a:extLst>
          </p:cNvPr>
          <p:cNvSpPr>
            <a:spLocks noGrp="1"/>
          </p:cNvSpPr>
          <p:nvPr>
            <p:ph type="title"/>
          </p:nvPr>
        </p:nvSpPr>
        <p:spPr/>
        <p:txBody>
          <a:bodyPr/>
          <a:lstStyle/>
          <a:p>
            <a:r>
              <a:rPr lang="en-US" dirty="0"/>
              <a:t>Design Constraints</a:t>
            </a:r>
          </a:p>
        </p:txBody>
      </p:sp>
      <p:sp>
        <p:nvSpPr>
          <p:cNvPr id="3" name="Content Placeholder 2">
            <a:extLst>
              <a:ext uri="{FF2B5EF4-FFF2-40B4-BE49-F238E27FC236}">
                <a16:creationId xmlns:a16="http://schemas.microsoft.com/office/drawing/2014/main" id="{2DABC478-099C-7136-3DF3-EB010810BD16}"/>
              </a:ext>
            </a:extLst>
          </p:cNvPr>
          <p:cNvSpPr>
            <a:spLocks noGrp="1"/>
          </p:cNvSpPr>
          <p:nvPr>
            <p:ph idx="1"/>
          </p:nvPr>
        </p:nvSpPr>
        <p:spPr>
          <a:xfrm>
            <a:off x="1371600" y="1638299"/>
            <a:ext cx="9601200" cy="3827079"/>
          </a:xfrm>
        </p:spPr>
        <p:txBody>
          <a:bodyPr/>
          <a:lstStyle/>
          <a:p>
            <a:r>
              <a:rPr lang="en-US" dirty="0"/>
              <a:t>Each algorithm must take in 20 tasks, each with computation time (ci) &amp; deadline (di).</a:t>
            </a:r>
          </a:p>
          <a:p>
            <a:pPr lvl="1"/>
            <a:r>
              <a:rPr lang="en-US" dirty="0"/>
              <a:t>To make this program have more flexibility to the end user, I will allow text-based input, the user can select what ci &amp; di they would like.</a:t>
            </a:r>
          </a:p>
          <a:p>
            <a:r>
              <a:rPr lang="en-US" dirty="0"/>
              <a:t>Coding language I can quickly get the task done with.</a:t>
            </a:r>
          </a:p>
          <a:p>
            <a:pPr lvl="1"/>
            <a:r>
              <a:rPr lang="en-US" dirty="0"/>
              <a:t>Python seemed ideal since I was more acquainted with that language, widespread support and libraries that will alleviate the need to ‘hard-code’.</a:t>
            </a:r>
          </a:p>
          <a:p>
            <a:r>
              <a:rPr lang="en-US" dirty="0"/>
              <a:t>Downside: This implementation will provide you, the viewer a simple idea on the basics of how these algorithms can work but I would not recommend this for a practical case since real time systems are developed in lower-level languages compared to python.</a:t>
            </a:r>
          </a:p>
        </p:txBody>
      </p:sp>
    </p:spTree>
    <p:extLst>
      <p:ext uri="{BB962C8B-B14F-4D97-AF65-F5344CB8AC3E}">
        <p14:creationId xmlns:p14="http://schemas.microsoft.com/office/powerpoint/2010/main" val="369222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0">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4">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D8AC7-59A8-6B9E-E9FE-A263D68BE736}"/>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Python Based Implementation</a:t>
            </a:r>
            <a:endParaRPr lang="en-US" sz="4800" cap="all" dirty="0"/>
          </a:p>
        </p:txBody>
      </p:sp>
      <p:pic>
        <p:nvPicPr>
          <p:cNvPr id="4" name="Picture 3" descr="Text&#10;&#10;Description automatically generated">
            <a:extLst>
              <a:ext uri="{FF2B5EF4-FFF2-40B4-BE49-F238E27FC236}">
                <a16:creationId xmlns:a16="http://schemas.microsoft.com/office/drawing/2014/main" id="{36040358-A7B9-7583-0A9D-5E9B9A75980F}"/>
              </a:ext>
            </a:extLst>
          </p:cNvPr>
          <p:cNvPicPr>
            <a:picLocks noChangeAspect="1"/>
          </p:cNvPicPr>
          <p:nvPr/>
        </p:nvPicPr>
        <p:blipFill>
          <a:blip r:embed="rId2"/>
          <a:stretch>
            <a:fillRect/>
          </a:stretch>
        </p:blipFill>
        <p:spPr>
          <a:xfrm>
            <a:off x="1214012" y="144460"/>
            <a:ext cx="4261194" cy="4239889"/>
          </a:xfrm>
          <a:prstGeom prst="rect">
            <a:avLst/>
          </a:prstGeom>
        </p:spPr>
      </p:pic>
      <p:sp>
        <p:nvSpPr>
          <p:cNvPr id="17" name="Freeform: Shape 16">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9" name="Freeform: Shape 18">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7" name="TextBox 6">
            <a:extLst>
              <a:ext uri="{FF2B5EF4-FFF2-40B4-BE49-F238E27FC236}">
                <a16:creationId xmlns:a16="http://schemas.microsoft.com/office/drawing/2014/main" id="{42D24D33-CA7B-9C48-2E29-E6761F54DF52}"/>
              </a:ext>
            </a:extLst>
          </p:cNvPr>
          <p:cNvSpPr txBox="1"/>
          <p:nvPr/>
        </p:nvSpPr>
        <p:spPr>
          <a:xfrm>
            <a:off x="294054" y="1198210"/>
            <a:ext cx="291704" cy="1938992"/>
          </a:xfrm>
          <a:prstGeom prst="rect">
            <a:avLst/>
          </a:prstGeom>
          <a:noFill/>
        </p:spPr>
        <p:txBody>
          <a:bodyPr wrap="square" rtlCol="0">
            <a:spAutoFit/>
          </a:bodyPr>
          <a:lstStyle/>
          <a:p>
            <a:r>
              <a:rPr lang="en-US" sz="4000" dirty="0"/>
              <a:t>EDD</a:t>
            </a:r>
          </a:p>
        </p:txBody>
      </p:sp>
      <p:sp>
        <p:nvSpPr>
          <p:cNvPr id="10" name="TextBox 9">
            <a:extLst>
              <a:ext uri="{FF2B5EF4-FFF2-40B4-BE49-F238E27FC236}">
                <a16:creationId xmlns:a16="http://schemas.microsoft.com/office/drawing/2014/main" id="{21800022-2366-9312-220C-9EE067BF012E}"/>
              </a:ext>
            </a:extLst>
          </p:cNvPr>
          <p:cNvSpPr txBox="1"/>
          <p:nvPr/>
        </p:nvSpPr>
        <p:spPr>
          <a:xfrm>
            <a:off x="11469472" y="1198210"/>
            <a:ext cx="248356" cy="1938992"/>
          </a:xfrm>
          <a:prstGeom prst="rect">
            <a:avLst/>
          </a:prstGeom>
          <a:noFill/>
        </p:spPr>
        <p:txBody>
          <a:bodyPr wrap="square" rtlCol="0">
            <a:spAutoFit/>
          </a:bodyPr>
          <a:lstStyle/>
          <a:p>
            <a:r>
              <a:rPr lang="en-US" sz="4000" dirty="0"/>
              <a:t>LDF</a:t>
            </a:r>
          </a:p>
        </p:txBody>
      </p:sp>
      <p:pic>
        <p:nvPicPr>
          <p:cNvPr id="16" name="Picture 15" descr="Text&#10;&#10;Description automatically generated">
            <a:extLst>
              <a:ext uri="{FF2B5EF4-FFF2-40B4-BE49-F238E27FC236}">
                <a16:creationId xmlns:a16="http://schemas.microsoft.com/office/drawing/2014/main" id="{59CF347F-B8B7-A8BF-55CF-FFF69CC74719}"/>
              </a:ext>
            </a:extLst>
          </p:cNvPr>
          <p:cNvPicPr>
            <a:picLocks noChangeAspect="1"/>
          </p:cNvPicPr>
          <p:nvPr/>
        </p:nvPicPr>
        <p:blipFill>
          <a:blip r:embed="rId3"/>
          <a:stretch>
            <a:fillRect/>
          </a:stretch>
        </p:blipFill>
        <p:spPr>
          <a:xfrm>
            <a:off x="6529520" y="144460"/>
            <a:ext cx="4608166" cy="4253692"/>
          </a:xfrm>
          <a:prstGeom prst="rect">
            <a:avLst/>
          </a:prstGeom>
        </p:spPr>
      </p:pic>
    </p:spTree>
    <p:extLst>
      <p:ext uri="{BB962C8B-B14F-4D97-AF65-F5344CB8AC3E}">
        <p14:creationId xmlns:p14="http://schemas.microsoft.com/office/powerpoint/2010/main" val="172474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168-A866-EE15-5FCF-D34D52519130}"/>
              </a:ext>
            </a:extLst>
          </p:cNvPr>
          <p:cNvSpPr>
            <a:spLocks noGrp="1"/>
          </p:cNvSpPr>
          <p:nvPr>
            <p:ph type="title"/>
          </p:nvPr>
        </p:nvSpPr>
        <p:spPr>
          <a:xfrm>
            <a:off x="1371600" y="685800"/>
            <a:ext cx="9601200" cy="932793"/>
          </a:xfrm>
        </p:spPr>
        <p:txBody>
          <a:bodyPr/>
          <a:lstStyle/>
          <a:p>
            <a:r>
              <a:rPr lang="en-US" dirty="0"/>
              <a:t>Test Plan</a:t>
            </a:r>
          </a:p>
        </p:txBody>
      </p:sp>
      <p:sp>
        <p:nvSpPr>
          <p:cNvPr id="3" name="Content Placeholder 2">
            <a:extLst>
              <a:ext uri="{FF2B5EF4-FFF2-40B4-BE49-F238E27FC236}">
                <a16:creationId xmlns:a16="http://schemas.microsoft.com/office/drawing/2014/main" id="{CCA3BC4C-0679-5DAB-3BBF-C4BF4530A3F3}"/>
              </a:ext>
            </a:extLst>
          </p:cNvPr>
          <p:cNvSpPr>
            <a:spLocks noGrp="1"/>
          </p:cNvSpPr>
          <p:nvPr>
            <p:ph idx="1"/>
          </p:nvPr>
        </p:nvSpPr>
        <p:spPr>
          <a:xfrm>
            <a:off x="1371600" y="1618593"/>
            <a:ext cx="9601200" cy="3581400"/>
          </a:xfrm>
        </p:spPr>
        <p:txBody>
          <a:bodyPr/>
          <a:lstStyle/>
          <a:p>
            <a:r>
              <a:rPr lang="en-US" dirty="0"/>
              <a:t>Based on my design constraints of my algorithms, I will create a sample of 40 randomly generated numbers. I will put boundaries on these numbers, to at least get a grasp of the feasibility.</a:t>
            </a:r>
          </a:p>
          <a:p>
            <a:pPr lvl="1"/>
            <a:r>
              <a:rPr lang="en-US" dirty="0"/>
              <a:t>ci: Computation Time will receive 20 of these, and I will restrict the size of it to between (1-5), to ensure the deadlines and computation times aren’t outrageously big to provide realistic performance.</a:t>
            </a:r>
          </a:p>
          <a:p>
            <a:pPr lvl="1"/>
            <a:r>
              <a:rPr lang="en-US" dirty="0"/>
              <a:t>di: Similarly, I will generate 20 randomly generated deadlines with the maximum being 75. This was done to give room for failure, but not completely out of the range for success.</a:t>
            </a:r>
          </a:p>
          <a:p>
            <a:pPr marL="0" indent="0">
              <a:buNone/>
            </a:pPr>
            <a:endParaRPr lang="en-US" dirty="0"/>
          </a:p>
        </p:txBody>
      </p:sp>
      <p:graphicFrame>
        <p:nvGraphicFramePr>
          <p:cNvPr id="4" name="Table 4">
            <a:extLst>
              <a:ext uri="{FF2B5EF4-FFF2-40B4-BE49-F238E27FC236}">
                <a16:creationId xmlns:a16="http://schemas.microsoft.com/office/drawing/2014/main" id="{C92907E5-CFB3-4338-7269-E0AA81016A70}"/>
              </a:ext>
            </a:extLst>
          </p:cNvPr>
          <p:cNvGraphicFramePr>
            <a:graphicFrameLocks noGrp="1"/>
          </p:cNvGraphicFramePr>
          <p:nvPr>
            <p:extLst>
              <p:ext uri="{D42A27DB-BD31-4B8C-83A1-F6EECF244321}">
                <p14:modId xmlns:p14="http://schemas.microsoft.com/office/powerpoint/2010/main" val="3927818834"/>
              </p:ext>
            </p:extLst>
          </p:nvPr>
        </p:nvGraphicFramePr>
        <p:xfrm>
          <a:off x="1007250" y="4829153"/>
          <a:ext cx="9965550" cy="741680"/>
        </p:xfrm>
        <a:graphic>
          <a:graphicData uri="http://schemas.openxmlformats.org/drawingml/2006/table">
            <a:tbl>
              <a:tblPr firstRow="1" bandRow="1">
                <a:tableStyleId>{5C22544A-7EE6-4342-B048-85BDC9FD1C3A}</a:tableStyleId>
              </a:tblPr>
              <a:tblGrid>
                <a:gridCol w="474550">
                  <a:extLst>
                    <a:ext uri="{9D8B030D-6E8A-4147-A177-3AD203B41FA5}">
                      <a16:colId xmlns:a16="http://schemas.microsoft.com/office/drawing/2014/main" val="1349666573"/>
                    </a:ext>
                  </a:extLst>
                </a:gridCol>
                <a:gridCol w="474550">
                  <a:extLst>
                    <a:ext uri="{9D8B030D-6E8A-4147-A177-3AD203B41FA5}">
                      <a16:colId xmlns:a16="http://schemas.microsoft.com/office/drawing/2014/main" val="3060016247"/>
                    </a:ext>
                  </a:extLst>
                </a:gridCol>
                <a:gridCol w="474550">
                  <a:extLst>
                    <a:ext uri="{9D8B030D-6E8A-4147-A177-3AD203B41FA5}">
                      <a16:colId xmlns:a16="http://schemas.microsoft.com/office/drawing/2014/main" val="1076103293"/>
                    </a:ext>
                  </a:extLst>
                </a:gridCol>
                <a:gridCol w="474550">
                  <a:extLst>
                    <a:ext uri="{9D8B030D-6E8A-4147-A177-3AD203B41FA5}">
                      <a16:colId xmlns:a16="http://schemas.microsoft.com/office/drawing/2014/main" val="1669163835"/>
                    </a:ext>
                  </a:extLst>
                </a:gridCol>
                <a:gridCol w="474550">
                  <a:extLst>
                    <a:ext uri="{9D8B030D-6E8A-4147-A177-3AD203B41FA5}">
                      <a16:colId xmlns:a16="http://schemas.microsoft.com/office/drawing/2014/main" val="1687716525"/>
                    </a:ext>
                  </a:extLst>
                </a:gridCol>
                <a:gridCol w="474550">
                  <a:extLst>
                    <a:ext uri="{9D8B030D-6E8A-4147-A177-3AD203B41FA5}">
                      <a16:colId xmlns:a16="http://schemas.microsoft.com/office/drawing/2014/main" val="2963317006"/>
                    </a:ext>
                  </a:extLst>
                </a:gridCol>
                <a:gridCol w="474550">
                  <a:extLst>
                    <a:ext uri="{9D8B030D-6E8A-4147-A177-3AD203B41FA5}">
                      <a16:colId xmlns:a16="http://schemas.microsoft.com/office/drawing/2014/main" val="1244839477"/>
                    </a:ext>
                  </a:extLst>
                </a:gridCol>
                <a:gridCol w="474550">
                  <a:extLst>
                    <a:ext uri="{9D8B030D-6E8A-4147-A177-3AD203B41FA5}">
                      <a16:colId xmlns:a16="http://schemas.microsoft.com/office/drawing/2014/main" val="3918812071"/>
                    </a:ext>
                  </a:extLst>
                </a:gridCol>
                <a:gridCol w="474550">
                  <a:extLst>
                    <a:ext uri="{9D8B030D-6E8A-4147-A177-3AD203B41FA5}">
                      <a16:colId xmlns:a16="http://schemas.microsoft.com/office/drawing/2014/main" val="3654545689"/>
                    </a:ext>
                  </a:extLst>
                </a:gridCol>
                <a:gridCol w="474550">
                  <a:extLst>
                    <a:ext uri="{9D8B030D-6E8A-4147-A177-3AD203B41FA5}">
                      <a16:colId xmlns:a16="http://schemas.microsoft.com/office/drawing/2014/main" val="1920168254"/>
                    </a:ext>
                  </a:extLst>
                </a:gridCol>
                <a:gridCol w="474550">
                  <a:extLst>
                    <a:ext uri="{9D8B030D-6E8A-4147-A177-3AD203B41FA5}">
                      <a16:colId xmlns:a16="http://schemas.microsoft.com/office/drawing/2014/main" val="3161196375"/>
                    </a:ext>
                  </a:extLst>
                </a:gridCol>
                <a:gridCol w="474550">
                  <a:extLst>
                    <a:ext uri="{9D8B030D-6E8A-4147-A177-3AD203B41FA5}">
                      <a16:colId xmlns:a16="http://schemas.microsoft.com/office/drawing/2014/main" val="4040513298"/>
                    </a:ext>
                  </a:extLst>
                </a:gridCol>
                <a:gridCol w="474550">
                  <a:extLst>
                    <a:ext uri="{9D8B030D-6E8A-4147-A177-3AD203B41FA5}">
                      <a16:colId xmlns:a16="http://schemas.microsoft.com/office/drawing/2014/main" val="2871525550"/>
                    </a:ext>
                  </a:extLst>
                </a:gridCol>
                <a:gridCol w="474550">
                  <a:extLst>
                    <a:ext uri="{9D8B030D-6E8A-4147-A177-3AD203B41FA5}">
                      <a16:colId xmlns:a16="http://schemas.microsoft.com/office/drawing/2014/main" val="2157301973"/>
                    </a:ext>
                  </a:extLst>
                </a:gridCol>
                <a:gridCol w="474550">
                  <a:extLst>
                    <a:ext uri="{9D8B030D-6E8A-4147-A177-3AD203B41FA5}">
                      <a16:colId xmlns:a16="http://schemas.microsoft.com/office/drawing/2014/main" val="2924050214"/>
                    </a:ext>
                  </a:extLst>
                </a:gridCol>
                <a:gridCol w="474550">
                  <a:extLst>
                    <a:ext uri="{9D8B030D-6E8A-4147-A177-3AD203B41FA5}">
                      <a16:colId xmlns:a16="http://schemas.microsoft.com/office/drawing/2014/main" val="1235452982"/>
                    </a:ext>
                  </a:extLst>
                </a:gridCol>
                <a:gridCol w="474550">
                  <a:extLst>
                    <a:ext uri="{9D8B030D-6E8A-4147-A177-3AD203B41FA5}">
                      <a16:colId xmlns:a16="http://schemas.microsoft.com/office/drawing/2014/main" val="700875785"/>
                    </a:ext>
                  </a:extLst>
                </a:gridCol>
                <a:gridCol w="474550">
                  <a:extLst>
                    <a:ext uri="{9D8B030D-6E8A-4147-A177-3AD203B41FA5}">
                      <a16:colId xmlns:a16="http://schemas.microsoft.com/office/drawing/2014/main" val="495460127"/>
                    </a:ext>
                  </a:extLst>
                </a:gridCol>
                <a:gridCol w="474550">
                  <a:extLst>
                    <a:ext uri="{9D8B030D-6E8A-4147-A177-3AD203B41FA5}">
                      <a16:colId xmlns:a16="http://schemas.microsoft.com/office/drawing/2014/main" val="2873004233"/>
                    </a:ext>
                  </a:extLst>
                </a:gridCol>
                <a:gridCol w="474550">
                  <a:extLst>
                    <a:ext uri="{9D8B030D-6E8A-4147-A177-3AD203B41FA5}">
                      <a16:colId xmlns:a16="http://schemas.microsoft.com/office/drawing/2014/main" val="478413320"/>
                    </a:ext>
                  </a:extLst>
                </a:gridCol>
                <a:gridCol w="474550">
                  <a:extLst>
                    <a:ext uri="{9D8B030D-6E8A-4147-A177-3AD203B41FA5}">
                      <a16:colId xmlns:a16="http://schemas.microsoft.com/office/drawing/2014/main" val="823859631"/>
                    </a:ext>
                  </a:extLst>
                </a:gridCol>
              </a:tblGrid>
              <a:tr h="370840">
                <a:tc>
                  <a:txBody>
                    <a:bodyPr/>
                    <a:lstStyle/>
                    <a:p>
                      <a:r>
                        <a:rPr lang="en-US" dirty="0"/>
                        <a:t>ci</a:t>
                      </a:r>
                    </a:p>
                  </a:txBody>
                  <a:tcPr/>
                </a:tc>
                <a:tc>
                  <a:txBody>
                    <a:bodyPr/>
                    <a:lstStyle/>
                    <a:p>
                      <a:r>
                        <a:rPr lang="en-US" dirty="0"/>
                        <a:t>1</a:t>
                      </a:r>
                    </a:p>
                  </a:txBody>
                  <a:tcPr/>
                </a:tc>
                <a:tc>
                  <a:txBody>
                    <a:bodyPr/>
                    <a:lstStyle/>
                    <a:p>
                      <a:r>
                        <a:rPr lang="en-US" dirty="0"/>
                        <a:t>3</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5244367"/>
                  </a:ext>
                </a:extLst>
              </a:tr>
              <a:tr h="370840">
                <a:tc>
                  <a:txBody>
                    <a:bodyPr/>
                    <a:lstStyle/>
                    <a:p>
                      <a:r>
                        <a:rPr lang="en-US" dirty="0"/>
                        <a:t>di</a:t>
                      </a:r>
                    </a:p>
                  </a:txBody>
                  <a:tcPr/>
                </a:tc>
                <a:tc>
                  <a:txBody>
                    <a:bodyPr/>
                    <a:lstStyle/>
                    <a:p>
                      <a:r>
                        <a:rPr lang="en-US" dirty="0"/>
                        <a:t>54</a:t>
                      </a:r>
                    </a:p>
                  </a:txBody>
                  <a:tcPr/>
                </a:tc>
                <a:tc>
                  <a:txBody>
                    <a:bodyPr/>
                    <a:lstStyle/>
                    <a:p>
                      <a:r>
                        <a:rPr lang="en-US" dirty="0"/>
                        <a:t>16</a:t>
                      </a:r>
                    </a:p>
                  </a:txBody>
                  <a:tcPr/>
                </a:tc>
                <a:tc>
                  <a:txBody>
                    <a:bodyPr/>
                    <a:lstStyle/>
                    <a:p>
                      <a:r>
                        <a:rPr lang="en-US" dirty="0"/>
                        <a:t>29</a:t>
                      </a:r>
                    </a:p>
                  </a:txBody>
                  <a:tcPr/>
                </a:tc>
                <a:tc>
                  <a:txBody>
                    <a:bodyPr/>
                    <a:lstStyle/>
                    <a:p>
                      <a:r>
                        <a:rPr lang="en-US" dirty="0"/>
                        <a:t>41</a:t>
                      </a:r>
                    </a:p>
                  </a:txBody>
                  <a:tcPr/>
                </a:tc>
                <a:tc>
                  <a:txBody>
                    <a:bodyPr/>
                    <a:lstStyle/>
                    <a:p>
                      <a:r>
                        <a:rPr lang="en-US" dirty="0"/>
                        <a:t>70</a:t>
                      </a:r>
                    </a:p>
                  </a:txBody>
                  <a:tcPr/>
                </a:tc>
                <a:tc>
                  <a:txBody>
                    <a:bodyPr/>
                    <a:lstStyle/>
                    <a:p>
                      <a:r>
                        <a:rPr lang="en-US" dirty="0"/>
                        <a:t>48</a:t>
                      </a:r>
                    </a:p>
                  </a:txBody>
                  <a:tcPr/>
                </a:tc>
                <a:tc>
                  <a:txBody>
                    <a:bodyPr/>
                    <a:lstStyle/>
                    <a:p>
                      <a:r>
                        <a:rPr lang="en-US" dirty="0"/>
                        <a:t>37</a:t>
                      </a:r>
                    </a:p>
                  </a:txBody>
                  <a:tcPr/>
                </a:tc>
                <a:tc>
                  <a:txBody>
                    <a:bodyPr/>
                    <a:lstStyle/>
                    <a:p>
                      <a:r>
                        <a:rPr lang="en-US" dirty="0"/>
                        <a:t>60</a:t>
                      </a:r>
                    </a:p>
                  </a:txBody>
                  <a:tcPr/>
                </a:tc>
                <a:tc>
                  <a:txBody>
                    <a:bodyPr/>
                    <a:lstStyle/>
                    <a:p>
                      <a:r>
                        <a:rPr lang="en-US" dirty="0"/>
                        <a:t>3</a:t>
                      </a:r>
                    </a:p>
                  </a:txBody>
                  <a:tcPr/>
                </a:tc>
                <a:tc>
                  <a:txBody>
                    <a:bodyPr/>
                    <a:lstStyle/>
                    <a:p>
                      <a:r>
                        <a:rPr lang="en-US" dirty="0"/>
                        <a:t>69</a:t>
                      </a:r>
                    </a:p>
                  </a:txBody>
                  <a:tcPr/>
                </a:tc>
                <a:tc>
                  <a:txBody>
                    <a:bodyPr/>
                    <a:lstStyle/>
                    <a:p>
                      <a:r>
                        <a:rPr lang="en-US" dirty="0"/>
                        <a:t>7</a:t>
                      </a:r>
                    </a:p>
                  </a:txBody>
                  <a:tcPr/>
                </a:tc>
                <a:tc>
                  <a:txBody>
                    <a:bodyPr/>
                    <a:lstStyle/>
                    <a:p>
                      <a:r>
                        <a:rPr lang="en-US" dirty="0"/>
                        <a:t>19</a:t>
                      </a:r>
                    </a:p>
                  </a:txBody>
                  <a:tcPr/>
                </a:tc>
                <a:tc>
                  <a:txBody>
                    <a:bodyPr/>
                    <a:lstStyle/>
                    <a:p>
                      <a:r>
                        <a:rPr lang="en-US" dirty="0"/>
                        <a:t>12</a:t>
                      </a:r>
                    </a:p>
                  </a:txBody>
                  <a:tcPr/>
                </a:tc>
                <a:tc>
                  <a:txBody>
                    <a:bodyPr/>
                    <a:lstStyle/>
                    <a:p>
                      <a:r>
                        <a:rPr lang="en-US" dirty="0"/>
                        <a:t>32</a:t>
                      </a:r>
                    </a:p>
                  </a:txBody>
                  <a:tcPr/>
                </a:tc>
                <a:tc>
                  <a:txBody>
                    <a:bodyPr/>
                    <a:lstStyle/>
                    <a:p>
                      <a:r>
                        <a:rPr lang="en-US" dirty="0"/>
                        <a:t>26</a:t>
                      </a:r>
                    </a:p>
                  </a:txBody>
                  <a:tcPr/>
                </a:tc>
                <a:tc>
                  <a:txBody>
                    <a:bodyPr/>
                    <a:lstStyle/>
                    <a:p>
                      <a:r>
                        <a:rPr lang="en-US" dirty="0"/>
                        <a:t>52</a:t>
                      </a:r>
                    </a:p>
                  </a:txBody>
                  <a:tcPr/>
                </a:tc>
                <a:tc>
                  <a:txBody>
                    <a:bodyPr/>
                    <a:lstStyle/>
                    <a:p>
                      <a:r>
                        <a:rPr lang="en-US" dirty="0"/>
                        <a:t>65</a:t>
                      </a:r>
                    </a:p>
                  </a:txBody>
                  <a:tcPr/>
                </a:tc>
                <a:tc>
                  <a:txBody>
                    <a:bodyPr/>
                    <a:lstStyle/>
                    <a:p>
                      <a:r>
                        <a:rPr lang="en-US" dirty="0"/>
                        <a:t>34</a:t>
                      </a:r>
                    </a:p>
                  </a:txBody>
                  <a:tcPr/>
                </a:tc>
                <a:tc>
                  <a:txBody>
                    <a:bodyPr/>
                    <a:lstStyle/>
                    <a:p>
                      <a:r>
                        <a:rPr lang="en-US" dirty="0"/>
                        <a:t>56</a:t>
                      </a:r>
                    </a:p>
                  </a:txBody>
                  <a:tcPr/>
                </a:tc>
                <a:tc>
                  <a:txBody>
                    <a:bodyPr/>
                    <a:lstStyle/>
                    <a:p>
                      <a:r>
                        <a:rPr lang="en-US" dirty="0"/>
                        <a:t>39</a:t>
                      </a:r>
                    </a:p>
                  </a:txBody>
                  <a:tcPr/>
                </a:tc>
                <a:extLst>
                  <a:ext uri="{0D108BD9-81ED-4DB2-BD59-A6C34878D82A}">
                    <a16:rowId xmlns:a16="http://schemas.microsoft.com/office/drawing/2014/main" val="2081136615"/>
                  </a:ext>
                </a:extLst>
              </a:tr>
            </a:tbl>
          </a:graphicData>
        </a:graphic>
      </p:graphicFrame>
    </p:spTree>
    <p:extLst>
      <p:ext uri="{BB962C8B-B14F-4D97-AF65-F5344CB8AC3E}">
        <p14:creationId xmlns:p14="http://schemas.microsoft.com/office/powerpoint/2010/main" val="219001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2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D8AC7-59A8-6B9E-E9FE-A263D68BE736}"/>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dirty="0"/>
              <a:t>Results</a:t>
            </a:r>
          </a:p>
        </p:txBody>
      </p:sp>
      <p:pic>
        <p:nvPicPr>
          <p:cNvPr id="14" name="Content Placeholder 13" descr="Graphical user interface, text&#10;&#10;Description automatically generated">
            <a:extLst>
              <a:ext uri="{FF2B5EF4-FFF2-40B4-BE49-F238E27FC236}">
                <a16:creationId xmlns:a16="http://schemas.microsoft.com/office/drawing/2014/main" id="{2C4BE2A2-D5AB-11A4-91C6-0272EF754486}"/>
              </a:ext>
            </a:extLst>
          </p:cNvPr>
          <p:cNvPicPr>
            <a:picLocks noGrp="1" noChangeAspect="1"/>
          </p:cNvPicPr>
          <p:nvPr>
            <p:ph sz="half" idx="1"/>
          </p:nvPr>
        </p:nvPicPr>
        <p:blipFill>
          <a:blip r:embed="rId2"/>
          <a:stretch>
            <a:fillRect/>
          </a:stretch>
        </p:blipFill>
        <p:spPr>
          <a:xfrm>
            <a:off x="1123728" y="259329"/>
            <a:ext cx="4622758" cy="4078224"/>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23CA3825-7C58-AB0C-2345-6BC1951F4DD8}"/>
              </a:ext>
            </a:extLst>
          </p:cNvPr>
          <p:cNvPicPr>
            <a:picLocks noChangeAspect="1"/>
          </p:cNvPicPr>
          <p:nvPr/>
        </p:nvPicPr>
        <p:blipFill>
          <a:blip r:embed="rId2"/>
          <a:stretch>
            <a:fillRect/>
          </a:stretch>
        </p:blipFill>
        <p:spPr>
          <a:xfrm>
            <a:off x="6429291" y="259329"/>
            <a:ext cx="4619775" cy="4075591"/>
          </a:xfrm>
          <a:prstGeom prst="rect">
            <a:avLst/>
          </a:prstGeom>
        </p:spPr>
      </p:pic>
      <p:sp>
        <p:nvSpPr>
          <p:cNvPr id="25" name="Freeform: Shape 2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7" name="Freeform: Shape 2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15" name="TextBox 14">
            <a:extLst>
              <a:ext uri="{FF2B5EF4-FFF2-40B4-BE49-F238E27FC236}">
                <a16:creationId xmlns:a16="http://schemas.microsoft.com/office/drawing/2014/main" id="{192CBAB7-3815-E7A8-B748-E352F7C18E78}"/>
              </a:ext>
            </a:extLst>
          </p:cNvPr>
          <p:cNvSpPr txBox="1"/>
          <p:nvPr/>
        </p:nvSpPr>
        <p:spPr>
          <a:xfrm>
            <a:off x="289084" y="1199797"/>
            <a:ext cx="291704" cy="1938992"/>
          </a:xfrm>
          <a:prstGeom prst="rect">
            <a:avLst/>
          </a:prstGeom>
          <a:noFill/>
        </p:spPr>
        <p:txBody>
          <a:bodyPr wrap="square" rtlCol="0">
            <a:spAutoFit/>
          </a:bodyPr>
          <a:lstStyle/>
          <a:p>
            <a:r>
              <a:rPr lang="en-US" sz="4000" dirty="0"/>
              <a:t>EDD</a:t>
            </a:r>
          </a:p>
        </p:txBody>
      </p:sp>
      <p:sp>
        <p:nvSpPr>
          <p:cNvPr id="16" name="TextBox 15">
            <a:extLst>
              <a:ext uri="{FF2B5EF4-FFF2-40B4-BE49-F238E27FC236}">
                <a16:creationId xmlns:a16="http://schemas.microsoft.com/office/drawing/2014/main" id="{B55F9649-E539-50BF-6609-D8FF9918EBC5}"/>
              </a:ext>
            </a:extLst>
          </p:cNvPr>
          <p:cNvSpPr txBox="1"/>
          <p:nvPr/>
        </p:nvSpPr>
        <p:spPr>
          <a:xfrm>
            <a:off x="11506341" y="1199797"/>
            <a:ext cx="248356" cy="1938992"/>
          </a:xfrm>
          <a:prstGeom prst="rect">
            <a:avLst/>
          </a:prstGeom>
          <a:noFill/>
        </p:spPr>
        <p:txBody>
          <a:bodyPr wrap="square" rtlCol="0">
            <a:spAutoFit/>
          </a:bodyPr>
          <a:lstStyle/>
          <a:p>
            <a:r>
              <a:rPr lang="en-US" sz="4000" dirty="0"/>
              <a:t>LDF</a:t>
            </a:r>
          </a:p>
        </p:txBody>
      </p:sp>
      <p:pic>
        <p:nvPicPr>
          <p:cNvPr id="28" name="Picture 27" descr="Graphical user interface, text&#10;&#10;Description automatically generated">
            <a:extLst>
              <a:ext uri="{FF2B5EF4-FFF2-40B4-BE49-F238E27FC236}">
                <a16:creationId xmlns:a16="http://schemas.microsoft.com/office/drawing/2014/main" id="{978A8B09-B7BC-5501-ED85-27918C7F69E2}"/>
              </a:ext>
            </a:extLst>
          </p:cNvPr>
          <p:cNvPicPr>
            <a:picLocks noChangeAspect="1"/>
          </p:cNvPicPr>
          <p:nvPr/>
        </p:nvPicPr>
        <p:blipFill>
          <a:blip r:embed="rId3"/>
          <a:stretch>
            <a:fillRect/>
          </a:stretch>
        </p:blipFill>
        <p:spPr>
          <a:xfrm>
            <a:off x="6340643" y="259330"/>
            <a:ext cx="5001860" cy="4075590"/>
          </a:xfrm>
          <a:prstGeom prst="rect">
            <a:avLst/>
          </a:prstGeom>
        </p:spPr>
      </p:pic>
    </p:spTree>
    <p:extLst>
      <p:ext uri="{BB962C8B-B14F-4D97-AF65-F5344CB8AC3E}">
        <p14:creationId xmlns:p14="http://schemas.microsoft.com/office/powerpoint/2010/main" val="19359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4E969C-84AE-4269-98BD-8277E54ACC1E}"/>
              </a:ext>
            </a:extLst>
          </p:cNvPr>
          <p:cNvSpPr>
            <a:spLocks noGrp="1"/>
          </p:cNvSpPr>
          <p:nvPr>
            <p:ph type="title"/>
          </p:nvPr>
        </p:nvSpPr>
        <p:spPr>
          <a:xfrm>
            <a:off x="1371600" y="685800"/>
            <a:ext cx="9601200" cy="885825"/>
          </a:xfrm>
        </p:spPr>
        <p:txBody>
          <a:bodyPr/>
          <a:lstStyle/>
          <a:p>
            <a:r>
              <a:rPr lang="en-US" dirty="0"/>
              <a:t>Discussion &amp; Future Works?</a:t>
            </a:r>
          </a:p>
        </p:txBody>
      </p:sp>
      <p:sp>
        <p:nvSpPr>
          <p:cNvPr id="6" name="Content Placeholder 5">
            <a:extLst>
              <a:ext uri="{FF2B5EF4-FFF2-40B4-BE49-F238E27FC236}">
                <a16:creationId xmlns:a16="http://schemas.microsoft.com/office/drawing/2014/main" id="{6478BBD5-9C21-99FE-D8F0-A2CB4FE91D09}"/>
              </a:ext>
            </a:extLst>
          </p:cNvPr>
          <p:cNvSpPr>
            <a:spLocks noGrp="1"/>
          </p:cNvSpPr>
          <p:nvPr>
            <p:ph idx="1"/>
          </p:nvPr>
        </p:nvSpPr>
        <p:spPr>
          <a:xfrm>
            <a:off x="1371600" y="1728788"/>
            <a:ext cx="9601200" cy="4138612"/>
          </a:xfrm>
        </p:spPr>
        <p:txBody>
          <a:bodyPr/>
          <a:lstStyle/>
          <a:p>
            <a:r>
              <a:rPr lang="en-US" dirty="0"/>
              <a:t>As we have seen here, EDD successfully completed its tasks &amp; LDF was unable to. But does that mean LDF is a bad algorithm?</a:t>
            </a:r>
          </a:p>
          <a:p>
            <a:pPr lvl="1"/>
            <a:r>
              <a:rPr lang="en-US" dirty="0"/>
              <a:t>Not exactly. LDF in this instance under performed when compared to EDD, however,  LDF has better performance in general for large datasets at O(n^2) compared to EDD at O(</a:t>
            </a:r>
            <a:r>
              <a:rPr lang="en-US" dirty="0" err="1"/>
              <a:t>nlogn</a:t>
            </a:r>
            <a:r>
              <a:rPr lang="en-US" dirty="0"/>
              <a:t>).</a:t>
            </a:r>
          </a:p>
          <a:p>
            <a:r>
              <a:rPr lang="en-US" dirty="0"/>
              <a:t>Future iterations of this would be helpful to have a more sophisticated test set up, since I picked those boundaries largely based on my intuition on the topic. Which means there could definitely be bias.</a:t>
            </a:r>
          </a:p>
          <a:p>
            <a:r>
              <a:rPr lang="en-US" dirty="0"/>
              <a:t>Additionally, it would be helpful for the program to randomly generate the same set of numbers in one script for both algorithms to use instead of manually typing in all the numbers. Unfortunately, I wrote these 2 in different scripts without having that realization.</a:t>
            </a:r>
          </a:p>
        </p:txBody>
      </p:sp>
    </p:spTree>
    <p:extLst>
      <p:ext uri="{BB962C8B-B14F-4D97-AF65-F5344CB8AC3E}">
        <p14:creationId xmlns:p14="http://schemas.microsoft.com/office/powerpoint/2010/main" val="164204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11D5-ADA2-B47E-515C-E4FEF42F9192}"/>
              </a:ext>
            </a:extLst>
          </p:cNvPr>
          <p:cNvSpPr>
            <a:spLocks noGrp="1"/>
          </p:cNvSpPr>
          <p:nvPr>
            <p:ph type="title"/>
          </p:nvPr>
        </p:nvSpPr>
        <p:spPr>
          <a:xfrm>
            <a:off x="1371600" y="685800"/>
            <a:ext cx="9601200" cy="1227083"/>
          </a:xfrm>
        </p:spPr>
        <p:txBody>
          <a:bodyPr>
            <a:normAutofit fontScale="90000"/>
          </a:bodyPr>
          <a:lstStyle/>
          <a:p>
            <a:r>
              <a:rPr lang="en-US" dirty="0"/>
              <a:t>References, Resources &amp; Special Thanks</a:t>
            </a:r>
          </a:p>
        </p:txBody>
      </p:sp>
      <p:sp>
        <p:nvSpPr>
          <p:cNvPr id="3" name="Content Placeholder 2">
            <a:extLst>
              <a:ext uri="{FF2B5EF4-FFF2-40B4-BE49-F238E27FC236}">
                <a16:creationId xmlns:a16="http://schemas.microsoft.com/office/drawing/2014/main" id="{587488EA-E5C5-AC08-C622-C8FCE96CBCF4}"/>
              </a:ext>
            </a:extLst>
          </p:cNvPr>
          <p:cNvSpPr>
            <a:spLocks noGrp="1"/>
          </p:cNvSpPr>
          <p:nvPr>
            <p:ph idx="1"/>
          </p:nvPr>
        </p:nvSpPr>
        <p:spPr>
          <a:xfrm>
            <a:off x="1371600" y="1638300"/>
            <a:ext cx="9601200" cy="3581400"/>
          </a:xfrm>
        </p:spPr>
        <p:txBody>
          <a:bodyPr/>
          <a:lstStyle/>
          <a:p>
            <a:r>
              <a:rPr lang="en-US" dirty="0"/>
              <a:t>Dr. Mike </a:t>
            </a:r>
            <a:r>
              <a:rPr lang="en-US" dirty="0" err="1"/>
              <a:t>Borowczak</a:t>
            </a:r>
            <a:r>
              <a:rPr lang="en-US" dirty="0"/>
              <a:t>, Adjunct UCF ECE Faculty &amp; Templeton Associate Professor at the University of Wyoming.</a:t>
            </a:r>
          </a:p>
          <a:p>
            <a:pPr lvl="1"/>
            <a:r>
              <a:rPr lang="en-US" dirty="0"/>
              <a:t>Teaching EEL 5862 (Real Time Systems), Spring 2023</a:t>
            </a:r>
          </a:p>
          <a:p>
            <a:r>
              <a:rPr lang="en-US" dirty="0" err="1"/>
              <a:t>OpenAI’s</a:t>
            </a:r>
            <a:r>
              <a:rPr lang="en-US" dirty="0"/>
              <a:t> </a:t>
            </a:r>
            <a:r>
              <a:rPr lang="en-US" dirty="0" err="1"/>
              <a:t>ChatGPT</a:t>
            </a:r>
            <a:r>
              <a:rPr lang="en-US" dirty="0"/>
              <a:t> platform version 3.5</a:t>
            </a:r>
          </a:p>
          <a:p>
            <a:pPr lvl="1"/>
            <a:r>
              <a:rPr lang="en-US" dirty="0"/>
              <a:t>https://</a:t>
            </a:r>
            <a:r>
              <a:rPr lang="en-US" dirty="0" err="1"/>
              <a:t>chat.openai.com</a:t>
            </a:r>
            <a:r>
              <a:rPr lang="en-US" dirty="0"/>
              <a:t> </a:t>
            </a:r>
          </a:p>
          <a:p>
            <a:r>
              <a:rPr lang="en-US" dirty="0"/>
              <a:t>User ‘</a:t>
            </a:r>
            <a:r>
              <a:rPr lang="en-US" dirty="0" err="1"/>
              <a:t>th-rpy</a:t>
            </a:r>
            <a:r>
              <a:rPr lang="en-US" dirty="0"/>
              <a:t>’ on </a:t>
            </a:r>
            <a:r>
              <a:rPr lang="en-US" dirty="0" err="1"/>
              <a:t>Github</a:t>
            </a:r>
            <a:r>
              <a:rPr lang="en-US" dirty="0"/>
              <a:t> and their project ‘Jackson Algorithm with Python’</a:t>
            </a:r>
          </a:p>
          <a:p>
            <a:pPr lvl="1"/>
            <a:r>
              <a:rPr lang="en-US" dirty="0"/>
              <a:t>https://</a:t>
            </a:r>
            <a:r>
              <a:rPr lang="en-US" dirty="0" err="1"/>
              <a:t>github.com</a:t>
            </a:r>
            <a:r>
              <a:rPr lang="en-US" dirty="0"/>
              <a:t>/</a:t>
            </a:r>
            <a:r>
              <a:rPr lang="en-US" dirty="0" err="1"/>
              <a:t>th-rpy</a:t>
            </a:r>
            <a:r>
              <a:rPr lang="en-US" dirty="0"/>
              <a:t>/</a:t>
            </a:r>
            <a:r>
              <a:rPr lang="en-US" dirty="0" err="1"/>
              <a:t>Algo_Cds_Ordanncement#jackson-algorithm-with-python</a:t>
            </a:r>
            <a:endParaRPr lang="en-US" dirty="0"/>
          </a:p>
        </p:txBody>
      </p:sp>
    </p:spTree>
    <p:extLst>
      <p:ext uri="{BB962C8B-B14F-4D97-AF65-F5344CB8AC3E}">
        <p14:creationId xmlns:p14="http://schemas.microsoft.com/office/powerpoint/2010/main" val="12522574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190</TotalTime>
  <Words>722</Words>
  <Application>Microsoft Macintosh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EDD vs LDF</vt:lpstr>
      <vt:lpstr>What is the Earliest Due Date Algorithm?</vt:lpstr>
      <vt:lpstr>What is the Latest Deadline First Algorithm?</vt:lpstr>
      <vt:lpstr>Design Constraints</vt:lpstr>
      <vt:lpstr>Python Based Implementation</vt:lpstr>
      <vt:lpstr>Test Plan</vt:lpstr>
      <vt:lpstr>Results</vt:lpstr>
      <vt:lpstr>Discussion &amp; Future Works?</vt:lpstr>
      <vt:lpstr>References, Resources &amp; Special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EDD vs LDF</dc:title>
  <dc:creator>Fahim Ahmed</dc:creator>
  <cp:lastModifiedBy>Fahim Ahmed</cp:lastModifiedBy>
  <cp:revision>3</cp:revision>
  <dcterms:created xsi:type="dcterms:W3CDTF">2023-04-20T18:41:59Z</dcterms:created>
  <dcterms:modified xsi:type="dcterms:W3CDTF">2023-04-20T21:52:37Z</dcterms:modified>
</cp:coreProperties>
</file>